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1pPr>
    <a:lvl2pPr marL="114300" marR="0" indent="3429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2pPr>
    <a:lvl3pPr marL="114300" marR="0" indent="6858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3pPr>
    <a:lvl4pPr marL="114300" marR="0" indent="10287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4pPr>
    <a:lvl5pPr marL="114300" marR="0" indent="13716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5pPr>
    <a:lvl6pPr marL="114300" marR="0" indent="17145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6pPr>
    <a:lvl7pPr marL="114300" marR="0" indent="20574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7pPr>
    <a:lvl8pPr marL="114300" marR="0" indent="24003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8pPr>
    <a:lvl9pPr marL="114300" marR="0" indent="27432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D51ADE6A-740E-44AE-83CC-AE7238B6C88D}"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p:restoredTop sz="94635"/>
  </p:normalViewPr>
  <p:slideViewPr>
    <p:cSldViewPr snapToGrid="0" snapToObjects="1">
      <p:cViewPr varScale="1">
        <p:scale>
          <a:sx n="101" d="100"/>
          <a:sy n="101" d="100"/>
        </p:scale>
        <p:origin x="20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notesMaster" Target="notesMasters/notes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Shape 80"/>
          <p:cNvSpPr>
            <a:spLocks noGrp="1" noRot="1" noChangeAspect="1"/>
          </p:cNvSpPr>
          <p:nvPr>
            <p:ph type="sldImg"/>
          </p:nvPr>
        </p:nvSpPr>
        <p:spPr>
          <a:xfrm>
            <a:off x="1143000" y="685800"/>
            <a:ext cx="4572000" cy="3429000"/>
          </a:xfrm>
          <a:prstGeom prst="rect">
            <a:avLst/>
          </a:prstGeom>
        </p:spPr>
        <p:txBody>
          <a:bodyPr/>
          <a:lstStyle/>
          <a:p>
            <a:endParaRPr/>
          </a:p>
        </p:txBody>
      </p:sp>
      <p:sp>
        <p:nvSpPr>
          <p:cNvPr id="81" name="Shape 8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1414983"/>
      </p:ext>
    </p:extLst>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www.biozone.com.au"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Shape 16"/>
          <p:cNvSpPr>
            <a:spLocks noGrp="1"/>
          </p:cNvSpPr>
          <p:nvPr>
            <p:ph type="title"/>
          </p:nvPr>
        </p:nvSpPr>
        <p:spPr>
          <a:xfrm>
            <a:off x="365759" y="368300"/>
            <a:ext cx="12192001" cy="906026"/>
          </a:xfrm>
          <a:prstGeom prst="rect">
            <a:avLst/>
          </a:prstGeom>
        </p:spPr>
        <p:txBody>
          <a:bodyPr lIns="0" tIns="0" rIns="0" bIns="0" anchor="b"/>
          <a:lstStyle>
            <a:lvl1pPr defTabSz="457200">
              <a:tabLst>
                <a:tab pos="952500" algn="l"/>
              </a:tabLst>
              <a:defRPr>
                <a:solidFill>
                  <a:srgbClr val="000000"/>
                </a:solidFill>
              </a:defRPr>
            </a:lvl1pPr>
          </a:lstStyle>
          <a:p>
            <a:r>
              <a:t>Title Text</a:t>
            </a:r>
          </a:p>
        </p:txBody>
      </p:sp>
      <p:sp>
        <p:nvSpPr>
          <p:cNvPr id="17" name="Shape 17"/>
          <p:cNvSpPr>
            <a:spLocks noGrp="1"/>
          </p:cNvSpPr>
          <p:nvPr>
            <p:ph type="body" sz="half" idx="1"/>
          </p:nvPr>
        </p:nvSpPr>
        <p:spPr>
          <a:xfrm>
            <a:off x="368300" y="1790700"/>
            <a:ext cx="5956300" cy="7543800"/>
          </a:xfrm>
          <a:prstGeom prst="rect">
            <a:avLst/>
          </a:prstGeom>
        </p:spPr>
        <p:txBody>
          <a:bodyPr numCol="1" spcCol="38100"/>
          <a:lstStyle>
            <a:lvl1pPr defTabSz="457200">
              <a:spcBef>
                <a:spcPts val="2000"/>
              </a:spcBef>
              <a:tabLst>
                <a:tab pos="1016000" algn="l"/>
              </a:tabLst>
              <a:defRPr b="0"/>
            </a:lvl1pPr>
            <a:lvl2pPr marL="648000" indent="-288000" defTabSz="457200">
              <a:spcBef>
                <a:spcPts val="1500"/>
              </a:spcBef>
              <a:buSzPct val="125000"/>
              <a:tabLst>
                <a:tab pos="1485900" algn="l"/>
              </a:tabLst>
              <a:defRPr sz="2000"/>
            </a:lvl2pPr>
            <a:lvl3pPr marL="936000" indent="-288000" defTabSz="457200">
              <a:spcBef>
                <a:spcPts val="400"/>
              </a:spcBef>
              <a:tabLst>
                <a:tab pos="1638300" algn="l"/>
              </a:tabLst>
              <a:defRPr sz="1800"/>
            </a:lvl3pPr>
            <a:lvl4pPr marL="1223999" indent="-288000" defTabSz="457200">
              <a:spcBef>
                <a:spcPts val="400"/>
              </a:spcBef>
              <a:tabLst>
                <a:tab pos="2235200" algn="l"/>
              </a:tabLst>
              <a:defRPr sz="1800"/>
            </a:lvl4pPr>
            <a:lvl5pPr marL="1512000" indent="-288000" defTabSz="457200">
              <a:spcBef>
                <a:spcPts val="400"/>
              </a:spcBef>
              <a:tabLst>
                <a:tab pos="2616200" algn="l"/>
              </a:tabLst>
              <a:defRPr sz="1800"/>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s">
    <p:spTree>
      <p:nvGrpSpPr>
        <p:cNvPr id="1" name=""/>
        <p:cNvGrpSpPr/>
        <p:nvPr/>
      </p:nvGrpSpPr>
      <p:grpSpPr>
        <a:xfrm>
          <a:off x="0" y="0"/>
          <a:ext cx="0" cy="0"/>
          <a:chOff x="0" y="0"/>
          <a:chExt cx="0" cy="0"/>
        </a:xfrm>
      </p:grpSpPr>
      <p:sp>
        <p:nvSpPr>
          <p:cNvPr id="25" name="Shape 2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33" name="Shape 33"/>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34"/>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IOZONE BRANDING">
    <p:bg>
      <p:bgPr>
        <a:solidFill>
          <a:srgbClr val="FFFFFF"/>
        </a:solidFill>
        <a:effectLst/>
      </p:bgPr>
    </p:bg>
    <p:spTree>
      <p:nvGrpSpPr>
        <p:cNvPr id="1" name=""/>
        <p:cNvGrpSpPr/>
        <p:nvPr/>
      </p:nvGrpSpPr>
      <p:grpSpPr>
        <a:xfrm>
          <a:off x="0" y="0"/>
          <a:ext cx="0" cy="0"/>
          <a:chOff x="0" y="0"/>
          <a:chExt cx="0" cy="0"/>
        </a:xfrm>
      </p:grpSpPr>
      <p:sp>
        <p:nvSpPr>
          <p:cNvPr id="41" name="Shape 41"/>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 name="Shape 42"/>
          <p:cNvSpPr/>
          <p:nvPr/>
        </p:nvSpPr>
        <p:spPr>
          <a:xfrm>
            <a:off x="-12700" y="8001000"/>
            <a:ext cx="13035992" cy="1772920"/>
          </a:xfrm>
          <a:custGeom>
            <a:avLst/>
            <a:gdLst/>
            <a:ahLst/>
            <a:cxnLst>
              <a:cxn ang="0">
                <a:pos x="wd2" y="hd2"/>
              </a:cxn>
              <a:cxn ang="5400000">
                <a:pos x="wd2" y="hd2"/>
              </a:cxn>
              <a:cxn ang="10800000">
                <a:pos x="wd2" y="hd2"/>
              </a:cxn>
              <a:cxn ang="16200000">
                <a:pos x="wd2" y="hd2"/>
              </a:cxn>
            </a:cxnLst>
            <a:rect l="0" t="0" r="r" b="b"/>
            <a:pathLst>
              <a:path w="21600" h="20382" extrusionOk="0">
                <a:moveTo>
                  <a:pt x="3" y="4435"/>
                </a:moveTo>
                <a:cubicBezTo>
                  <a:pt x="3" y="4435"/>
                  <a:pt x="61" y="4261"/>
                  <a:pt x="79" y="4247"/>
                </a:cubicBezTo>
                <a:cubicBezTo>
                  <a:pt x="6196" y="-358"/>
                  <a:pt x="14555" y="-1218"/>
                  <a:pt x="21509" y="1666"/>
                </a:cubicBezTo>
                <a:cubicBezTo>
                  <a:pt x="21539" y="1679"/>
                  <a:pt x="21600" y="1704"/>
                  <a:pt x="21600" y="1704"/>
                </a:cubicBezTo>
                <a:lnTo>
                  <a:pt x="21590" y="20382"/>
                </a:lnTo>
                <a:lnTo>
                  <a:pt x="0" y="20382"/>
                </a:lnTo>
                <a:lnTo>
                  <a:pt x="3" y="4435"/>
                </a:lnTo>
                <a:close/>
              </a:path>
            </a:pathLst>
          </a:custGeom>
          <a:solidFill>
            <a:srgbClr val="000000"/>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3" name="BIOZONE_logo_horizontal_on_Black.png"/>
          <p:cNvPicPr>
            <a:picLocks noChangeAspect="1"/>
          </p:cNvPicPr>
          <p:nvPr/>
        </p:nvPicPr>
        <p:blipFill>
          <a:blip r:embed="rId2">
            <a:extLst/>
          </a:blip>
          <a:stretch>
            <a:fillRect/>
          </a:stretch>
        </p:blipFill>
        <p:spPr>
          <a:xfrm>
            <a:off x="1231900" y="8610081"/>
            <a:ext cx="3632200" cy="815393"/>
          </a:xfrm>
          <a:prstGeom prst="rect">
            <a:avLst/>
          </a:prstGeom>
          <a:ln w="12700">
            <a:miter lim="400000"/>
          </a:ln>
        </p:spPr>
      </p:pic>
      <p:sp>
        <p:nvSpPr>
          <p:cNvPr id="44" name="Shape 44"/>
          <p:cNvSpPr/>
          <p:nvPr/>
        </p:nvSpPr>
        <p:spPr>
          <a:xfrm>
            <a:off x="5791200" y="8775700"/>
            <a:ext cx="2641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a:solidFill>
                  <a:srgbClr val="FFFFFF"/>
                </a:solidFill>
              </a:rPr>
              <a:t>Copyright © 2017</a:t>
            </a:r>
          </a:p>
          <a:p>
            <a:pPr>
              <a:lnSpc>
                <a:spcPct val="40000"/>
              </a:lnSpc>
              <a:spcBef>
                <a:spcPts val="1400"/>
              </a:spcBef>
              <a:tabLst>
                <a:tab pos="520700" algn="l"/>
              </a:tabLst>
              <a:defRPr sz="2200">
                <a:solidFill>
                  <a:srgbClr val="483F36"/>
                </a:solidFill>
              </a:defRPr>
            </a:pPr>
            <a:r>
              <a:rPr>
                <a:solidFill>
                  <a:srgbClr val="FFFFFF"/>
                </a:solidFill>
              </a:rPr>
              <a:t>All rights reserved</a:t>
            </a:r>
          </a:p>
        </p:txBody>
      </p:sp>
      <p:sp>
        <p:nvSpPr>
          <p:cNvPr id="45" name="Shape 45"/>
          <p:cNvSpPr/>
          <p:nvPr/>
        </p:nvSpPr>
        <p:spPr>
          <a:xfrm>
            <a:off x="8382000" y="8775700"/>
            <a:ext cx="4038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b="1">
                <a:solidFill>
                  <a:srgbClr val="FFFFFF"/>
                </a:solidFill>
              </a:rPr>
              <a:t>BIOZONE International Ltd</a:t>
            </a:r>
            <a:endParaRPr>
              <a:solidFill>
                <a:srgbClr val="FFFFFF"/>
              </a:solidFill>
            </a:endParaRPr>
          </a:p>
          <a:p>
            <a:pPr>
              <a:lnSpc>
                <a:spcPct val="40000"/>
              </a:lnSpc>
              <a:spcBef>
                <a:spcPts val="1400"/>
              </a:spcBef>
              <a:tabLst>
                <a:tab pos="520700" algn="l"/>
              </a:tabLst>
              <a:defRPr sz="2200">
                <a:solidFill>
                  <a:srgbClr val="483F36"/>
                </a:solidFill>
              </a:defRPr>
            </a:pPr>
            <a:r>
              <a:rPr u="sng">
                <a:solidFill>
                  <a:srgbClr val="FFFFFF"/>
                </a:solidFill>
                <a:hlinkClick r:id="rId3"/>
              </a:rPr>
              <a:t>http://www.biozone.com.au</a:t>
            </a:r>
          </a:p>
        </p:txBody>
      </p:sp>
      <p:sp>
        <p:nvSpPr>
          <p:cNvPr id="46" name="Shape 46"/>
          <p:cNvSpPr>
            <a:spLocks noGrp="1"/>
          </p:cNvSpPr>
          <p:nvPr>
            <p:ph type="title"/>
          </p:nvPr>
        </p:nvSpPr>
        <p:spPr>
          <a:xfrm>
            <a:off x="719999" y="359999"/>
            <a:ext cx="11912601" cy="1943101"/>
          </a:xfrm>
          <a:prstGeom prst="rect">
            <a:avLst/>
          </a:prstGeom>
        </p:spPr>
        <p:txBody>
          <a:bodyPr lIns="0" tIns="0" rIns="0" bIns="0"/>
          <a:lstStyle>
            <a:lvl1pPr defTabSz="457200">
              <a:tabLst>
                <a:tab pos="952500" algn="l"/>
              </a:tabLst>
            </a:lvl1pPr>
          </a:lstStyle>
          <a:p>
            <a:r>
              <a:t>Title Text</a:t>
            </a:r>
          </a:p>
        </p:txBody>
      </p:sp>
      <p:sp>
        <p:nvSpPr>
          <p:cNvPr id="47" name="Shape 47"/>
          <p:cNvSpPr>
            <a:spLocks noGrp="1"/>
          </p:cNvSpPr>
          <p:nvPr>
            <p:ph type="body" idx="1"/>
          </p:nvPr>
        </p:nvSpPr>
        <p:spPr>
          <a:xfrm>
            <a:off x="728300" y="1800000"/>
            <a:ext cx="10566401" cy="6273801"/>
          </a:xfrm>
          <a:prstGeom prst="rect">
            <a:avLst/>
          </a:prstGeom>
        </p:spPr>
        <p:txBody>
          <a:bodyPr numCol="1" spcCol="38100"/>
          <a:lstStyle>
            <a:lvl1pPr marL="381000" indent="-381000" defTabSz="457200">
              <a:lnSpc>
                <a:spcPts val="1900"/>
              </a:lnSpc>
              <a:spcBef>
                <a:spcPts val="2000"/>
              </a:spcBef>
              <a:buClr>
                <a:srgbClr val="FFFFFF"/>
              </a:buClr>
              <a:buSzPct val="200000"/>
              <a:tabLst>
                <a:tab pos="1016000" algn="l"/>
              </a:tabLst>
              <a:defRPr sz="1600" b="0">
                <a:solidFill>
                  <a:srgbClr val="FFFFFF"/>
                </a:solidFill>
              </a:defRPr>
            </a:lvl1pPr>
            <a:lvl2pPr marL="633599" indent="-252000" defTabSz="457200">
              <a:lnSpc>
                <a:spcPts val="1400"/>
              </a:lnSpc>
              <a:spcBef>
                <a:spcPts val="600"/>
              </a:spcBef>
              <a:tabLst>
                <a:tab pos="1485900" algn="l"/>
              </a:tabLst>
              <a:defRPr sz="1200">
                <a:solidFill>
                  <a:srgbClr val="FFFFFF"/>
                </a:solidFill>
              </a:defRPr>
            </a:lvl2pPr>
            <a:lvl3pPr marL="900000" indent="-252000" defTabSz="457200">
              <a:lnSpc>
                <a:spcPts val="1400"/>
              </a:lnSpc>
              <a:spcBef>
                <a:spcPts val="600"/>
              </a:spcBef>
              <a:tabLst>
                <a:tab pos="1638300" algn="l"/>
              </a:tabLst>
              <a:defRPr sz="1200">
                <a:solidFill>
                  <a:srgbClr val="FFFFFF"/>
                </a:solidFill>
              </a:defRPr>
            </a:lvl3pPr>
            <a:lvl4pPr marL="1152000" indent="-252000" defTabSz="457200">
              <a:lnSpc>
                <a:spcPts val="1400"/>
              </a:lnSpc>
              <a:spcBef>
                <a:spcPts val="600"/>
              </a:spcBef>
              <a:buFont typeface="Gill Sans"/>
              <a:tabLst>
                <a:tab pos="2235200" algn="l"/>
              </a:tabLst>
              <a:defRPr sz="1200">
                <a:solidFill>
                  <a:srgbClr val="FFFFFF"/>
                </a:solidFill>
              </a:defRPr>
            </a:lvl4pPr>
            <a:lvl5pPr marL="1403999" indent="-252000" defTabSz="457200">
              <a:lnSpc>
                <a:spcPts val="1400"/>
              </a:lnSpc>
              <a:spcBef>
                <a:spcPts val="600"/>
              </a:spcBef>
              <a:buFont typeface="Gill Sans"/>
              <a:tabLst>
                <a:tab pos="2616200" algn="l"/>
              </a:tabLst>
              <a:defRPr sz="1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55" name="Shape 55"/>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 name="Shape 56"/>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3" name="Shape 63"/>
          <p:cNvSpPr>
            <a:spLocks noGrp="1"/>
          </p:cNvSpPr>
          <p:nvPr>
            <p:ph type="title"/>
          </p:nvPr>
        </p:nvSpPr>
        <p:spPr>
          <a:xfrm>
            <a:off x="711200" y="368300"/>
            <a:ext cx="12192000" cy="1079500"/>
          </a:xfrm>
          <a:prstGeom prst="rect">
            <a:avLst/>
          </a:prstGeom>
        </p:spPr>
        <p:txBody>
          <a:bodyPr lIns="0" tIns="0" rIns="0" bIns="0"/>
          <a:lstStyle>
            <a:lvl1pPr defTabSz="457200">
              <a:tabLst>
                <a:tab pos="952500" algn="l"/>
              </a:tabLst>
              <a:defRPr>
                <a:solidFill>
                  <a:srgbClr val="000000"/>
                </a:solidFill>
              </a:defRPr>
            </a:lvl1pPr>
          </a:lstStyle>
          <a:p>
            <a:r>
              <a:t>Title Text</a:t>
            </a:r>
          </a:p>
        </p:txBody>
      </p:sp>
      <p:sp>
        <p:nvSpPr>
          <p:cNvPr id="64" name="Shape 64"/>
          <p:cNvSpPr>
            <a:spLocks noGrp="1"/>
          </p:cNvSpPr>
          <p:nvPr>
            <p:ph type="body" sz="half" idx="1"/>
          </p:nvPr>
        </p:nvSpPr>
        <p:spPr>
          <a:xfrm>
            <a:off x="368300" y="1790700"/>
            <a:ext cx="5956300" cy="7543800"/>
          </a:xfrm>
          <a:prstGeom prst="rect">
            <a:avLst/>
          </a:prstGeom>
        </p:spPr>
        <p:txBody>
          <a:bodyPr numCol="1" spcCol="38100"/>
          <a:lstStyle>
            <a:lvl1pPr defTabSz="457200">
              <a:spcBef>
                <a:spcPts val="2000"/>
              </a:spcBef>
              <a:tabLst>
                <a:tab pos="1016000" algn="l"/>
              </a:tabLst>
              <a:defRPr b="0"/>
            </a:lvl1pPr>
            <a:lvl2pPr marL="648000" indent="-288000" defTabSz="457200">
              <a:spcBef>
                <a:spcPts val="1500"/>
              </a:spcBef>
              <a:buSzPct val="125000"/>
              <a:tabLst>
                <a:tab pos="1485900" algn="l"/>
              </a:tabLst>
              <a:defRPr sz="2000"/>
            </a:lvl2pPr>
            <a:lvl3pPr marL="936000" indent="-288000" defTabSz="457200">
              <a:spcBef>
                <a:spcPts val="400"/>
              </a:spcBef>
              <a:tabLst>
                <a:tab pos="1638300" algn="l"/>
              </a:tabLst>
              <a:defRPr sz="1800"/>
            </a:lvl3pPr>
            <a:lvl4pPr marL="1223999" indent="-288000" defTabSz="457200">
              <a:spcBef>
                <a:spcPts val="400"/>
              </a:spcBef>
              <a:tabLst>
                <a:tab pos="2235200" algn="l"/>
              </a:tabLst>
              <a:defRPr sz="1800"/>
            </a:lvl4pPr>
            <a:lvl5pPr marL="1512000" indent="-288000" defTabSz="457200">
              <a:spcBef>
                <a:spcPts val="400"/>
              </a:spcBef>
              <a:tabLst>
                <a:tab pos="2616200" algn="l"/>
              </a:tabLst>
              <a:defRPr sz="18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2" name="Shape 72"/>
          <p:cNvSpPr>
            <a:spLocks noGrp="1"/>
          </p:cNvSpPr>
          <p:nvPr>
            <p:ph type="title"/>
          </p:nvPr>
        </p:nvSpPr>
        <p:spPr>
          <a:xfrm>
            <a:off x="711200" y="368300"/>
            <a:ext cx="12192000" cy="1079500"/>
          </a:xfrm>
          <a:prstGeom prst="rect">
            <a:avLst/>
          </a:prstGeom>
        </p:spPr>
        <p:txBody>
          <a:bodyPr lIns="0" tIns="0" rIns="0" bIns="0"/>
          <a:lstStyle>
            <a:lvl1pPr defTabSz="457200">
              <a:tabLst>
                <a:tab pos="952500" algn="l"/>
              </a:tabLst>
              <a:defRPr>
                <a:solidFill>
                  <a:srgbClr val="000000"/>
                </a:solidFill>
              </a:defRPr>
            </a:lvl1pPr>
          </a:lstStyle>
          <a:p>
            <a:r>
              <a:t>Title Text</a:t>
            </a:r>
          </a:p>
        </p:txBody>
      </p:sp>
      <p:sp>
        <p:nvSpPr>
          <p:cNvPr id="73" name="Shape 73"/>
          <p:cNvSpPr>
            <a:spLocks noGrp="1"/>
          </p:cNvSpPr>
          <p:nvPr>
            <p:ph type="body" sz="half" idx="1"/>
          </p:nvPr>
        </p:nvSpPr>
        <p:spPr>
          <a:xfrm>
            <a:off x="711200" y="1790700"/>
            <a:ext cx="5956300" cy="7543800"/>
          </a:xfrm>
          <a:prstGeom prst="rect">
            <a:avLst/>
          </a:prstGeom>
        </p:spPr>
        <p:txBody>
          <a:bodyPr numCol="1" spcCol="38100"/>
          <a:lstStyle>
            <a:lvl1pPr defTabSz="457200">
              <a:spcBef>
                <a:spcPts val="2000"/>
              </a:spcBef>
              <a:tabLst>
                <a:tab pos="1016000" algn="l"/>
              </a:tabLst>
              <a:defRPr b="0"/>
            </a:lvl1pPr>
            <a:lvl2pPr marL="648000" indent="-288000" defTabSz="457200">
              <a:spcBef>
                <a:spcPts val="1500"/>
              </a:spcBef>
              <a:buSzPct val="125000"/>
              <a:tabLst>
                <a:tab pos="1485900" algn="l"/>
              </a:tabLst>
              <a:defRPr sz="2000"/>
            </a:lvl2pPr>
            <a:lvl3pPr marL="936000" indent="-288000" defTabSz="457200">
              <a:spcBef>
                <a:spcPts val="400"/>
              </a:spcBef>
              <a:tabLst>
                <a:tab pos="1638300" algn="l"/>
              </a:tabLst>
              <a:defRPr sz="1800"/>
            </a:lvl3pPr>
            <a:lvl4pPr marL="1223999" indent="-288000" defTabSz="457200">
              <a:spcBef>
                <a:spcPts val="400"/>
              </a:spcBef>
              <a:tabLst>
                <a:tab pos="2235200" algn="l"/>
              </a:tabLst>
              <a:defRPr sz="1800"/>
            </a:lvl4pPr>
            <a:lvl5pPr marL="1512000" indent="-288000" defTabSz="457200">
              <a:spcBef>
                <a:spcPts val="400"/>
              </a:spcBef>
              <a:tabLst>
                <a:tab pos="2616200" algn="l"/>
              </a:tabLst>
              <a:defRPr sz="1800"/>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0" y="0"/>
            <a:ext cx="13017500" cy="15113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3" name="Shape 3"/>
          <p:cNvSpPr/>
          <p:nvPr/>
        </p:nvSpPr>
        <p:spPr>
          <a:xfrm>
            <a:off x="1041400" y="317500"/>
            <a:ext cx="10680700" cy="1244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0">
              <a:lnSpc>
                <a:spcPct val="90000"/>
              </a:lnSpc>
              <a:tabLst>
                <a:tab pos="952500" algn="l"/>
              </a:tabLst>
              <a:defRPr sz="6400" b="1">
                <a:solidFill>
                  <a:srgbClr val="FFFFFF"/>
                </a:solidFill>
              </a:defRPr>
            </a:lvl1pPr>
          </a:lstStyle>
          <a:p>
            <a:r>
              <a:t>Contents</a:t>
            </a:r>
          </a:p>
        </p:txBody>
      </p:sp>
      <p:sp>
        <p:nvSpPr>
          <p:cNvPr id="4" name="Shape 4"/>
          <p:cNvSpPr/>
          <p:nvPr/>
        </p:nvSpPr>
        <p:spPr>
          <a:xfrm>
            <a:off x="0" y="8978900"/>
            <a:ext cx="13004800" cy="7747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5" name="Shape 5"/>
          <p:cNvSpPr/>
          <p:nvPr/>
        </p:nvSpPr>
        <p:spPr>
          <a:xfrm>
            <a:off x="1041400" y="9169400"/>
            <a:ext cx="54102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sz="2000" b="1">
                <a:solidFill>
                  <a:srgbClr val="FFFFFF"/>
                </a:solidFill>
              </a:defRPr>
            </a:lvl1pPr>
          </a:lstStyle>
          <a:p>
            <a:r>
              <a:t>Click on the hyperlink title you wish to view</a:t>
            </a:r>
          </a:p>
        </p:txBody>
      </p:sp>
      <p:pic>
        <p:nvPicPr>
          <p:cNvPr id="6" name="Cursor.png"/>
          <p:cNvPicPr>
            <a:picLocks noChangeAspect="1"/>
          </p:cNvPicPr>
          <p:nvPr/>
        </p:nvPicPr>
        <p:blipFill>
          <a:blip r:embed="rId10">
            <a:extLst/>
          </a:blip>
          <a:stretch>
            <a:fillRect/>
          </a:stretch>
        </p:blipFill>
        <p:spPr>
          <a:xfrm>
            <a:off x="7404100" y="9218014"/>
            <a:ext cx="241300" cy="342901"/>
          </a:xfrm>
          <a:prstGeom prst="rect">
            <a:avLst/>
          </a:prstGeom>
          <a:ln w="12700">
            <a:miter lim="400000"/>
          </a:ln>
        </p:spPr>
      </p:pic>
      <p:sp>
        <p:nvSpPr>
          <p:cNvPr id="7" name="Shape 7"/>
          <p:cNvSpPr>
            <a:spLocks noGrp="1"/>
          </p:cNvSpPr>
          <p:nvPr>
            <p:ph type="body" idx="1"/>
          </p:nvPr>
        </p:nvSpPr>
        <p:spPr>
          <a:xfrm>
            <a:off x="1752600" y="2019300"/>
            <a:ext cx="106807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534034"/>
          <a:lstStyle>
            <a:lvl2pPr marL="720000" indent="-360000">
              <a:spcBef>
                <a:spcPts val="500"/>
              </a:spcBef>
              <a:buClrTx/>
              <a:buFontTx/>
              <a:buChar char="•"/>
              <a:defRPr sz="2200" b="0"/>
            </a:lvl2pPr>
            <a:lvl3pPr marL="1079999" indent="-360000">
              <a:spcBef>
                <a:spcPts val="500"/>
              </a:spcBef>
              <a:buClrTx/>
              <a:buSzPct val="100000"/>
              <a:buFontTx/>
              <a:buChar char="•"/>
              <a:defRPr sz="2200" b="0"/>
            </a:lvl3pPr>
            <a:lvl4pPr marL="1440000" indent="-360000">
              <a:spcBef>
                <a:spcPts val="500"/>
              </a:spcBef>
              <a:buClrTx/>
              <a:buSzPct val="100000"/>
              <a:buFontTx/>
              <a:buChar char="•"/>
              <a:defRPr sz="2200" b="0"/>
            </a:lvl4pPr>
            <a:lvl5pPr marL="1799999" indent="-360000">
              <a:spcBef>
                <a:spcPts val="500"/>
              </a:spcBef>
              <a:buClrTx/>
              <a:buSzPct val="100000"/>
              <a:buFontTx/>
              <a:buChar char="•"/>
              <a:defRPr sz="2200" b="0"/>
            </a:lvl5pPr>
          </a:lstStyle>
          <a:p>
            <a:r>
              <a:t>Body Level One</a:t>
            </a:r>
          </a:p>
          <a:p>
            <a:pPr lvl="1"/>
            <a:r>
              <a:t>Body Level Two</a:t>
            </a:r>
          </a:p>
          <a:p>
            <a:pPr lvl="2"/>
            <a:r>
              <a:t>Body Level Three</a:t>
            </a:r>
          </a:p>
          <a:p>
            <a:pPr lvl="3"/>
            <a:r>
              <a:t>Body Level Four</a:t>
            </a:r>
          </a:p>
          <a:p>
            <a:pPr lvl="4"/>
            <a:r>
              <a:t>Body Level Five</a:t>
            </a:r>
          </a:p>
        </p:txBody>
      </p:sp>
      <p:sp>
        <p:nvSpPr>
          <p:cNvPr id="8" name="Shape 8"/>
          <p:cNvSpPr>
            <a:spLocks noGrp="1"/>
          </p:cNvSpPr>
          <p:nvPr>
            <p:ph type="title"/>
          </p:nvPr>
        </p:nvSpPr>
        <p:spPr>
          <a:xfrm>
            <a:off x="889000" y="1790700"/>
            <a:ext cx="10464800" cy="118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9" name="Shape 9"/>
          <p:cNvSpPr>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marL="0" algn="ctr" defTabSz="584200">
              <a:tabLst/>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1pPr>
      <a:lvl2pPr marL="0" marR="0" indent="228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2pPr>
      <a:lvl3pPr marL="0" marR="0" indent="457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3pPr>
      <a:lvl4pPr marL="0" marR="0" indent="685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4pPr>
      <a:lvl5pPr marL="0" marR="0" indent="9144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5pPr>
      <a:lvl6pPr marL="0" marR="0" indent="11430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6pPr>
      <a:lvl7pPr marL="0" marR="0" indent="1371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7pPr>
      <a:lvl8pPr marL="0" marR="0" indent="1600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8pPr>
      <a:lvl9pPr marL="0" marR="0" indent="1828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9pPr>
    </p:titleStyle>
    <p:bodyStyle>
      <a:lvl1pPr marL="360000" marR="0" indent="-360000"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1pPr>
      <a:lvl2pPr marL="75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2pPr>
      <a:lvl3pPr marL="11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3pPr>
      <a:lvl4pPr marL="14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4pPr>
      <a:lvl5pPr marL="183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5pPr>
      <a:lvl6pPr marL="219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6pPr>
      <a:lvl7pPr marL="2552726"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7pPr>
      <a:lvl8pPr marL="29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8pPr>
      <a:lvl9pPr marL="32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3.png"/><Relationship Id="rId3" Type="http://schemas.openxmlformats.org/officeDocument/2006/relationships/image" Target="../media/image244.png"/></Relationships>
</file>

<file path=ppt/slides/_rels/slide103.xml.rels><?xml version="1.0" encoding="UTF-8" standalone="yes"?>
<Relationships xmlns="http://schemas.openxmlformats.org/package/2006/relationships"><Relationship Id="rId3" Type="http://schemas.openxmlformats.org/officeDocument/2006/relationships/image" Target="../media/image246.png"/><Relationship Id="rId4" Type="http://schemas.openxmlformats.org/officeDocument/2006/relationships/image" Target="../media/image247.png"/><Relationship Id="rId1" Type="http://schemas.openxmlformats.org/officeDocument/2006/relationships/slideLayout" Target="../slideLayouts/slideLayout1.xml"/><Relationship Id="rId2" Type="http://schemas.openxmlformats.org/officeDocument/2006/relationships/image" Target="../media/image245.png"/></Relationships>
</file>

<file path=ppt/slides/_rels/slide104.xml.rels><?xml version="1.0" encoding="UTF-8" standalone="yes"?>
<Relationships xmlns="http://schemas.openxmlformats.org/package/2006/relationships"><Relationship Id="rId3" Type="http://schemas.openxmlformats.org/officeDocument/2006/relationships/image" Target="../media/image249.png"/><Relationship Id="rId4" Type="http://schemas.openxmlformats.org/officeDocument/2006/relationships/image" Target="../media/image250.png"/><Relationship Id="rId5" Type="http://schemas.openxmlformats.org/officeDocument/2006/relationships/image" Target="../media/image251.png"/><Relationship Id="rId6" Type="http://schemas.openxmlformats.org/officeDocument/2006/relationships/image" Target="../media/image252.png"/><Relationship Id="rId1" Type="http://schemas.openxmlformats.org/officeDocument/2006/relationships/slideLayout" Target="../slideLayouts/slideLayout1.xml"/><Relationship Id="rId2" Type="http://schemas.openxmlformats.org/officeDocument/2006/relationships/image" Target="../media/image24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biozone.com.au/faqconditionsofuse/"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gnu.org/copyleft/fdl.html" TargetMode="External"/><Relationship Id="rId3" Type="http://schemas.openxmlformats.org/officeDocument/2006/relationships/hyperlink" Target="http://creativecommons.org/licenses/by-sa/3.0/"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2.xml.rels><?xml version="1.0" encoding="UTF-8" standalone="yes"?>
<Relationships xmlns="http://schemas.openxmlformats.org/package/2006/relationships"><Relationship Id="rId9" Type="http://schemas.openxmlformats.org/officeDocument/2006/relationships/slide" Target="slide50.xml"/><Relationship Id="rId20" Type="http://schemas.openxmlformats.org/officeDocument/2006/relationships/slide" Target="slide105.xml"/><Relationship Id="rId10" Type="http://schemas.openxmlformats.org/officeDocument/2006/relationships/slide" Target="slide55.xml"/><Relationship Id="rId11" Type="http://schemas.openxmlformats.org/officeDocument/2006/relationships/slide" Target="slide58.xml"/><Relationship Id="rId12" Type="http://schemas.openxmlformats.org/officeDocument/2006/relationships/slide" Target="slide61.xml"/><Relationship Id="rId13" Type="http://schemas.openxmlformats.org/officeDocument/2006/relationships/slide" Target="slide76.xml"/><Relationship Id="rId14" Type="http://schemas.openxmlformats.org/officeDocument/2006/relationships/slide" Target="slide82.xml"/><Relationship Id="rId15" Type="http://schemas.openxmlformats.org/officeDocument/2006/relationships/slide" Target="slide89.xml"/><Relationship Id="rId16" Type="http://schemas.openxmlformats.org/officeDocument/2006/relationships/slide" Target="slide91.xml"/><Relationship Id="rId17" Type="http://schemas.openxmlformats.org/officeDocument/2006/relationships/slide" Target="slide94.xml"/><Relationship Id="rId18" Type="http://schemas.openxmlformats.org/officeDocument/2006/relationships/slide" Target="slide96.xml"/><Relationship Id="rId19" Type="http://schemas.openxmlformats.org/officeDocument/2006/relationships/slide" Target="slide104.xml"/><Relationship Id="rId1" Type="http://schemas.openxmlformats.org/officeDocument/2006/relationships/slideLayout" Target="../slideLayouts/slideLayout2.xml"/><Relationship Id="rId2" Type="http://schemas.openxmlformats.org/officeDocument/2006/relationships/slide" Target="slide3.xml"/><Relationship Id="rId3" Type="http://schemas.openxmlformats.org/officeDocument/2006/relationships/slide" Target="slide4.xml"/><Relationship Id="rId4" Type="http://schemas.openxmlformats.org/officeDocument/2006/relationships/slide" Target="slide6.xml"/><Relationship Id="rId5" Type="http://schemas.openxmlformats.org/officeDocument/2006/relationships/slide" Target="slide12.xml"/><Relationship Id="rId6" Type="http://schemas.openxmlformats.org/officeDocument/2006/relationships/slide" Target="slide39.xml"/><Relationship Id="rId7" Type="http://schemas.openxmlformats.org/officeDocument/2006/relationships/slide" Target="slide44.xml"/><Relationship Id="rId8" Type="http://schemas.openxmlformats.org/officeDocument/2006/relationships/slide" Target="slide49.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5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jpe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1.xml"/><Relationship Id="rId2"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image" Target="../media/image8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 Id="rId3"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1" Type="http://schemas.openxmlformats.org/officeDocument/2006/relationships/slideLayout" Target="../slideLayouts/slideLayout1.xml"/><Relationship Id="rId2" Type="http://schemas.openxmlformats.org/officeDocument/2006/relationships/image" Target="../media/image9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1" Type="http://schemas.openxmlformats.org/officeDocument/2006/relationships/slideLayout" Target="../slideLayouts/slideLayout1.xml"/><Relationship Id="rId2" Type="http://schemas.openxmlformats.org/officeDocument/2006/relationships/image" Target="../media/image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image" Target="../media/image1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1.xml"/><Relationship Id="rId2"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1" Type="http://schemas.openxmlformats.org/officeDocument/2006/relationships/slideLayout" Target="../slideLayouts/slideLayout1.xml"/><Relationship Id="rId2"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image" Target="../media/image1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6.png"/><Relationship Id="rId3"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8.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21.png"/><Relationship Id="rId7" Type="http://schemas.openxmlformats.org/officeDocument/2006/relationships/image" Target="../media/image122.png"/><Relationship Id="rId1" Type="http://schemas.openxmlformats.org/officeDocument/2006/relationships/slideLayout" Target="../slideLayouts/slideLayout1.xml"/><Relationship Id="rId2" Type="http://schemas.openxmlformats.org/officeDocument/2006/relationships/image" Target="../media/image1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3.png"/><Relationship Id="rId3" Type="http://schemas.openxmlformats.org/officeDocument/2006/relationships/image" Target="../media/image1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4.png"/><Relationship Id="rId3" Type="http://schemas.openxmlformats.org/officeDocument/2006/relationships/image" Target="../media/image1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eg"/><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1" Type="http://schemas.openxmlformats.org/officeDocument/2006/relationships/slideLayout" Target="../slideLayouts/slideLayout1.xml"/><Relationship Id="rId2" Type="http://schemas.openxmlformats.org/officeDocument/2006/relationships/image" Target="../media/image1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 Id="rId3" Type="http://schemas.openxmlformats.org/officeDocument/2006/relationships/image" Target="../media/image1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 Id="rId3" Type="http://schemas.openxmlformats.org/officeDocument/2006/relationships/image" Target="../media/image135.png"/></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 Id="rId1" Type="http://schemas.openxmlformats.org/officeDocument/2006/relationships/slideLayout" Target="../slideLayouts/slideLayout1.xml"/><Relationship Id="rId2" Type="http://schemas.openxmlformats.org/officeDocument/2006/relationships/image" Target="../media/image1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 Id="rId3" Type="http://schemas.openxmlformats.org/officeDocument/2006/relationships/image" Target="../media/image143.png"/></Relationships>
</file>

<file path=ppt/slides/_rels/slide55.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image" Target="../media/image144.png"/></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1" Type="http://schemas.openxmlformats.org/officeDocument/2006/relationships/slideLayout" Target="../slideLayouts/slideLayout1.xml"/><Relationship Id="rId2" Type="http://schemas.openxmlformats.org/officeDocument/2006/relationships/image" Target="../media/image147.png"/></Relationships>
</file>

<file path=ppt/slides/_rels/slide57.xml.rels><?xml version="1.0" encoding="UTF-8" standalone="yes"?>
<Relationships xmlns="http://schemas.openxmlformats.org/package/2006/relationships"><Relationship Id="rId3" Type="http://schemas.openxmlformats.org/officeDocument/2006/relationships/image" Target="../media/image153.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49.png"/><Relationship Id="rId9" Type="http://schemas.openxmlformats.org/officeDocument/2006/relationships/image" Target="../media/image150.png"/><Relationship Id="rId10" Type="http://schemas.openxmlformats.org/officeDocument/2006/relationships/image" Target="../media/image151.png"/><Relationship Id="rId1" Type="http://schemas.openxmlformats.org/officeDocument/2006/relationships/slideLayout" Target="../slideLayouts/slideLayout1.xml"/><Relationship Id="rId2" Type="http://schemas.openxmlformats.org/officeDocument/2006/relationships/image" Target="../media/image1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6.png"/><Relationship Id="rId3" Type="http://schemas.openxmlformats.org/officeDocument/2006/relationships/image" Target="../media/image1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8.png"/><Relationship Id="rId3" Type="http://schemas.openxmlformats.org/officeDocument/2006/relationships/image" Target="../media/image159.png"/></Relationships>
</file>

<file path=ppt/slides/_rels/slide6.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0.png"/><Relationship Id="rId3" Type="http://schemas.openxmlformats.org/officeDocument/2006/relationships/image" Target="../media/image1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2.png"/><Relationship Id="rId3" Type="http://schemas.openxmlformats.org/officeDocument/2006/relationships/image" Target="../media/image1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 Id="rId3" Type="http://schemas.openxmlformats.org/officeDocument/2006/relationships/image" Target="../media/image1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5.png"/><Relationship Id="rId3" Type="http://schemas.openxmlformats.org/officeDocument/2006/relationships/image" Target="../media/image1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6.png"/><Relationship Id="rId3" Type="http://schemas.openxmlformats.org/officeDocument/2006/relationships/image" Target="../media/image167.png"/></Relationships>
</file>

<file path=ppt/slides/_rels/slide69.xml.rels><?xml version="1.0" encoding="UTF-8" standalone="yes"?>
<Relationships xmlns="http://schemas.openxmlformats.org/package/2006/relationships"><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image" Target="../media/image171.png"/><Relationship Id="rId1" Type="http://schemas.openxmlformats.org/officeDocument/2006/relationships/slideLayout" Target="../slideLayouts/slideLayout1.xml"/><Relationship Id="rId2" Type="http://schemas.openxmlformats.org/officeDocument/2006/relationships/image" Target="../media/image168.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69.png"/><Relationship Id="rId5" Type="http://schemas.openxmlformats.org/officeDocument/2006/relationships/image" Target="../media/image173.png"/><Relationship Id="rId1" Type="http://schemas.openxmlformats.org/officeDocument/2006/relationships/slideLayout" Target="../slideLayouts/slideLayout1.xml"/><Relationship Id="rId2" Type="http://schemas.openxmlformats.org/officeDocument/2006/relationships/image" Target="../media/image172.png"/></Relationships>
</file>

<file path=ppt/slides/_rels/slide71.xml.rels><?xml version="1.0" encoding="UTF-8" standalone="yes"?>
<Relationships xmlns="http://schemas.openxmlformats.org/package/2006/relationships"><Relationship Id="rId3" Type="http://schemas.openxmlformats.org/officeDocument/2006/relationships/image" Target="../media/image169.png"/><Relationship Id="rId4" Type="http://schemas.openxmlformats.org/officeDocument/2006/relationships/image" Target="../media/image172.png"/><Relationship Id="rId1" Type="http://schemas.openxmlformats.org/officeDocument/2006/relationships/slideLayout" Target="../slideLayouts/slideLayout1.xml"/><Relationship Id="rId2" Type="http://schemas.openxmlformats.org/officeDocument/2006/relationships/image" Target="../media/image1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4.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5.png"/><Relationship Id="rId3" Type="http://schemas.openxmlformats.org/officeDocument/2006/relationships/image" Target="../media/image1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7.png"/><Relationship Id="rId3" Type="http://schemas.openxmlformats.org/officeDocument/2006/relationships/image" Target="../media/image178.png"/></Relationships>
</file>

<file path=ppt/slides/_rels/slide76.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image" Target="../media/image182.png"/><Relationship Id="rId6" Type="http://schemas.openxmlformats.org/officeDocument/2006/relationships/image" Target="../media/image183.png"/><Relationship Id="rId1" Type="http://schemas.openxmlformats.org/officeDocument/2006/relationships/slideLayout" Target="../slideLayouts/slideLayout1.xml"/><Relationship Id="rId2" Type="http://schemas.openxmlformats.org/officeDocument/2006/relationships/image" Target="../media/image1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5.png"/><Relationship Id="rId3" Type="http://schemas.openxmlformats.org/officeDocument/2006/relationships/image" Target="../media/image164.png"/></Relationships>
</file>

<file path=ppt/slides/_rels/slide79.xml.rels><?xml version="1.0" encoding="UTF-8" standalone="yes"?>
<Relationships xmlns="http://schemas.openxmlformats.org/package/2006/relationships"><Relationship Id="rId3" Type="http://schemas.openxmlformats.org/officeDocument/2006/relationships/image" Target="../media/image187.png"/><Relationship Id="rId4" Type="http://schemas.openxmlformats.org/officeDocument/2006/relationships/image" Target="../media/image164.png"/><Relationship Id="rId5" Type="http://schemas.openxmlformats.org/officeDocument/2006/relationships/image" Target="../media/image165.png"/><Relationship Id="rId1" Type="http://schemas.openxmlformats.org/officeDocument/2006/relationships/slideLayout" Target="../slideLayouts/slideLayout1.xml"/><Relationship Id="rId2" Type="http://schemas.openxmlformats.org/officeDocument/2006/relationships/image" Target="../media/image1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186.png"/><Relationship Id="rId4" Type="http://schemas.openxmlformats.org/officeDocument/2006/relationships/image" Target="../media/image165.png"/><Relationship Id="rId5" Type="http://schemas.openxmlformats.org/officeDocument/2006/relationships/image" Target="../media/image164.png"/><Relationship Id="rId1" Type="http://schemas.openxmlformats.org/officeDocument/2006/relationships/slideLayout" Target="../slideLayouts/slideLayout1.xml"/><Relationship Id="rId2" Type="http://schemas.openxmlformats.org/officeDocument/2006/relationships/image" Target="../media/image187.png"/></Relationships>
</file>

<file path=ppt/slides/_rels/slide81.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64.png"/><Relationship Id="rId5" Type="http://schemas.openxmlformats.org/officeDocument/2006/relationships/image" Target="../media/image189.png"/><Relationship Id="rId1" Type="http://schemas.openxmlformats.org/officeDocument/2006/relationships/slideLayout" Target="../slideLayouts/slideLayout1.xml"/><Relationship Id="rId2" Type="http://schemas.openxmlformats.org/officeDocument/2006/relationships/image" Target="../media/image188.png"/></Relationships>
</file>

<file path=ppt/slides/_rels/slide82.xml.rels><?xml version="1.0" encoding="UTF-8" standalone="yes"?>
<Relationships xmlns="http://schemas.openxmlformats.org/package/2006/relationships"><Relationship Id="rId3" Type="http://schemas.openxmlformats.org/officeDocument/2006/relationships/image" Target="../media/image191.png"/><Relationship Id="rId4" Type="http://schemas.openxmlformats.org/officeDocument/2006/relationships/image" Target="../media/image192.png"/><Relationship Id="rId1" Type="http://schemas.openxmlformats.org/officeDocument/2006/relationships/slideLayout" Target="../slideLayouts/slideLayout1.xml"/><Relationship Id="rId2" Type="http://schemas.openxmlformats.org/officeDocument/2006/relationships/image" Target="../media/image190.png"/></Relationships>
</file>

<file path=ppt/slides/_rels/slide83.xml.rels><?xml version="1.0" encoding="UTF-8" standalone="yes"?>
<Relationships xmlns="http://schemas.openxmlformats.org/package/2006/relationships"><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image" Target="../media/image197.png"/><Relationship Id="rId7" Type="http://schemas.openxmlformats.org/officeDocument/2006/relationships/image" Target="../media/image198.png"/><Relationship Id="rId8" Type="http://schemas.openxmlformats.org/officeDocument/2006/relationships/image" Target="../media/image199.png"/><Relationship Id="rId1" Type="http://schemas.openxmlformats.org/officeDocument/2006/relationships/slideLayout" Target="../slideLayouts/slideLayout1.xml"/><Relationship Id="rId2" Type="http://schemas.openxmlformats.org/officeDocument/2006/relationships/image" Target="../media/image193.png"/></Relationships>
</file>

<file path=ppt/slides/_rels/slide84.xml.rels><?xml version="1.0" encoding="UTF-8" standalone="yes"?>
<Relationships xmlns="http://schemas.openxmlformats.org/package/2006/relationships"><Relationship Id="rId3" Type="http://schemas.openxmlformats.org/officeDocument/2006/relationships/image" Target="../media/image201.png"/><Relationship Id="rId4" Type="http://schemas.openxmlformats.org/officeDocument/2006/relationships/image" Target="../media/image202.png"/><Relationship Id="rId5" Type="http://schemas.openxmlformats.org/officeDocument/2006/relationships/image" Target="../media/image203.png"/><Relationship Id="rId6" Type="http://schemas.openxmlformats.org/officeDocument/2006/relationships/image" Target="../media/image204.png"/><Relationship Id="rId7" Type="http://schemas.openxmlformats.org/officeDocument/2006/relationships/image" Target="../media/image205.png"/><Relationship Id="rId1" Type="http://schemas.openxmlformats.org/officeDocument/2006/relationships/slideLayout" Target="../slideLayouts/slideLayout1.xml"/><Relationship Id="rId2" Type="http://schemas.openxmlformats.org/officeDocument/2006/relationships/image" Target="../media/image200.png"/></Relationships>
</file>

<file path=ppt/slides/_rels/slide85.xml.rels><?xml version="1.0" encoding="UTF-8" standalone="yes"?>
<Relationships xmlns="http://schemas.openxmlformats.org/package/2006/relationships"><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1" Type="http://schemas.openxmlformats.org/officeDocument/2006/relationships/slideLayout" Target="../slideLayouts/slideLayout1.xml"/><Relationship Id="rId2" Type="http://schemas.openxmlformats.org/officeDocument/2006/relationships/image" Target="../media/image206.png"/></Relationships>
</file>

<file path=ppt/slides/_rels/slide86.xml.rels><?xml version="1.0" encoding="UTF-8" standalone="yes"?>
<Relationships xmlns="http://schemas.openxmlformats.org/package/2006/relationships"><Relationship Id="rId3" Type="http://schemas.openxmlformats.org/officeDocument/2006/relationships/image" Target="../media/image206.png"/><Relationship Id="rId4" Type="http://schemas.openxmlformats.org/officeDocument/2006/relationships/image" Target="../media/image210.png"/><Relationship Id="rId5" Type="http://schemas.openxmlformats.org/officeDocument/2006/relationships/image" Target="../media/image211.png"/><Relationship Id="rId1" Type="http://schemas.openxmlformats.org/officeDocument/2006/relationships/slideLayout" Target="../slideLayouts/slideLayout1.xml"/><Relationship Id="rId2" Type="http://schemas.openxmlformats.org/officeDocument/2006/relationships/image" Target="../media/image207.png"/></Relationships>
</file>

<file path=ppt/slides/_rels/slide87.xml.rels><?xml version="1.0" encoding="UTF-8" standalone="yes"?>
<Relationships xmlns="http://schemas.openxmlformats.org/package/2006/relationships"><Relationship Id="rId3" Type="http://schemas.openxmlformats.org/officeDocument/2006/relationships/image" Target="../media/image213.png"/><Relationship Id="rId4" Type="http://schemas.openxmlformats.org/officeDocument/2006/relationships/image" Target="../media/image195.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image" Target="../media/image216.png"/><Relationship Id="rId8" Type="http://schemas.openxmlformats.org/officeDocument/2006/relationships/image" Target="../media/image217.png"/><Relationship Id="rId9" Type="http://schemas.openxmlformats.org/officeDocument/2006/relationships/image" Target="../media/image218.png"/><Relationship Id="rId10" Type="http://schemas.openxmlformats.org/officeDocument/2006/relationships/image" Target="../media/image219.png"/><Relationship Id="rId11" Type="http://schemas.openxmlformats.org/officeDocument/2006/relationships/image" Target="../media/image220.png"/><Relationship Id="rId1" Type="http://schemas.openxmlformats.org/officeDocument/2006/relationships/slideLayout" Target="../slideLayouts/slideLayout1.xml"/><Relationship Id="rId2" Type="http://schemas.openxmlformats.org/officeDocument/2006/relationships/image" Target="../media/image212.png"/></Relationships>
</file>

<file path=ppt/slides/_rels/slide88.xml.rels><?xml version="1.0" encoding="UTF-8" standalone="yes"?>
<Relationships xmlns="http://schemas.openxmlformats.org/package/2006/relationships"><Relationship Id="rId3" Type="http://schemas.openxmlformats.org/officeDocument/2006/relationships/image" Target="../media/image206.png"/><Relationship Id="rId4" Type="http://schemas.openxmlformats.org/officeDocument/2006/relationships/image" Target="../media/image210.png"/><Relationship Id="rId5" Type="http://schemas.openxmlformats.org/officeDocument/2006/relationships/image" Target="../media/image211.png"/><Relationship Id="rId1" Type="http://schemas.openxmlformats.org/officeDocument/2006/relationships/slideLayout" Target="../slideLayouts/slideLayout1.xml"/><Relationship Id="rId2" Type="http://schemas.openxmlformats.org/officeDocument/2006/relationships/image" Target="../media/image20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2.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3.png"/><Relationship Id="rId3" Type="http://schemas.openxmlformats.org/officeDocument/2006/relationships/image" Target="../media/image2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5.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6.png"/><Relationship Id="rId3" Type="http://schemas.openxmlformats.org/officeDocument/2006/relationships/image" Target="../media/image227.t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8.png"/></Relationships>
</file>

<file path=ppt/slides/_rels/slide97.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33.png"/><Relationship Id="rId7" Type="http://schemas.openxmlformats.org/officeDocument/2006/relationships/image" Target="../media/image234.png"/><Relationship Id="rId8" Type="http://schemas.openxmlformats.org/officeDocument/2006/relationships/image" Target="../media/image235.png"/><Relationship Id="rId9" Type="http://schemas.openxmlformats.org/officeDocument/2006/relationships/image" Target="../media/image236.png"/><Relationship Id="rId10" Type="http://schemas.openxmlformats.org/officeDocument/2006/relationships/image" Target="../media/image237.png"/><Relationship Id="rId1" Type="http://schemas.openxmlformats.org/officeDocument/2006/relationships/slideLayout" Target="../slideLayouts/slideLayout1.xml"/><Relationship Id="rId2" Type="http://schemas.openxmlformats.org/officeDocument/2006/relationships/image" Target="../media/image22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8.png"/><Relationship Id="rId3" Type="http://schemas.openxmlformats.org/officeDocument/2006/relationships/image" Target="../media/image2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0.png"/><Relationship Id="rId3" Type="http://schemas.openxmlformats.org/officeDocument/2006/relationships/image" Target="../media/image24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prstGeom prst="rect">
            <a:avLst/>
          </a:prstGeom>
        </p:spPr>
        <p:txBody>
          <a:bodyPr/>
          <a:lstStyle>
            <a:lvl1pPr>
              <a:tabLst>
                <a:tab pos="952500" algn="l"/>
              </a:tabLst>
            </a:lvl1pPr>
          </a:lstStyle>
          <a:p>
            <a:r>
              <a:t>Altitude Effects on Phenotype</a:t>
            </a:r>
          </a:p>
        </p:txBody>
      </p:sp>
      <p:sp>
        <p:nvSpPr>
          <p:cNvPr id="192" name="Shape 192"/>
          <p:cNvSpPr>
            <a:spLocks noGrp="1"/>
          </p:cNvSpPr>
          <p:nvPr>
            <p:ph type="body" sz="half" idx="1"/>
          </p:nvPr>
        </p:nvSpPr>
        <p:spPr>
          <a:xfrm>
            <a:off x="368300" y="1790700"/>
            <a:ext cx="12417078" cy="3930502"/>
          </a:xfrm>
          <a:prstGeom prst="rect">
            <a:avLst/>
          </a:prstGeom>
        </p:spPr>
        <p:txBody>
          <a:bodyPr/>
          <a:lstStyle/>
          <a:p>
            <a:pPr marL="345600" indent="-345600">
              <a:tabLst>
                <a:tab pos="1016000" algn="l"/>
              </a:tabLst>
            </a:pPr>
            <a:r>
              <a:t>Plants of the same species produce a smaller or stunted phenotype with higher altitude.</a:t>
            </a:r>
          </a:p>
          <a:p>
            <a:pPr marL="345600" indent="-345600">
              <a:tabLst>
                <a:tab pos="1016000" algn="l"/>
              </a:tabLst>
            </a:pPr>
            <a:r>
              <a:t>Such patterns are observable in the vegetation growing on mountainsides.</a:t>
            </a:r>
          </a:p>
          <a:p>
            <a:pPr marL="345600" indent="-345600">
              <a:tabLst>
                <a:tab pos="1016000" algn="l"/>
              </a:tabLst>
            </a:pPr>
            <a:r>
              <a:t>This may be due to the combined effects of:</a:t>
            </a:r>
          </a:p>
          <a:p>
            <a:pPr marL="680000" lvl="1" indent="-320000">
              <a:tabLst>
                <a:tab pos="1485900" algn="l"/>
              </a:tabLst>
            </a:pPr>
            <a:r>
              <a:t>Wind exposure</a:t>
            </a:r>
          </a:p>
          <a:p>
            <a:pPr marL="680000" lvl="1" indent="-320000">
              <a:tabLst>
                <a:tab pos="1485900" algn="l"/>
              </a:tabLst>
            </a:pPr>
            <a:r>
              <a:t>Cooler temperatures</a:t>
            </a:r>
          </a:p>
          <a:p>
            <a:pPr marL="680000" lvl="1" indent="-320000">
              <a:tabLst>
                <a:tab pos="1485900" algn="l"/>
              </a:tabLst>
            </a:pPr>
            <a:r>
              <a:t>Water availability</a:t>
            </a:r>
          </a:p>
          <a:p>
            <a:pPr marL="680000" lvl="1" indent="-320000">
              <a:tabLst>
                <a:tab pos="1485900" algn="l"/>
              </a:tabLst>
            </a:pPr>
            <a:r>
              <a:t>Rarified atmosphere</a:t>
            </a:r>
            <a:br/>
            <a:r>
              <a:t>(low oxygen)</a:t>
            </a:r>
          </a:p>
        </p:txBody>
      </p:sp>
      <p:grpSp>
        <p:nvGrpSpPr>
          <p:cNvPr id="199" name="Group 199"/>
          <p:cNvGrpSpPr/>
          <p:nvPr/>
        </p:nvGrpSpPr>
        <p:grpSpPr>
          <a:xfrm>
            <a:off x="3884760" y="3701877"/>
            <a:ext cx="9143072" cy="6237411"/>
            <a:chOff x="0" y="0"/>
            <a:chExt cx="9143071" cy="6237410"/>
          </a:xfrm>
        </p:grpSpPr>
        <p:sp>
          <p:nvSpPr>
            <p:cNvPr id="193" name="Shape 193"/>
            <p:cNvSpPr/>
            <p:nvPr/>
          </p:nvSpPr>
          <p:spPr>
            <a:xfrm>
              <a:off x="267748" y="0"/>
              <a:ext cx="8849768" cy="6237411"/>
            </a:xfrm>
            <a:prstGeom prst="rect">
              <a:avLst/>
            </a:prstGeom>
            <a:solidFill>
              <a:srgbClr val="FFFFFF">
                <a:alpha val="5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4" name="Shape 194"/>
            <p:cNvSpPr/>
            <p:nvPr/>
          </p:nvSpPr>
          <p:spPr>
            <a:xfrm>
              <a:off x="5791806" y="479127"/>
              <a:ext cx="1671747" cy="1014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400"/>
                </a:lnSpc>
                <a:tabLst>
                  <a:tab pos="520700" algn="l"/>
                </a:tabLst>
                <a:defRPr>
                  <a:solidFill>
                    <a:srgbClr val="006795"/>
                  </a:solidFill>
                  <a:latin typeface="Helvetica"/>
                  <a:ea typeface="Helvetica"/>
                  <a:cs typeface="Helvetica"/>
                  <a:sym typeface="Helvetica"/>
                </a:defRPr>
              </a:lvl1pPr>
            </a:lstStyle>
            <a:p>
              <a:r>
                <a:t>Severe stunting near the snow line</a:t>
              </a:r>
            </a:p>
          </p:txBody>
        </p:sp>
        <p:sp>
          <p:nvSpPr>
            <p:cNvPr id="195" name="Shape 195"/>
            <p:cNvSpPr/>
            <p:nvPr/>
          </p:nvSpPr>
          <p:spPr>
            <a:xfrm>
              <a:off x="3015685" y="479127"/>
              <a:ext cx="2311087" cy="1366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400"/>
                </a:lnSpc>
                <a:tabLst>
                  <a:tab pos="520700" algn="l"/>
                </a:tabLst>
                <a:defRPr>
                  <a:solidFill>
                    <a:srgbClr val="006795"/>
                  </a:solidFill>
                  <a:latin typeface="Helvetica"/>
                  <a:ea typeface="Helvetica"/>
                  <a:cs typeface="Helvetica"/>
                  <a:sym typeface="Helvetica"/>
                </a:defRPr>
              </a:lvl1pPr>
            </a:lstStyle>
            <a:p>
              <a:r>
                <a:t>Some stunting of growth due to environmental effects</a:t>
              </a:r>
            </a:p>
          </p:txBody>
        </p:sp>
        <p:sp>
          <p:nvSpPr>
            <p:cNvPr id="196" name="Shape 196"/>
            <p:cNvSpPr/>
            <p:nvPr/>
          </p:nvSpPr>
          <p:spPr>
            <a:xfrm>
              <a:off x="450943" y="479127"/>
              <a:ext cx="2099707" cy="1366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400"/>
                </a:lnSpc>
                <a:tabLst>
                  <a:tab pos="520700" algn="l"/>
                </a:tabLst>
                <a:defRPr>
                  <a:solidFill>
                    <a:srgbClr val="006795"/>
                  </a:solidFill>
                  <a:latin typeface="Helvetica"/>
                  <a:ea typeface="Helvetica"/>
                  <a:cs typeface="Helvetica"/>
                  <a:sym typeface="Helvetica"/>
                </a:defRPr>
              </a:lvl1pPr>
            </a:lstStyle>
            <a:p>
              <a:r>
                <a:t>Large trees growing to full height of their genetic potential</a:t>
              </a:r>
            </a:p>
          </p:txBody>
        </p:sp>
        <p:sp>
          <p:nvSpPr>
            <p:cNvPr id="197" name="Shape 197"/>
            <p:cNvSpPr/>
            <p:nvPr/>
          </p:nvSpPr>
          <p:spPr>
            <a:xfrm flipV="1">
              <a:off x="2254718" y="4086676"/>
              <a:ext cx="1" cy="676416"/>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98" name="elevation-pine-zonation2.png"/>
            <p:cNvPicPr>
              <a:picLocks noChangeAspect="1"/>
            </p:cNvPicPr>
            <p:nvPr/>
          </p:nvPicPr>
          <p:blipFill>
            <a:blip r:embed="rId2">
              <a:extLst/>
            </a:blip>
            <a:stretch>
              <a:fillRect/>
            </a:stretch>
          </p:blipFill>
          <p:spPr>
            <a:xfrm flipH="1">
              <a:off x="0" y="1521934"/>
              <a:ext cx="9143072" cy="4495344"/>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9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9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1" build="p" bldLvl="5" animBg="1" advAuto="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2" name="Shape 3162"/>
          <p:cNvSpPr/>
          <p:nvPr/>
        </p:nvSpPr>
        <p:spPr>
          <a:xfrm>
            <a:off x="1661160" y="4146192"/>
            <a:ext cx="9702801" cy="5587088"/>
          </a:xfrm>
          <a:prstGeom prst="rect">
            <a:avLst/>
          </a:prstGeom>
          <a:solidFill>
            <a:srgbClr val="FFFFFF"/>
          </a:solidFill>
          <a:ln w="25400">
            <a:miter lim="400000"/>
          </a:ln>
        </p:spPr>
        <p:txBody>
          <a:bodyPr lIns="0" tIns="0" rIns="0" bIns="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63" name="Shape 3163"/>
          <p:cNvSpPr>
            <a:spLocks noGrp="1"/>
          </p:cNvSpPr>
          <p:nvPr>
            <p:ph type="title"/>
          </p:nvPr>
        </p:nvSpPr>
        <p:spPr>
          <a:prstGeom prst="rect">
            <a:avLst/>
          </a:prstGeom>
        </p:spPr>
        <p:txBody>
          <a:bodyPr/>
          <a:lstStyle>
            <a:lvl1pPr>
              <a:tabLst>
                <a:tab pos="952500" algn="l"/>
              </a:tabLst>
            </a:lvl1pPr>
          </a:lstStyle>
          <a:p>
            <a:r>
              <a:t>Sex Linkage in Humans</a:t>
            </a:r>
          </a:p>
        </p:txBody>
      </p:sp>
      <p:sp>
        <p:nvSpPr>
          <p:cNvPr id="3164" name="Shape 3164"/>
          <p:cNvSpPr>
            <a:spLocks noGrp="1"/>
          </p:cNvSpPr>
          <p:nvPr>
            <p:ph type="body" sz="quarter" idx="1"/>
          </p:nvPr>
        </p:nvSpPr>
        <p:spPr>
          <a:xfrm>
            <a:off x="368300" y="1790700"/>
            <a:ext cx="11987114" cy="1908175"/>
          </a:xfrm>
          <a:prstGeom prst="rect">
            <a:avLst/>
          </a:prstGeom>
        </p:spPr>
        <p:txBody>
          <a:bodyPr/>
          <a:lstStyle/>
          <a:p>
            <a:pPr marL="345600" indent="-345600">
              <a:tabLst>
                <a:tab pos="1016000" algn="l"/>
              </a:tabLst>
            </a:pPr>
            <a:r>
              <a:t>A rare form of rickets in humans is a sex-linked dominant trait. It is determined by a dominant allele of a gene on the X chromosome.</a:t>
            </a:r>
          </a:p>
          <a:p>
            <a:pPr marL="680000" lvl="1" indent="-320000">
              <a:tabLst>
                <a:tab pos="1485900" algn="l"/>
              </a:tabLst>
            </a:pPr>
            <a:r>
              <a:t>This condition is not treatable with vitamin D therapy. </a:t>
            </a:r>
          </a:p>
          <a:p>
            <a:pPr marL="345600" indent="-345600">
              <a:tabLst>
                <a:tab pos="1016000" algn="l"/>
              </a:tabLst>
            </a:pPr>
            <a:r>
              <a:t>A typical inheritance pattern is shown. X</a:t>
            </a:r>
            <a:r>
              <a:rPr baseline="-5999"/>
              <a:t>R</a:t>
            </a:r>
            <a:r>
              <a:t> indicates affected by rickets.</a:t>
            </a:r>
          </a:p>
        </p:txBody>
      </p:sp>
      <p:pic>
        <p:nvPicPr>
          <p:cNvPr id="3165" name="Sex Linkage Humans OHT1.pdf"/>
          <p:cNvPicPr>
            <a:picLocks noChangeAspect="1"/>
          </p:cNvPicPr>
          <p:nvPr/>
        </p:nvPicPr>
        <p:blipFill>
          <a:blip r:embed="rId2">
            <a:extLst/>
          </a:blip>
          <a:stretch>
            <a:fillRect/>
          </a:stretch>
        </p:blipFill>
        <p:spPr>
          <a:xfrm>
            <a:off x="2466333" y="4461238"/>
            <a:ext cx="8241177" cy="487652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6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6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16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1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 grpId="1" build="p" bldLvl="5" animBg="1" advAuto="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7" name="Shape 3167"/>
          <p:cNvSpPr/>
          <p:nvPr/>
        </p:nvSpPr>
        <p:spPr>
          <a:xfrm>
            <a:off x="-88900" y="5778500"/>
            <a:ext cx="13068300" cy="42418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68" name="Shape 3168"/>
          <p:cNvSpPr>
            <a:spLocks noGrp="1"/>
          </p:cNvSpPr>
          <p:nvPr>
            <p:ph type="title"/>
          </p:nvPr>
        </p:nvSpPr>
        <p:spPr>
          <a:xfrm>
            <a:off x="365759" y="368300"/>
            <a:ext cx="12568338" cy="1041063"/>
          </a:xfrm>
          <a:prstGeom prst="rect">
            <a:avLst/>
          </a:prstGeom>
        </p:spPr>
        <p:txBody>
          <a:bodyPr/>
          <a:lstStyle>
            <a:lvl1pPr>
              <a:tabLst>
                <a:tab pos="952500" algn="l"/>
              </a:tabLst>
            </a:lvl1pPr>
          </a:lstStyle>
          <a:p>
            <a:r>
              <a:t>Autosomal &amp; Sex-Linked Genes</a:t>
            </a:r>
          </a:p>
        </p:txBody>
      </p:sp>
      <p:sp>
        <p:nvSpPr>
          <p:cNvPr id="3169" name="Shape 3169"/>
          <p:cNvSpPr>
            <a:spLocks noGrp="1"/>
          </p:cNvSpPr>
          <p:nvPr>
            <p:ph type="body" sz="half" idx="1"/>
          </p:nvPr>
        </p:nvSpPr>
        <p:spPr>
          <a:prstGeom prst="rect">
            <a:avLst/>
          </a:prstGeom>
        </p:spPr>
        <p:txBody>
          <a:bodyPr/>
          <a:lstStyle>
            <a:lvl1pPr marL="345600" indent="-345600">
              <a:tabLst>
                <a:tab pos="1016000" algn="l"/>
              </a:tabLst>
            </a:lvl1pPr>
          </a:lstStyle>
          <a:p>
            <a:r>
              <a:t>Genes on one or other of the sex chromosomes produce inheritance patterns different from that shown by autosomes:</a:t>
            </a:r>
          </a:p>
        </p:txBody>
      </p:sp>
      <p:sp>
        <p:nvSpPr>
          <p:cNvPr id="3170" name="Shape 3170"/>
          <p:cNvSpPr/>
          <p:nvPr/>
        </p:nvSpPr>
        <p:spPr>
          <a:xfrm>
            <a:off x="6037579" y="1778000"/>
            <a:ext cx="3200401" cy="3606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900"/>
              </a:lnSpc>
              <a:tabLst>
                <a:tab pos="520700" algn="l"/>
              </a:tabLst>
              <a:defRPr b="1"/>
            </a:pPr>
            <a:r>
              <a:rPr sz="2200">
                <a:solidFill>
                  <a:srgbClr val="000000"/>
                </a:solidFill>
              </a:rPr>
              <a:t>Autosomal genes</a:t>
            </a:r>
            <a:endParaRPr>
              <a:solidFill>
                <a:srgbClr val="000000"/>
              </a:solidFill>
            </a:endParaRPr>
          </a:p>
          <a:p>
            <a:pPr>
              <a:lnSpc>
                <a:spcPts val="2400"/>
              </a:lnSpc>
              <a:tabLst>
                <a:tab pos="520700" algn="l"/>
              </a:tabLst>
            </a:pPr>
            <a:endParaRPr b="1">
              <a:solidFill>
                <a:srgbClr val="000000"/>
              </a:solidFill>
              <a:latin typeface="Helvetica"/>
              <a:ea typeface="Helvetica"/>
              <a:cs typeface="Helvetica"/>
              <a:sym typeface="Helvetica"/>
            </a:endParaRPr>
          </a:p>
          <a:p>
            <a:pPr marL="286511" indent="-260096">
              <a:lnSpc>
                <a:spcPts val="2400"/>
              </a:lnSpc>
              <a:spcBef>
                <a:spcPts val="1000"/>
              </a:spcBef>
              <a:tabLst/>
            </a:pPr>
            <a:r>
              <a:rPr>
                <a:solidFill>
                  <a:srgbClr val="000000"/>
                </a:solidFill>
                <a:latin typeface="Helvetica"/>
                <a:ea typeface="Helvetica"/>
                <a:cs typeface="Helvetica"/>
                <a:sym typeface="Helvetica"/>
              </a:rPr>
              <a:t>1.	All individuals carry two alleles of each gene.</a:t>
            </a:r>
          </a:p>
          <a:p>
            <a:pPr marL="286511" indent="-260096">
              <a:lnSpc>
                <a:spcPts val="2400"/>
              </a:lnSpc>
              <a:spcBef>
                <a:spcPts val="1000"/>
              </a:spcBef>
              <a:tabLst/>
            </a:pPr>
            <a:r>
              <a:rPr>
                <a:solidFill>
                  <a:srgbClr val="000000"/>
                </a:solidFill>
              </a:rPr>
              <a:t>2.	</a:t>
            </a:r>
            <a:r>
              <a:rPr>
                <a:solidFill>
                  <a:srgbClr val="000000"/>
                </a:solidFill>
                <a:latin typeface="Helvetica"/>
                <a:ea typeface="Helvetica"/>
                <a:cs typeface="Helvetica"/>
                <a:sym typeface="Helvetica"/>
              </a:rPr>
              <a:t>Dominance operates in both males and females.</a:t>
            </a:r>
            <a:endParaRPr b="1">
              <a:solidFill>
                <a:srgbClr val="000000"/>
              </a:solidFill>
              <a:latin typeface="Helvetica"/>
              <a:ea typeface="Helvetica"/>
              <a:cs typeface="Helvetica"/>
              <a:sym typeface="Helvetica"/>
            </a:endParaRPr>
          </a:p>
          <a:p>
            <a:pPr marL="286511" indent="-260096">
              <a:lnSpc>
                <a:spcPts val="2400"/>
              </a:lnSpc>
              <a:spcBef>
                <a:spcPts val="1000"/>
              </a:spcBef>
              <a:tabLst/>
            </a:pPr>
            <a:r>
              <a:rPr>
                <a:solidFill>
                  <a:srgbClr val="000000"/>
                </a:solidFill>
              </a:rPr>
              <a:t>3.</a:t>
            </a:r>
            <a:r>
              <a:rPr b="1">
                <a:solidFill>
                  <a:srgbClr val="000000"/>
                </a:solidFill>
                <a:latin typeface="Helvetica"/>
                <a:ea typeface="Helvetica"/>
                <a:cs typeface="Helvetica"/>
                <a:sym typeface="Helvetica"/>
              </a:rPr>
              <a:t>	</a:t>
            </a:r>
            <a:r>
              <a:rPr>
                <a:solidFill>
                  <a:srgbClr val="000000"/>
                </a:solidFill>
                <a:latin typeface="Helvetica"/>
                <a:ea typeface="Helvetica"/>
                <a:cs typeface="Helvetica"/>
                <a:sym typeface="Helvetica"/>
              </a:rPr>
              <a:t>Reciprocal crosses produce the same results.</a:t>
            </a:r>
            <a:endParaRPr b="1">
              <a:solidFill>
                <a:srgbClr val="000000"/>
              </a:solidFill>
              <a:latin typeface="Helvetica"/>
              <a:ea typeface="Helvetica"/>
              <a:cs typeface="Helvetica"/>
              <a:sym typeface="Helvetica"/>
            </a:endParaRPr>
          </a:p>
          <a:p>
            <a:pPr marL="286511" indent="-260096">
              <a:lnSpc>
                <a:spcPts val="2400"/>
              </a:lnSpc>
              <a:tabLst/>
            </a:pPr>
            <a:r>
              <a:rPr>
                <a:solidFill>
                  <a:srgbClr val="000000"/>
                </a:solidFill>
              </a:rPr>
              <a:t>4.	</a:t>
            </a:r>
            <a:r>
              <a:rPr>
                <a:solidFill>
                  <a:srgbClr val="000000"/>
                </a:solidFill>
                <a:latin typeface="Helvetica"/>
                <a:ea typeface="Helvetica"/>
                <a:cs typeface="Helvetica"/>
                <a:sym typeface="Helvetica"/>
              </a:rPr>
              <a:t>Alleles passed equally to male and female offspring.</a:t>
            </a:r>
          </a:p>
        </p:txBody>
      </p:sp>
      <p:sp>
        <p:nvSpPr>
          <p:cNvPr id="3171" name="Shape 3171"/>
          <p:cNvSpPr/>
          <p:nvPr/>
        </p:nvSpPr>
        <p:spPr>
          <a:xfrm>
            <a:off x="9372600" y="1790700"/>
            <a:ext cx="3416300" cy="393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900"/>
              </a:lnSpc>
              <a:tabLst>
                <a:tab pos="520700" algn="l"/>
              </a:tabLst>
              <a:defRPr b="1"/>
            </a:pPr>
            <a:r>
              <a:rPr sz="2200">
                <a:solidFill>
                  <a:srgbClr val="000000"/>
                </a:solidFill>
              </a:rPr>
              <a:t>X-linked genes</a:t>
            </a:r>
            <a:endParaRPr>
              <a:solidFill>
                <a:srgbClr val="000000"/>
              </a:solidFill>
            </a:endParaRPr>
          </a:p>
          <a:p>
            <a:pPr>
              <a:lnSpc>
                <a:spcPts val="2400"/>
              </a:lnSpc>
              <a:tabLst>
                <a:tab pos="520700" algn="l"/>
              </a:tabLst>
            </a:pPr>
            <a:endParaRPr b="1">
              <a:solidFill>
                <a:srgbClr val="000000"/>
              </a:solidFill>
              <a:latin typeface="Helvetica"/>
              <a:ea typeface="Helvetica"/>
              <a:cs typeface="Helvetica"/>
              <a:sym typeface="Helvetica"/>
            </a:endParaRPr>
          </a:p>
          <a:p>
            <a:pPr marL="308355" indent="-260095">
              <a:lnSpc>
                <a:spcPts val="2400"/>
              </a:lnSpc>
              <a:tabLst>
                <a:tab pos="520700" algn="l"/>
              </a:tabLst>
            </a:pPr>
            <a:r>
              <a:rPr>
                <a:solidFill>
                  <a:srgbClr val="000000"/>
                </a:solidFill>
              </a:rPr>
              <a:t>1.	</a:t>
            </a:r>
            <a:r>
              <a:rPr>
                <a:solidFill>
                  <a:srgbClr val="000000"/>
                </a:solidFill>
                <a:latin typeface="Helvetica"/>
                <a:ea typeface="Helvetica"/>
                <a:cs typeface="Helvetica"/>
                <a:sym typeface="Helvetica"/>
              </a:rPr>
              <a:t>Males carry only one allele</a:t>
            </a:r>
          </a:p>
          <a:p>
            <a:pPr marL="308355" indent="-260095">
              <a:lnSpc>
                <a:spcPts val="2400"/>
              </a:lnSpc>
              <a:spcBef>
                <a:spcPts val="1000"/>
              </a:spcBef>
              <a:tabLst>
                <a:tab pos="520700" algn="l"/>
              </a:tabLst>
            </a:pPr>
            <a:r>
              <a:rPr>
                <a:solidFill>
                  <a:srgbClr val="000000"/>
                </a:solidFill>
                <a:latin typeface="Helvetica"/>
                <a:ea typeface="Helvetica"/>
                <a:cs typeface="Helvetica"/>
                <a:sym typeface="Helvetica"/>
              </a:rPr>
              <a:t>	of each gene (hemizygous).</a:t>
            </a:r>
            <a:endParaRPr b="1">
              <a:solidFill>
                <a:srgbClr val="000000"/>
              </a:solidFill>
              <a:latin typeface="Helvetica"/>
              <a:ea typeface="Helvetica"/>
              <a:cs typeface="Helvetica"/>
              <a:sym typeface="Helvetica"/>
            </a:endParaRPr>
          </a:p>
          <a:p>
            <a:pPr marL="308355" indent="-260095">
              <a:lnSpc>
                <a:spcPts val="2400"/>
              </a:lnSpc>
              <a:spcBef>
                <a:spcPts val="1000"/>
              </a:spcBef>
              <a:tabLst>
                <a:tab pos="520700" algn="l"/>
              </a:tabLst>
            </a:pPr>
            <a:r>
              <a:rPr>
                <a:solidFill>
                  <a:srgbClr val="000000"/>
                </a:solidFill>
              </a:rPr>
              <a:t>2.	</a:t>
            </a:r>
            <a:r>
              <a:rPr>
                <a:solidFill>
                  <a:srgbClr val="000000"/>
                </a:solidFill>
                <a:latin typeface="Helvetica"/>
                <a:ea typeface="Helvetica"/>
                <a:cs typeface="Helvetica"/>
                <a:sym typeface="Helvetica"/>
              </a:rPr>
              <a:t>Dominance operates in females only.</a:t>
            </a:r>
            <a:endParaRPr b="1">
              <a:solidFill>
                <a:srgbClr val="000000"/>
              </a:solidFill>
              <a:latin typeface="Helvetica"/>
              <a:ea typeface="Helvetica"/>
              <a:cs typeface="Helvetica"/>
              <a:sym typeface="Helvetica"/>
            </a:endParaRPr>
          </a:p>
          <a:p>
            <a:pPr marL="308355" indent="-260095">
              <a:lnSpc>
                <a:spcPts val="2400"/>
              </a:lnSpc>
              <a:spcBef>
                <a:spcPts val="1000"/>
              </a:spcBef>
              <a:tabLst>
                <a:tab pos="520700" algn="l"/>
              </a:tabLst>
            </a:pPr>
            <a:r>
              <a:rPr>
                <a:solidFill>
                  <a:srgbClr val="000000"/>
                </a:solidFill>
              </a:rPr>
              <a:t>3.	</a:t>
            </a:r>
            <a:r>
              <a:rPr>
                <a:solidFill>
                  <a:srgbClr val="000000"/>
                </a:solidFill>
                <a:latin typeface="Helvetica"/>
                <a:ea typeface="Helvetica"/>
                <a:cs typeface="Helvetica"/>
                <a:sym typeface="Helvetica"/>
              </a:rPr>
              <a:t>Reciprocal crosses produce different results.</a:t>
            </a:r>
            <a:endParaRPr b="1">
              <a:solidFill>
                <a:srgbClr val="000000"/>
              </a:solidFill>
              <a:latin typeface="Helvetica"/>
              <a:ea typeface="Helvetica"/>
              <a:cs typeface="Helvetica"/>
              <a:sym typeface="Helvetica"/>
            </a:endParaRPr>
          </a:p>
          <a:p>
            <a:pPr marL="308355" indent="-260095">
              <a:lnSpc>
                <a:spcPts val="2400"/>
              </a:lnSpc>
              <a:spcBef>
                <a:spcPts val="1000"/>
              </a:spcBef>
              <a:tabLst>
                <a:tab pos="520700" algn="l"/>
              </a:tabLst>
            </a:pPr>
            <a:r>
              <a:rPr>
                <a:solidFill>
                  <a:srgbClr val="000000"/>
                </a:solidFill>
              </a:rPr>
              <a:t>4.	</a:t>
            </a:r>
            <a:r>
              <a:rPr>
                <a:solidFill>
                  <a:srgbClr val="000000"/>
                </a:solidFill>
                <a:latin typeface="Helvetica"/>
                <a:ea typeface="Helvetica"/>
                <a:cs typeface="Helvetica"/>
                <a:sym typeface="Helvetica"/>
              </a:rPr>
              <a:t>‘Criss-cross’ inheritance pattern: father to daughter to grandson, etc.</a:t>
            </a:r>
          </a:p>
        </p:txBody>
      </p:sp>
      <p:sp>
        <p:nvSpPr>
          <p:cNvPr id="3172" name="Shape 3172"/>
          <p:cNvSpPr/>
          <p:nvPr/>
        </p:nvSpPr>
        <p:spPr>
          <a:xfrm>
            <a:off x="3581400" y="5900278"/>
            <a:ext cx="6908800" cy="8688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400"/>
              </a:lnSpc>
              <a:tabLst>
                <a:tab pos="520700" algn="l"/>
              </a:tabLst>
              <a:defRPr>
                <a:solidFill>
                  <a:srgbClr val="006795"/>
                </a:solidFill>
              </a:defRPr>
            </a:pPr>
            <a:r>
              <a:rPr b="1"/>
              <a:t>Reciprocal cross</a:t>
            </a:r>
          </a:p>
          <a:p>
            <a:pPr algn="ctr">
              <a:lnSpc>
                <a:spcPts val="2400"/>
              </a:lnSpc>
              <a:tabLst>
                <a:tab pos="520700" algn="l"/>
              </a:tabLst>
              <a:defRPr>
                <a:solidFill>
                  <a:srgbClr val="006795"/>
                </a:solidFill>
              </a:defRPr>
            </a:pPr>
            <a:r>
              <a:t>A reciprocal cross involves a pair of crosses in which the phenotypes of the partners are reversed:</a:t>
            </a:r>
          </a:p>
        </p:txBody>
      </p:sp>
      <p:sp>
        <p:nvSpPr>
          <p:cNvPr id="3173" name="Shape 3173"/>
          <p:cNvSpPr/>
          <p:nvPr/>
        </p:nvSpPr>
        <p:spPr>
          <a:xfrm>
            <a:off x="4330700" y="8991600"/>
            <a:ext cx="55245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tabLst>
                <a:tab pos="520700" algn="l"/>
              </a:tabLst>
              <a:defRPr>
                <a:solidFill>
                  <a:srgbClr val="006795"/>
                </a:solidFill>
              </a:defRPr>
            </a:lvl1pPr>
          </a:lstStyle>
          <a:p>
            <a:r>
              <a:t>Different results from the two crosses indicate that sex-linkage of the gene is controlling the trait. </a:t>
            </a:r>
          </a:p>
        </p:txBody>
      </p:sp>
      <p:grpSp>
        <p:nvGrpSpPr>
          <p:cNvPr id="3188" name="Group 3188"/>
          <p:cNvGrpSpPr/>
          <p:nvPr/>
        </p:nvGrpSpPr>
        <p:grpSpPr>
          <a:xfrm>
            <a:off x="2692400" y="6959600"/>
            <a:ext cx="8686800" cy="1841500"/>
            <a:chOff x="0" y="0"/>
            <a:chExt cx="8686800" cy="1841500"/>
          </a:xfrm>
        </p:grpSpPr>
        <p:sp>
          <p:nvSpPr>
            <p:cNvPr id="3174" name="Shape 3174"/>
            <p:cNvSpPr/>
            <p:nvPr/>
          </p:nvSpPr>
          <p:spPr>
            <a:xfrm>
              <a:off x="5067300" y="12700"/>
              <a:ext cx="3619500" cy="1828800"/>
            </a:xfrm>
            <a:prstGeom prst="rect">
              <a:avLst/>
            </a:prstGeom>
            <a:solidFill>
              <a:srgbClr val="FFFFFF"/>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75" name="Shape 3175"/>
            <p:cNvSpPr/>
            <p:nvPr/>
          </p:nvSpPr>
          <p:spPr>
            <a:xfrm>
              <a:off x="0" y="0"/>
              <a:ext cx="3619500" cy="1841500"/>
            </a:xfrm>
            <a:prstGeom prst="rect">
              <a:avLst/>
            </a:prstGeom>
            <a:solidFill>
              <a:srgbClr val="FFFFFF"/>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76" name="Shape 3176"/>
            <p:cNvSpPr/>
            <p:nvPr/>
          </p:nvSpPr>
          <p:spPr>
            <a:xfrm>
              <a:off x="3695700" y="228600"/>
              <a:ext cx="13081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400"/>
                </a:lnSpc>
                <a:tabLst>
                  <a:tab pos="520700" algn="l"/>
                </a:tabLst>
                <a:defRPr>
                  <a:solidFill>
                    <a:srgbClr val="006795"/>
                  </a:solidFill>
                </a:defRPr>
              </a:pPr>
              <a:r>
                <a:t>Reciprocal</a:t>
              </a:r>
            </a:p>
            <a:p>
              <a:pPr algn="ctr">
                <a:lnSpc>
                  <a:spcPts val="2400"/>
                </a:lnSpc>
                <a:tabLst>
                  <a:tab pos="520700" algn="l"/>
                </a:tabLst>
                <a:defRPr>
                  <a:solidFill>
                    <a:srgbClr val="006795"/>
                  </a:solidFill>
                </a:defRPr>
              </a:pPr>
              <a:r>
                <a:t>cross</a:t>
              </a:r>
            </a:p>
          </p:txBody>
        </p:sp>
        <p:sp>
          <p:nvSpPr>
            <p:cNvPr id="3177" name="Shape 3177"/>
            <p:cNvSpPr/>
            <p:nvPr/>
          </p:nvSpPr>
          <p:spPr>
            <a:xfrm>
              <a:off x="5664206" y="1041400"/>
              <a:ext cx="914599" cy="53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200"/>
                </a:lnSpc>
                <a:tabLst>
                  <a:tab pos="520700" algn="l"/>
                </a:tabLst>
                <a:defRPr>
                  <a:solidFill>
                    <a:srgbClr val="006795"/>
                  </a:solidFill>
                </a:defRPr>
              </a:pPr>
              <a:r>
                <a:rPr b="1"/>
                <a:t>Normal</a:t>
              </a:r>
              <a:br>
                <a:rPr b="1"/>
              </a:br>
              <a:r>
                <a:rPr b="1"/>
                <a:t>female</a:t>
              </a:r>
            </a:p>
          </p:txBody>
        </p:sp>
        <p:sp>
          <p:nvSpPr>
            <p:cNvPr id="3178" name="Shape 3178"/>
            <p:cNvSpPr/>
            <p:nvPr/>
          </p:nvSpPr>
          <p:spPr>
            <a:xfrm>
              <a:off x="6896100" y="1041400"/>
              <a:ext cx="1524000" cy="53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200"/>
                </a:lnSpc>
                <a:tabLst>
                  <a:tab pos="520700" algn="l"/>
                </a:tabLst>
                <a:defRPr>
                  <a:solidFill>
                    <a:srgbClr val="006795"/>
                  </a:solidFill>
                </a:defRPr>
              </a:pPr>
              <a:r>
                <a:rPr b="1"/>
                <a:t>Colour blind</a:t>
              </a:r>
            </a:p>
            <a:p>
              <a:pPr algn="ctr">
                <a:lnSpc>
                  <a:spcPts val="2200"/>
                </a:lnSpc>
                <a:tabLst>
                  <a:tab pos="520700" algn="l"/>
                </a:tabLst>
                <a:defRPr>
                  <a:solidFill>
                    <a:srgbClr val="006795"/>
                  </a:solidFill>
                </a:defRPr>
              </a:pPr>
              <a:r>
                <a:rPr b="1"/>
                <a:t>male</a:t>
              </a:r>
            </a:p>
          </p:txBody>
        </p:sp>
        <p:sp>
          <p:nvSpPr>
            <p:cNvPr id="3179" name="Shape 3179"/>
            <p:cNvSpPr/>
            <p:nvPr/>
          </p:nvSpPr>
          <p:spPr>
            <a:xfrm>
              <a:off x="190500" y="1041400"/>
              <a:ext cx="1473200" cy="53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200"/>
                </a:lnSpc>
                <a:tabLst>
                  <a:tab pos="520700" algn="l"/>
                </a:tabLst>
                <a:defRPr>
                  <a:solidFill>
                    <a:srgbClr val="006795"/>
                  </a:solidFill>
                </a:defRPr>
              </a:pPr>
              <a:r>
                <a:rPr b="1"/>
                <a:t>Colour blind</a:t>
              </a:r>
            </a:p>
            <a:p>
              <a:pPr algn="ctr">
                <a:lnSpc>
                  <a:spcPts val="2200"/>
                </a:lnSpc>
                <a:tabLst>
                  <a:tab pos="520700" algn="l"/>
                </a:tabLst>
                <a:defRPr>
                  <a:solidFill>
                    <a:srgbClr val="006795"/>
                  </a:solidFill>
                </a:defRPr>
              </a:pPr>
              <a:r>
                <a:rPr b="1"/>
                <a:t>female</a:t>
              </a:r>
            </a:p>
          </p:txBody>
        </p:sp>
        <p:sp>
          <p:nvSpPr>
            <p:cNvPr id="3180" name="Shape 3180"/>
            <p:cNvSpPr/>
            <p:nvPr/>
          </p:nvSpPr>
          <p:spPr>
            <a:xfrm>
              <a:off x="2019300" y="1041400"/>
              <a:ext cx="927100" cy="53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200"/>
                </a:lnSpc>
                <a:tabLst>
                  <a:tab pos="520700" algn="l"/>
                </a:tabLst>
                <a:defRPr>
                  <a:solidFill>
                    <a:srgbClr val="006795"/>
                  </a:solidFill>
                </a:defRPr>
              </a:pPr>
              <a:r>
                <a:rPr b="1"/>
                <a:t>Normal</a:t>
              </a:r>
              <a:br>
                <a:rPr b="1"/>
              </a:br>
              <a:r>
                <a:rPr b="1"/>
                <a:t>male</a:t>
              </a:r>
            </a:p>
          </p:txBody>
        </p:sp>
        <p:sp>
          <p:nvSpPr>
            <p:cNvPr id="3181" name="Shape 3181"/>
            <p:cNvSpPr/>
            <p:nvPr/>
          </p:nvSpPr>
          <p:spPr>
            <a:xfrm>
              <a:off x="2286000" y="317500"/>
              <a:ext cx="612001" cy="612001"/>
            </a:xfrm>
            <a:prstGeom prst="rect">
              <a:avLst/>
            </a:prstGeom>
            <a:solidFill>
              <a:srgbClr val="C2EFFF"/>
            </a:solidFill>
            <a:ln w="12700" cap="flat">
              <a:solidFill>
                <a:srgbClr val="000000"/>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82" name="Shape 3182"/>
            <p:cNvSpPr/>
            <p:nvPr/>
          </p:nvSpPr>
          <p:spPr>
            <a:xfrm>
              <a:off x="7289800" y="304800"/>
              <a:ext cx="612001" cy="612001"/>
            </a:xfrm>
            <a:prstGeom prst="rect">
              <a:avLst/>
            </a:prstGeom>
            <a:solidFill>
              <a:schemeClr val="accent1">
                <a:hueOff val="47394"/>
                <a:satOff val="-25753"/>
                <a:lumOff val="-7544"/>
              </a:schemeClr>
            </a:solidFill>
            <a:ln w="12700" cap="flat">
              <a:solidFill>
                <a:srgbClr val="000000"/>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83" name="Shape 3183"/>
            <p:cNvSpPr/>
            <p:nvPr/>
          </p:nvSpPr>
          <p:spPr>
            <a:xfrm>
              <a:off x="5778500" y="279400"/>
              <a:ext cx="622300" cy="622300"/>
            </a:xfrm>
            <a:prstGeom prst="ellipse">
              <a:avLst/>
            </a:prstGeom>
            <a:solidFill>
              <a:srgbClr val="C2F0FF"/>
            </a:solidFill>
            <a:ln w="12700" cap="flat">
              <a:solidFill>
                <a:srgbClr val="000000"/>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84" name="Shape 3184"/>
            <p:cNvSpPr/>
            <p:nvPr/>
          </p:nvSpPr>
          <p:spPr>
            <a:xfrm>
              <a:off x="1549400" y="406400"/>
              <a:ext cx="431949" cy="5184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4600"/>
                </a:lnSpc>
                <a:tabLst>
                  <a:tab pos="520700" algn="l"/>
                </a:tabLst>
                <a:defRPr sz="3600" b="1">
                  <a:solidFill>
                    <a:srgbClr val="000000"/>
                  </a:solidFill>
                </a:defRPr>
              </a:lvl1pPr>
            </a:lstStyle>
            <a:p>
              <a:r>
                <a:t>X</a:t>
              </a:r>
            </a:p>
          </p:txBody>
        </p:sp>
        <p:sp>
          <p:nvSpPr>
            <p:cNvPr id="3185" name="Shape 3185"/>
            <p:cNvSpPr/>
            <p:nvPr/>
          </p:nvSpPr>
          <p:spPr>
            <a:xfrm>
              <a:off x="6654800" y="406400"/>
              <a:ext cx="431949" cy="5184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4600"/>
                </a:lnSpc>
                <a:tabLst>
                  <a:tab pos="520700" algn="l"/>
                </a:tabLst>
                <a:defRPr sz="3600" b="1">
                  <a:solidFill>
                    <a:srgbClr val="000000"/>
                  </a:solidFill>
                </a:defRPr>
              </a:lvl1pPr>
            </a:lstStyle>
            <a:p>
              <a:r>
                <a:t>X</a:t>
              </a:r>
            </a:p>
          </p:txBody>
        </p:sp>
        <p:sp>
          <p:nvSpPr>
            <p:cNvPr id="3186" name="Shape 3186"/>
            <p:cNvSpPr/>
            <p:nvPr/>
          </p:nvSpPr>
          <p:spPr>
            <a:xfrm>
              <a:off x="3784600" y="977900"/>
              <a:ext cx="1236134" cy="127"/>
            </a:xfrm>
            <a:prstGeom prst="line">
              <a:avLst/>
            </a:prstGeom>
            <a:noFill/>
            <a:ln w="63500" cap="flat">
              <a:solidFill>
                <a:srgbClr val="006795"/>
              </a:solidFill>
              <a:prstDash val="solid"/>
              <a:miter lim="400000"/>
              <a:headEnd type="triangle" w="med" len="med"/>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187" name="Shape 3187"/>
            <p:cNvSpPr/>
            <p:nvPr/>
          </p:nvSpPr>
          <p:spPr>
            <a:xfrm>
              <a:off x="584200" y="279400"/>
              <a:ext cx="622300" cy="622300"/>
            </a:xfrm>
            <a:prstGeom prst="ellipse">
              <a:avLst/>
            </a:prstGeom>
            <a:solidFill>
              <a:srgbClr val="003974"/>
            </a:solidFill>
            <a:ln w="12700" cap="flat">
              <a:solidFill>
                <a:srgbClr val="000000"/>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6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31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31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31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31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p:tmAbs val="0"/>
                                  </p:iterate>
                                  <p:childTnLst>
                                    <p:set>
                                      <p:cBhvr>
                                        <p:cTn id="28" fill="hold"/>
                                        <p:tgtEl>
                                          <p:spTgt spid="3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9" grpId="1" build="p" bldLvl="5" animBg="1" advAuto="0"/>
      <p:bldP spid="3170" grpId="2" animBg="1" advAuto="0"/>
      <p:bldP spid="3171" grpId="3" animBg="1" advAuto="0"/>
      <p:bldP spid="3172" grpId="4" animBg="1" advAuto="0"/>
      <p:bldP spid="3173" grpId="6" animBg="1" advAuto="0"/>
      <p:bldP spid="3188" grpId="5" animBg="1" advAuto="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0" name="Shape 3190"/>
          <p:cNvSpPr/>
          <p:nvPr/>
        </p:nvSpPr>
        <p:spPr>
          <a:xfrm>
            <a:off x="7302500" y="2997200"/>
            <a:ext cx="5715000" cy="56261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91" name="Shape 3191"/>
          <p:cNvSpPr>
            <a:spLocks noGrp="1"/>
          </p:cNvSpPr>
          <p:nvPr>
            <p:ph type="title"/>
          </p:nvPr>
        </p:nvSpPr>
        <p:spPr>
          <a:xfrm>
            <a:off x="365759" y="368300"/>
            <a:ext cx="12192001" cy="915403"/>
          </a:xfrm>
          <a:prstGeom prst="rect">
            <a:avLst/>
          </a:prstGeom>
        </p:spPr>
        <p:txBody>
          <a:bodyPr/>
          <a:lstStyle>
            <a:lvl1pPr>
              <a:tabLst>
                <a:tab pos="952500" algn="l"/>
              </a:tabLst>
            </a:lvl1pPr>
          </a:lstStyle>
          <a:p>
            <a:r>
              <a:t>Polygeny</a:t>
            </a:r>
          </a:p>
        </p:txBody>
      </p:sp>
      <p:sp>
        <p:nvSpPr>
          <p:cNvPr id="3192" name="Shape 3192"/>
          <p:cNvSpPr>
            <a:spLocks noGrp="1"/>
          </p:cNvSpPr>
          <p:nvPr>
            <p:ph type="body" sz="half" idx="1"/>
          </p:nvPr>
        </p:nvSpPr>
        <p:spPr>
          <a:xfrm>
            <a:off x="368300" y="1790700"/>
            <a:ext cx="6109643" cy="6897440"/>
          </a:xfrm>
          <a:prstGeom prst="rect">
            <a:avLst/>
          </a:prstGeom>
        </p:spPr>
        <p:txBody>
          <a:bodyPr/>
          <a:lstStyle/>
          <a:p>
            <a:pPr marL="345600" indent="-345600">
              <a:tabLst>
                <a:tab pos="1016000" algn="l"/>
              </a:tabLst>
            </a:pPr>
            <a:r>
              <a:t>A single phenotypic character may be determined by two or more genes. </a:t>
            </a:r>
          </a:p>
          <a:p>
            <a:pPr marL="345600" indent="-345600">
              <a:tabLst>
                <a:tab pos="1016000" algn="l"/>
              </a:tabLst>
            </a:pPr>
            <a:r>
              <a:t>This is termed </a:t>
            </a:r>
            <a:r>
              <a:rPr b="1">
                <a:solidFill>
                  <a:srgbClr val="006795"/>
                </a:solidFill>
              </a:rPr>
              <a:t>polygenic inheritance</a:t>
            </a:r>
            <a:r>
              <a:t>. It is usually indicated by characters that show quantitative variation in a population.</a:t>
            </a:r>
          </a:p>
          <a:p>
            <a:pPr marL="345600" indent="-345600">
              <a:tabLst>
                <a:tab pos="1016000" algn="l"/>
              </a:tabLst>
            </a:pPr>
            <a:r>
              <a:t>Example: Skin pigmentation in humans is controlled by at least three separately inherited genes.</a:t>
            </a:r>
          </a:p>
          <a:p>
            <a:pPr marL="680000" lvl="1" indent="-320000">
              <a:tabLst>
                <a:tab pos="1485900" algn="l"/>
              </a:tabLst>
            </a:pPr>
            <a:r>
              <a:t>For each gene, an allele for dark skin</a:t>
            </a:r>
            <a:br/>
            <a:r>
              <a:t>(A,B,C) is incompletely dominant to the</a:t>
            </a:r>
            <a:br/>
            <a:r>
              <a:t>alleles for light skin (a,b,c).</a:t>
            </a:r>
          </a:p>
          <a:p>
            <a:pPr marL="680000" lvl="1" indent="-320000">
              <a:tabLst>
                <a:tab pos="1485900" algn="l"/>
              </a:tabLst>
            </a:pPr>
            <a:r>
              <a:t>The alleles have a cumulative effect.</a:t>
            </a:r>
          </a:p>
          <a:p>
            <a:pPr marL="680000" lvl="1" indent="-320000">
              <a:tabLst>
                <a:tab pos="1485900" algn="l"/>
              </a:tabLst>
            </a:pPr>
            <a:r>
              <a:t>Polygeny produces a normal</a:t>
            </a:r>
            <a:br/>
            <a:r>
              <a:t>distribution of phenotypic variation.</a:t>
            </a:r>
          </a:p>
          <a:p>
            <a:pPr marL="680000" lvl="1" indent="-320000">
              <a:tabLst>
                <a:tab pos="1485900" algn="l"/>
              </a:tabLst>
            </a:pPr>
            <a:r>
              <a:t>The histogram is smoothed into a</a:t>
            </a:r>
            <a:br/>
            <a:r>
              <a:t>bell-shaped curve by environmental</a:t>
            </a:r>
            <a:br/>
            <a:r>
              <a:t>effects on skin colour.</a:t>
            </a:r>
          </a:p>
        </p:txBody>
      </p:sp>
      <p:pic>
        <p:nvPicPr>
          <p:cNvPr id="3193" name="Bell curve color shade.pdf"/>
          <p:cNvPicPr>
            <a:picLocks noChangeAspect="1"/>
          </p:cNvPicPr>
          <p:nvPr/>
        </p:nvPicPr>
        <p:blipFill>
          <a:blip r:embed="rId2">
            <a:extLst/>
          </a:blip>
          <a:stretch>
            <a:fillRect/>
          </a:stretch>
        </p:blipFill>
        <p:spPr>
          <a:xfrm>
            <a:off x="8166100" y="3048000"/>
            <a:ext cx="4382655" cy="5118100"/>
          </a:xfrm>
          <a:prstGeom prst="rect">
            <a:avLst/>
          </a:prstGeom>
          <a:ln w="12700">
            <a:miter lim="400000"/>
          </a:ln>
        </p:spPr>
      </p:pic>
      <p:pic>
        <p:nvPicPr>
          <p:cNvPr id="3194" name="Bell curve.pdf"/>
          <p:cNvPicPr>
            <a:picLocks noChangeAspect="1"/>
          </p:cNvPicPr>
          <p:nvPr/>
        </p:nvPicPr>
        <p:blipFill>
          <a:blip r:embed="rId3">
            <a:extLst/>
          </a:blip>
          <a:stretch>
            <a:fillRect/>
          </a:stretch>
        </p:blipFill>
        <p:spPr>
          <a:xfrm>
            <a:off x="8178800" y="3060700"/>
            <a:ext cx="4371780" cy="5105400"/>
          </a:xfrm>
          <a:prstGeom prst="rect">
            <a:avLst/>
          </a:prstGeom>
          <a:ln w="12700">
            <a:miter lim="400000"/>
          </a:ln>
        </p:spPr>
      </p:pic>
      <p:sp>
        <p:nvSpPr>
          <p:cNvPr id="3195" name="Shape 3195"/>
          <p:cNvSpPr/>
          <p:nvPr/>
        </p:nvSpPr>
        <p:spPr>
          <a:xfrm>
            <a:off x="7560319" y="7632700"/>
            <a:ext cx="7239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lvl1pPr>
          </a:lstStyle>
          <a:p>
            <a:r>
              <a:t>1/64</a:t>
            </a:r>
          </a:p>
        </p:txBody>
      </p:sp>
      <p:sp>
        <p:nvSpPr>
          <p:cNvPr id="3196" name="Shape 3196"/>
          <p:cNvSpPr/>
          <p:nvPr/>
        </p:nvSpPr>
        <p:spPr>
          <a:xfrm>
            <a:off x="7560319" y="6464300"/>
            <a:ext cx="7239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lvl1pPr>
          </a:lstStyle>
          <a:p>
            <a:r>
              <a:t>6/64</a:t>
            </a:r>
          </a:p>
        </p:txBody>
      </p:sp>
      <p:sp>
        <p:nvSpPr>
          <p:cNvPr id="3197" name="Shape 3197"/>
          <p:cNvSpPr/>
          <p:nvPr/>
        </p:nvSpPr>
        <p:spPr>
          <a:xfrm>
            <a:off x="7484119" y="4381500"/>
            <a:ext cx="8001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lvl1pPr>
          </a:lstStyle>
          <a:p>
            <a:r>
              <a:t>15/64</a:t>
            </a:r>
          </a:p>
        </p:txBody>
      </p:sp>
      <p:sp>
        <p:nvSpPr>
          <p:cNvPr id="3198" name="Shape 3198"/>
          <p:cNvSpPr/>
          <p:nvPr/>
        </p:nvSpPr>
        <p:spPr>
          <a:xfrm>
            <a:off x="7484119" y="3200400"/>
            <a:ext cx="8001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lvl1pPr>
          </a:lstStyle>
          <a:p>
            <a:r>
              <a:t>20/64</a:t>
            </a:r>
          </a:p>
        </p:txBody>
      </p:sp>
      <p:sp>
        <p:nvSpPr>
          <p:cNvPr id="3199" name="Shape 3199"/>
          <p:cNvSpPr/>
          <p:nvPr/>
        </p:nvSpPr>
        <p:spPr>
          <a:xfrm>
            <a:off x="9681219" y="8318500"/>
            <a:ext cx="13716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lvl1pPr>
          </a:lstStyle>
          <a:p>
            <a:r>
              <a:t>Skin colour</a:t>
            </a:r>
          </a:p>
        </p:txBody>
      </p:sp>
      <p:sp>
        <p:nvSpPr>
          <p:cNvPr id="3200" name="Shape 3200"/>
          <p:cNvSpPr/>
          <p:nvPr/>
        </p:nvSpPr>
        <p:spPr>
          <a:xfrm>
            <a:off x="7928619" y="8140700"/>
            <a:ext cx="7747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lvl1pPr>
          </a:lstStyle>
          <a:p>
            <a:r>
              <a:t>Light</a:t>
            </a:r>
          </a:p>
        </p:txBody>
      </p:sp>
      <p:sp>
        <p:nvSpPr>
          <p:cNvPr id="3201" name="Shape 3201"/>
          <p:cNvSpPr/>
          <p:nvPr/>
        </p:nvSpPr>
        <p:spPr>
          <a:xfrm>
            <a:off x="12208519" y="8140700"/>
            <a:ext cx="7874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lvl1pPr>
          </a:lstStyle>
          <a:p>
            <a:r>
              <a:t>Dark</a:t>
            </a:r>
          </a:p>
        </p:txBody>
      </p:sp>
      <p:sp>
        <p:nvSpPr>
          <p:cNvPr id="3202" name="Shape 3202"/>
          <p:cNvSpPr/>
          <p:nvPr/>
        </p:nvSpPr>
        <p:spPr>
          <a:xfrm rot="16200000">
            <a:off x="6762830" y="5585389"/>
            <a:ext cx="15494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lvl1pPr>
          </a:lstStyle>
          <a:p>
            <a:r>
              <a:t>Frequency</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9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9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19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19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19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19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19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1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2" grpId="1" build="p" bldLvl="5" animBg="1" advAuto="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4" name="Shape 3204"/>
          <p:cNvSpPr>
            <a:spLocks noGrp="1"/>
          </p:cNvSpPr>
          <p:nvPr>
            <p:ph type="title"/>
          </p:nvPr>
        </p:nvSpPr>
        <p:spPr>
          <a:prstGeom prst="rect">
            <a:avLst/>
          </a:prstGeom>
        </p:spPr>
        <p:txBody>
          <a:bodyPr/>
          <a:lstStyle>
            <a:lvl1pPr>
              <a:tabLst>
                <a:tab pos="952500" algn="l"/>
              </a:tabLst>
            </a:lvl1pPr>
          </a:lstStyle>
          <a:p>
            <a:r>
              <a:t>Skin Colour in Humans</a:t>
            </a:r>
          </a:p>
        </p:txBody>
      </p:sp>
      <p:sp>
        <p:nvSpPr>
          <p:cNvPr id="3205" name="Shape 3205"/>
          <p:cNvSpPr>
            <a:spLocks noGrp="1"/>
          </p:cNvSpPr>
          <p:nvPr>
            <p:ph type="body" sz="quarter" idx="1"/>
          </p:nvPr>
        </p:nvSpPr>
        <p:spPr>
          <a:xfrm>
            <a:off x="368300" y="1790700"/>
            <a:ext cx="11996490" cy="1499841"/>
          </a:xfrm>
          <a:prstGeom prst="rect">
            <a:avLst/>
          </a:prstGeom>
        </p:spPr>
        <p:txBody>
          <a:bodyPr/>
          <a:lstStyle/>
          <a:p>
            <a:pPr marL="345600" indent="-345600">
              <a:tabLst>
                <a:tab pos="1016000" algn="l"/>
              </a:tabLst>
            </a:pPr>
            <a:r>
              <a:t>In a cross involving parents who are homozygous for either light or dark skin colour, the first generation children will have a medium skin colour.</a:t>
            </a:r>
          </a:p>
          <a:p>
            <a:pPr marL="680000" lvl="1" indent="-320000">
              <a:tabLst>
                <a:tab pos="1485900" algn="l"/>
              </a:tabLst>
            </a:pPr>
            <a:r>
              <a:t>When two genes are considered, the F</a:t>
            </a:r>
            <a:r>
              <a:rPr baseline="-5999"/>
              <a:t>2</a:t>
            </a:r>
            <a:r>
              <a:t> generation</a:t>
            </a:r>
            <a:br/>
            <a:r>
              <a:t>offspring are produced in a 1: 6: 15: 20: 15: 6 :1  ratio.</a:t>
            </a:r>
          </a:p>
        </p:txBody>
      </p:sp>
      <p:sp>
        <p:nvSpPr>
          <p:cNvPr id="3206" name="Shape 3206"/>
          <p:cNvSpPr/>
          <p:nvPr/>
        </p:nvSpPr>
        <p:spPr>
          <a:xfrm>
            <a:off x="2120900" y="8351378"/>
            <a:ext cx="149528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p>
            <a:pPr>
              <a:lnSpc>
                <a:spcPts val="2400"/>
              </a:lnSpc>
              <a:tabLst>
                <a:tab pos="520700" algn="l"/>
              </a:tabLst>
              <a:defRPr>
                <a:solidFill>
                  <a:srgbClr val="000000"/>
                </a:solidFill>
              </a:defRPr>
            </a:pPr>
            <a:r>
              <a:t>F</a:t>
            </a:r>
            <a:r>
              <a:rPr baseline="-5999"/>
              <a:t>1</a:t>
            </a:r>
            <a:r>
              <a:t> generation</a:t>
            </a:r>
          </a:p>
        </p:txBody>
      </p:sp>
      <p:sp>
        <p:nvSpPr>
          <p:cNvPr id="3207" name="Shape 3207"/>
          <p:cNvSpPr/>
          <p:nvPr/>
        </p:nvSpPr>
        <p:spPr>
          <a:xfrm>
            <a:off x="7112000" y="9004300"/>
            <a:ext cx="5130800" cy="5246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defRPr>
                <a:solidFill>
                  <a:srgbClr val="000000"/>
                </a:solidFill>
              </a:defRPr>
            </a:pPr>
            <a:r>
              <a:t>Two F</a:t>
            </a:r>
            <a:r>
              <a:rPr baseline="-5999"/>
              <a:t>1</a:t>
            </a:r>
            <a:r>
              <a:t> genotypes produce an </a:t>
            </a:r>
            <a:r>
              <a:rPr b="1">
                <a:solidFill>
                  <a:srgbClr val="006994"/>
                </a:solidFill>
              </a:rPr>
              <a:t>F</a:t>
            </a:r>
            <a:r>
              <a:rPr b="1" baseline="-5999">
                <a:solidFill>
                  <a:srgbClr val="006994"/>
                </a:solidFill>
              </a:rPr>
              <a:t>2</a:t>
            </a:r>
            <a:r>
              <a:rPr b="1">
                <a:solidFill>
                  <a:srgbClr val="006994"/>
                </a:solidFill>
              </a:rPr>
              <a:t> generation</a:t>
            </a:r>
            <a:r>
              <a:t> with a wide range of skin colours</a:t>
            </a:r>
          </a:p>
        </p:txBody>
      </p:sp>
      <p:sp>
        <p:nvSpPr>
          <p:cNvPr id="3208" name="Shape 3208"/>
          <p:cNvSpPr/>
          <p:nvPr/>
        </p:nvSpPr>
        <p:spPr>
          <a:xfrm rot="16200000">
            <a:off x="5153589" y="6461689"/>
            <a:ext cx="64804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nSpc>
                <a:spcPts val="2400"/>
              </a:lnSpc>
              <a:tabLst>
                <a:tab pos="520700" algn="l"/>
              </a:tabLst>
              <a:defRPr>
                <a:solidFill>
                  <a:srgbClr val="000000"/>
                </a:solidFill>
              </a:defRPr>
            </a:lvl1pPr>
          </a:lstStyle>
          <a:p>
            <a:r>
              <a:t>Eggs</a:t>
            </a:r>
          </a:p>
        </p:txBody>
      </p:sp>
      <p:sp>
        <p:nvSpPr>
          <p:cNvPr id="3209" name="Shape 3209"/>
          <p:cNvSpPr/>
          <p:nvPr/>
        </p:nvSpPr>
        <p:spPr>
          <a:xfrm>
            <a:off x="9271000" y="3258678"/>
            <a:ext cx="80029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nSpc>
                <a:spcPts val="2400"/>
              </a:lnSpc>
              <a:tabLst>
                <a:tab pos="520700" algn="l"/>
              </a:tabLst>
              <a:defRPr>
                <a:solidFill>
                  <a:srgbClr val="000000"/>
                </a:solidFill>
              </a:defRPr>
            </a:lvl1pPr>
          </a:lstStyle>
          <a:p>
            <a:r>
              <a:t>Sperm</a:t>
            </a:r>
          </a:p>
        </p:txBody>
      </p:sp>
      <p:graphicFrame>
        <p:nvGraphicFramePr>
          <p:cNvPr id="3210" name="Table 3210"/>
          <p:cNvGraphicFramePr/>
          <p:nvPr/>
        </p:nvGraphicFramePr>
        <p:xfrm>
          <a:off x="6438900" y="4229099"/>
          <a:ext cx="6324594" cy="4495795"/>
        </p:xfrm>
        <a:graphic>
          <a:graphicData uri="http://schemas.openxmlformats.org/drawingml/2006/table">
            <a:tbl>
              <a:tblPr>
                <a:tableStyleId>{8F44A2F1-9E1F-4B54-A3A2-5F16C0AD49E2}</a:tableStyleId>
              </a:tblPr>
              <a:tblGrid>
                <a:gridCol w="790574"/>
                <a:gridCol w="790574"/>
                <a:gridCol w="790574"/>
                <a:gridCol w="790574"/>
                <a:gridCol w="790574"/>
                <a:gridCol w="790574"/>
                <a:gridCol w="790574"/>
                <a:gridCol w="790576"/>
              </a:tblGrid>
              <a:tr h="561975">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254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solidFill>
                      <a:srgbClr val="000000"/>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solidFill>
                      <a:srgbClr val="582E00"/>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solidFill>
                      <a:srgbClr val="582E00"/>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solidFill>
                      <a:srgbClr val="582E00"/>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12700">
                      <a:solidFill>
                        <a:srgbClr val="000000"/>
                      </a:solidFill>
                      <a:miter lim="400000"/>
                    </a:lnL>
                    <a:lnR w="25400">
                      <a:solidFill>
                        <a:srgbClr val="000000"/>
                      </a:solidFill>
                      <a:miter lim="400000"/>
                    </a:lnR>
                    <a:lnT w="25400">
                      <a:solidFill>
                        <a:srgbClr val="000000"/>
                      </a:solidFill>
                      <a:miter lim="400000"/>
                    </a:lnT>
                    <a:lnB w="12700">
                      <a:solidFill>
                        <a:srgbClr val="000000"/>
                      </a:solidFill>
                      <a:miter lim="400000"/>
                    </a:lnB>
                    <a:solidFill>
                      <a:srgbClr val="824828">
                        <a:alpha val="37000"/>
                      </a:srgbClr>
                    </a:solidFill>
                  </a:tcPr>
                </a:tc>
              </a:tr>
              <a:tr h="561975">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582E00"/>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254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r>
              <a:tr h="561975">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582E00"/>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254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r>
              <a:tr h="561974">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25400">
                      <a:solidFill>
                        <a:srgbClr val="000000"/>
                      </a:solidFill>
                      <a:miter lim="400000"/>
                    </a:lnR>
                    <a:lnT w="12700">
                      <a:solidFill>
                        <a:srgbClr val="000000"/>
                      </a:solidFill>
                      <a:miter lim="400000"/>
                    </a:lnT>
                    <a:lnB w="12700">
                      <a:solidFill>
                        <a:srgbClr val="000000"/>
                      </a:solidFill>
                      <a:miter lim="400000"/>
                    </a:lnB>
                    <a:solidFill>
                      <a:srgbClr val="824828">
                        <a:alpha val="11000"/>
                      </a:srgbClr>
                    </a:solidFill>
                  </a:tcPr>
                </a:tc>
              </a:tr>
              <a:tr h="561974">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582E00"/>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254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r>
              <a:tr h="561974">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25400">
                      <a:solidFill>
                        <a:srgbClr val="000000"/>
                      </a:solidFill>
                      <a:miter lim="400000"/>
                    </a:lnR>
                    <a:lnT w="12700">
                      <a:solidFill>
                        <a:srgbClr val="000000"/>
                      </a:solidFill>
                      <a:miter lim="400000"/>
                    </a:lnT>
                    <a:lnB w="12700">
                      <a:solidFill>
                        <a:srgbClr val="000000"/>
                      </a:solidFill>
                      <a:miter lim="400000"/>
                    </a:lnB>
                    <a:solidFill>
                      <a:srgbClr val="824828">
                        <a:alpha val="11000"/>
                      </a:srgbClr>
                    </a:solidFill>
                  </a:tcPr>
                </a:tc>
              </a:tr>
              <a:tr h="561974">
                <a:tc>
                  <a:txBody>
                    <a:bodyPr/>
                    <a:lstStyle/>
                    <a:p>
                      <a:pPr marL="114300" defTabSz="457200">
                        <a:lnSpc>
                          <a:spcPts val="1900"/>
                        </a:lnSpc>
                        <a:tabLst>
                          <a:tab pos="520700" algn="l"/>
                        </a:tabLst>
                        <a:defRPr>
                          <a:solidFill>
                            <a:srgbClr val="000000"/>
                          </a:solidFill>
                        </a:defRPr>
                      </a:pPr>
                      <a:r>
                        <a:rPr sz="1400" b="1">
                          <a:solidFill>
                            <a:srgbClr val="FFFFFF"/>
                          </a:solidFill>
                          <a:latin typeface="+mn-lt"/>
                          <a:ea typeface="+mn-ea"/>
                          <a:cs typeface="+mn-cs"/>
                          <a:sym typeface="Arial"/>
                        </a:rPr>
                        <a:t>AaBbCC</a:t>
                      </a:r>
                    </a:p>
                  </a:txBody>
                  <a:tcPr marL="38100" marR="38100" marT="38100" marB="381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63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25400">
                      <a:solidFill>
                        <a:srgbClr val="000000"/>
                      </a:solidFill>
                      <a:miter lim="400000"/>
                    </a:lnR>
                    <a:lnT w="12700">
                      <a:solidFill>
                        <a:srgbClr val="000000"/>
                      </a:solidFill>
                      <a:miter lim="400000"/>
                    </a:lnT>
                    <a:lnB w="12700">
                      <a:solidFill>
                        <a:srgbClr val="000000"/>
                      </a:solidFill>
                      <a:miter lim="400000"/>
                    </a:lnB>
                    <a:solidFill>
                      <a:srgbClr val="824828">
                        <a:alpha val="11000"/>
                      </a:srgbClr>
                    </a:solidFill>
                  </a:tcPr>
                </a:tc>
              </a:tr>
              <a:tr h="561974">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AaBbCc</a:t>
                      </a:r>
                    </a:p>
                  </a:txBody>
                  <a:tcPr marL="38100" marR="38100" marT="38100" marB="38100" anchor="ctr" horzOverflow="overflow">
                    <a:lnL w="254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solidFill>
                      <a:srgbClr val="824828">
                        <a:alpha val="37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solidFill>
                      <a:srgbClr val="824828">
                        <a:alpha val="11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solidFill>
                      <a:srgbClr val="824828">
                        <a:alpha val="20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solidFill>
                      <a:srgbClr val="824828">
                        <a:alpha val="11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solidFill>
                      <a:srgbClr val="824828">
                        <a:alpha val="11000"/>
                      </a:srgbClr>
                    </a:solidFill>
                  </a:tcPr>
                </a:tc>
                <a:tc>
                  <a:txBody>
                    <a:bodyPr/>
                    <a:lstStyle/>
                    <a:p>
                      <a:pPr marL="114300" defTabSz="457200">
                        <a:lnSpc>
                          <a:spcPts val="1900"/>
                        </a:lnSpc>
                        <a:tabLst>
                          <a:tab pos="520700" algn="l"/>
                        </a:tabLst>
                        <a:defRPr>
                          <a:solidFill>
                            <a:srgbClr val="000000"/>
                          </a:solidFill>
                        </a:defRPr>
                      </a:pPr>
                      <a:r>
                        <a:rPr sz="1400" b="1">
                          <a:solidFill>
                            <a:srgbClr val="483F36"/>
                          </a:solidFill>
                          <a:latin typeface="+mn-lt"/>
                          <a:ea typeface="+mn-ea"/>
                          <a:cs typeface="+mn-cs"/>
                          <a:sym typeface="Arial"/>
                        </a:rPr>
                        <a:t>aabb cc</a:t>
                      </a:r>
                    </a:p>
                  </a:txBody>
                  <a:tcPr marL="38100" marR="38100" marT="38100" marB="38100" anchor="ctr" horzOverflow="overflow">
                    <a:lnL w="12700">
                      <a:solidFill>
                        <a:srgbClr val="000000"/>
                      </a:solidFill>
                      <a:miter lim="400000"/>
                    </a:lnL>
                    <a:lnR w="25400">
                      <a:solidFill>
                        <a:srgbClr val="000000"/>
                      </a:solidFill>
                      <a:miter lim="400000"/>
                    </a:lnR>
                    <a:lnT w="12700">
                      <a:solidFill>
                        <a:srgbClr val="000000"/>
                      </a:solidFill>
                      <a:miter lim="400000"/>
                    </a:lnT>
                    <a:lnB w="25400">
                      <a:solidFill>
                        <a:srgbClr val="000000"/>
                      </a:solidFill>
                      <a:miter lim="400000"/>
                    </a:lnB>
                    <a:solidFill>
                      <a:srgbClr val="FFFFFF"/>
                    </a:solidFill>
                  </a:tcPr>
                </a:tc>
              </a:tr>
            </a:tbl>
          </a:graphicData>
        </a:graphic>
      </p:graphicFrame>
      <p:grpSp>
        <p:nvGrpSpPr>
          <p:cNvPr id="3221" name="Group 3221"/>
          <p:cNvGrpSpPr/>
          <p:nvPr/>
        </p:nvGrpSpPr>
        <p:grpSpPr>
          <a:xfrm>
            <a:off x="215900" y="3848100"/>
            <a:ext cx="4995592" cy="4407027"/>
            <a:chOff x="0" y="0"/>
            <a:chExt cx="4995591" cy="4407026"/>
          </a:xfrm>
        </p:grpSpPr>
        <p:sp>
          <p:nvSpPr>
            <p:cNvPr id="3211" name="Shape 3211"/>
            <p:cNvSpPr/>
            <p:nvPr/>
          </p:nvSpPr>
          <p:spPr>
            <a:xfrm>
              <a:off x="1622035" y="477093"/>
              <a:ext cx="162560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ts val="2400"/>
                </a:lnSpc>
                <a:tabLst>
                  <a:tab pos="520700" algn="l"/>
                </a:tabLst>
                <a:defRPr>
                  <a:solidFill>
                    <a:srgbClr val="000000"/>
                  </a:solidFill>
                </a:defRPr>
              </a:lvl1pPr>
            </a:lstStyle>
            <a:p>
              <a:r>
                <a:t>Parent generation</a:t>
              </a:r>
            </a:p>
          </p:txBody>
        </p:sp>
        <p:sp>
          <p:nvSpPr>
            <p:cNvPr id="3212" name="Shape 3212"/>
            <p:cNvSpPr/>
            <p:nvPr/>
          </p:nvSpPr>
          <p:spPr>
            <a:xfrm>
              <a:off x="294455" y="2101801"/>
              <a:ext cx="1435101" cy="54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ts val="2400"/>
                </a:lnSpc>
                <a:tabLst>
                  <a:tab pos="520700" algn="l"/>
                </a:tabLst>
                <a:defRPr>
                  <a:solidFill>
                    <a:srgbClr val="000000"/>
                  </a:solidFill>
                </a:defRPr>
              </a:lvl1pPr>
            </a:lstStyle>
            <a:p>
              <a:r>
                <a:t>Black (AABBCC)</a:t>
              </a:r>
            </a:p>
          </p:txBody>
        </p:sp>
        <p:sp>
          <p:nvSpPr>
            <p:cNvPr id="3213" name="Shape 3213"/>
            <p:cNvSpPr/>
            <p:nvPr/>
          </p:nvSpPr>
          <p:spPr>
            <a:xfrm>
              <a:off x="3503004" y="2101801"/>
              <a:ext cx="1358901"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ts val="2400"/>
                </a:lnSpc>
                <a:tabLst>
                  <a:tab pos="520700" algn="l"/>
                </a:tabLst>
                <a:defRPr>
                  <a:solidFill>
                    <a:srgbClr val="000000"/>
                  </a:solidFill>
                </a:defRPr>
              </a:lvl1pPr>
            </a:lstStyle>
            <a:p>
              <a:r>
                <a:t>White (aabbcc)</a:t>
              </a:r>
            </a:p>
          </p:txBody>
        </p:sp>
        <p:sp>
          <p:nvSpPr>
            <p:cNvPr id="3214" name="Shape 3214"/>
            <p:cNvSpPr/>
            <p:nvPr/>
          </p:nvSpPr>
          <p:spPr>
            <a:xfrm>
              <a:off x="1807347" y="3848226"/>
              <a:ext cx="160020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ts val="2400"/>
                </a:lnSpc>
                <a:tabLst>
                  <a:tab pos="520700" algn="l"/>
                </a:tabLst>
                <a:defRPr>
                  <a:solidFill>
                    <a:srgbClr val="000000"/>
                  </a:solidFill>
                </a:defRPr>
              </a:lvl1pPr>
            </a:lstStyle>
            <a:p>
              <a:r>
                <a:t>Medium (AaBbCc)</a:t>
              </a:r>
            </a:p>
          </p:txBody>
        </p:sp>
        <p:sp>
          <p:nvSpPr>
            <p:cNvPr id="3215" name="Shape 3215"/>
            <p:cNvSpPr/>
            <p:nvPr/>
          </p:nvSpPr>
          <p:spPr>
            <a:xfrm>
              <a:off x="2365796" y="1198128"/>
              <a:ext cx="355601"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marL="0" marR="5638165">
                <a:lnSpc>
                  <a:spcPts val="8600"/>
                </a:lnSpc>
                <a:tabLst>
                  <a:tab pos="520700" algn="l"/>
                </a:tabLst>
                <a:defRPr sz="3600">
                  <a:solidFill>
                    <a:srgbClr val="FF9300"/>
                  </a:solidFill>
                </a:defRPr>
              </a:lvl1pPr>
            </a:lstStyle>
            <a:p>
              <a:r>
                <a:t>X</a:t>
              </a:r>
            </a:p>
          </p:txBody>
        </p:sp>
        <p:sp>
          <p:nvSpPr>
            <p:cNvPr id="3216" name="Shape 3216"/>
            <p:cNvSpPr/>
            <p:nvPr/>
          </p:nvSpPr>
          <p:spPr>
            <a:xfrm flipH="1" flipV="1">
              <a:off x="1533198" y="2018035"/>
              <a:ext cx="494991" cy="362993"/>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217" name="Shape 3217"/>
            <p:cNvSpPr/>
            <p:nvPr/>
          </p:nvSpPr>
          <p:spPr>
            <a:xfrm flipV="1">
              <a:off x="2975015" y="2018035"/>
              <a:ext cx="494991" cy="362993"/>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3218" name="Fair skin color.png"/>
            <p:cNvPicPr>
              <a:picLocks noChangeAspect="1"/>
            </p:cNvPicPr>
            <p:nvPr/>
          </p:nvPicPr>
          <p:blipFill>
            <a:blip r:embed="rId2">
              <a:extLst/>
            </a:blip>
            <a:stretch>
              <a:fillRect/>
            </a:stretch>
          </p:blipFill>
          <p:spPr>
            <a:xfrm>
              <a:off x="2924247" y="10153"/>
              <a:ext cx="2071345" cy="1799017"/>
            </a:xfrm>
            <a:prstGeom prst="rect">
              <a:avLst/>
            </a:prstGeom>
            <a:ln w="12700" cap="flat">
              <a:noFill/>
              <a:miter lim="400000"/>
            </a:ln>
            <a:effectLst/>
          </p:spPr>
        </p:pic>
        <p:pic>
          <p:nvPicPr>
            <p:cNvPr id="3219" name="Black skin.png"/>
            <p:cNvPicPr>
              <a:picLocks noChangeAspect="1"/>
            </p:cNvPicPr>
            <p:nvPr/>
          </p:nvPicPr>
          <p:blipFill>
            <a:blip r:embed="rId3">
              <a:extLst/>
            </a:blip>
            <a:stretch>
              <a:fillRect/>
            </a:stretch>
          </p:blipFill>
          <p:spPr>
            <a:xfrm>
              <a:off x="0" y="0"/>
              <a:ext cx="2162726" cy="1817502"/>
            </a:xfrm>
            <a:prstGeom prst="rect">
              <a:avLst/>
            </a:prstGeom>
            <a:ln w="12700" cap="flat">
              <a:noFill/>
              <a:miter lim="400000"/>
            </a:ln>
            <a:effectLst/>
          </p:spPr>
        </p:pic>
        <p:pic>
          <p:nvPicPr>
            <p:cNvPr id="3220" name="Medium skin.png"/>
            <p:cNvPicPr>
              <a:picLocks noChangeAspect="1"/>
            </p:cNvPicPr>
            <p:nvPr/>
          </p:nvPicPr>
          <p:blipFill>
            <a:blip r:embed="rId4">
              <a:extLst/>
            </a:blip>
            <a:stretch>
              <a:fillRect/>
            </a:stretch>
          </p:blipFill>
          <p:spPr>
            <a:xfrm>
              <a:off x="1350433" y="1939344"/>
              <a:ext cx="2366624" cy="1787043"/>
            </a:xfrm>
            <a:prstGeom prst="rect">
              <a:avLst/>
            </a:prstGeom>
            <a:ln w="12700" cap="flat">
              <a:noFill/>
              <a:miter lim="400000"/>
            </a:ln>
            <a:effectLst/>
          </p:spPr>
        </p:pic>
      </p:grpSp>
      <p:grpSp>
        <p:nvGrpSpPr>
          <p:cNvPr id="3224" name="Group 3224"/>
          <p:cNvGrpSpPr/>
          <p:nvPr/>
        </p:nvGrpSpPr>
        <p:grpSpPr>
          <a:xfrm>
            <a:off x="5715000" y="4267200"/>
            <a:ext cx="520701" cy="467736"/>
            <a:chOff x="0" y="0"/>
            <a:chExt cx="520700" cy="467735"/>
          </a:xfrm>
        </p:grpSpPr>
        <p:sp>
          <p:nvSpPr>
            <p:cNvPr id="3222" name="Shape 3222"/>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23" name="Shape 3223"/>
            <p:cNvSpPr/>
            <p:nvPr/>
          </p:nvSpPr>
          <p:spPr>
            <a:xfrm>
              <a:off x="0" y="157801"/>
              <a:ext cx="484690"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sp>
        <p:nvSpPr>
          <p:cNvPr id="3225" name="Shape 3225"/>
          <p:cNvSpPr/>
          <p:nvPr/>
        </p:nvSpPr>
        <p:spPr>
          <a:xfrm flipH="1" flipV="1">
            <a:off x="3486431" y="8057927"/>
            <a:ext cx="987185" cy="1"/>
          </a:xfrm>
          <a:prstGeom prst="line">
            <a:avLst/>
          </a:prstGeom>
          <a:ln w="381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3228" name="Group 3228"/>
          <p:cNvGrpSpPr/>
          <p:nvPr/>
        </p:nvGrpSpPr>
        <p:grpSpPr>
          <a:xfrm>
            <a:off x="5715000" y="4838700"/>
            <a:ext cx="520701" cy="467736"/>
            <a:chOff x="0" y="0"/>
            <a:chExt cx="520700" cy="467735"/>
          </a:xfrm>
        </p:grpSpPr>
        <p:sp>
          <p:nvSpPr>
            <p:cNvPr id="3226" name="Shape 3226"/>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27" name="Shape 3227"/>
            <p:cNvSpPr/>
            <p:nvPr/>
          </p:nvSpPr>
          <p:spPr>
            <a:xfrm>
              <a:off x="0" y="157801"/>
              <a:ext cx="457281"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31" name="Group 3231"/>
          <p:cNvGrpSpPr/>
          <p:nvPr/>
        </p:nvGrpSpPr>
        <p:grpSpPr>
          <a:xfrm>
            <a:off x="5715000" y="5410200"/>
            <a:ext cx="520701" cy="467736"/>
            <a:chOff x="0" y="0"/>
            <a:chExt cx="520700" cy="467735"/>
          </a:xfrm>
        </p:grpSpPr>
        <p:sp>
          <p:nvSpPr>
            <p:cNvPr id="3229" name="Shape 3229"/>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30" name="Shape 3230"/>
            <p:cNvSpPr/>
            <p:nvPr/>
          </p:nvSpPr>
          <p:spPr>
            <a:xfrm>
              <a:off x="0" y="157801"/>
              <a:ext cx="466310"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34" name="Group 3234"/>
          <p:cNvGrpSpPr/>
          <p:nvPr/>
        </p:nvGrpSpPr>
        <p:grpSpPr>
          <a:xfrm>
            <a:off x="5715000" y="5981700"/>
            <a:ext cx="520701" cy="467736"/>
            <a:chOff x="0" y="0"/>
            <a:chExt cx="520700" cy="467735"/>
          </a:xfrm>
        </p:grpSpPr>
        <p:sp>
          <p:nvSpPr>
            <p:cNvPr id="3232" name="Shape 3232"/>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33" name="Shape 3233"/>
            <p:cNvSpPr/>
            <p:nvPr/>
          </p:nvSpPr>
          <p:spPr>
            <a:xfrm>
              <a:off x="0" y="157801"/>
              <a:ext cx="438901"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37" name="Group 3237"/>
          <p:cNvGrpSpPr/>
          <p:nvPr/>
        </p:nvGrpSpPr>
        <p:grpSpPr>
          <a:xfrm>
            <a:off x="5715000" y="6553200"/>
            <a:ext cx="520701" cy="467736"/>
            <a:chOff x="0" y="0"/>
            <a:chExt cx="520700" cy="467735"/>
          </a:xfrm>
        </p:grpSpPr>
        <p:sp>
          <p:nvSpPr>
            <p:cNvPr id="3235" name="Shape 3235"/>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36" name="Shape 3236"/>
            <p:cNvSpPr/>
            <p:nvPr/>
          </p:nvSpPr>
          <p:spPr>
            <a:xfrm>
              <a:off x="0" y="157801"/>
              <a:ext cx="457281"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40" name="Group 3240"/>
          <p:cNvGrpSpPr/>
          <p:nvPr/>
        </p:nvGrpSpPr>
        <p:grpSpPr>
          <a:xfrm>
            <a:off x="5715000" y="7124700"/>
            <a:ext cx="520701" cy="467736"/>
            <a:chOff x="0" y="0"/>
            <a:chExt cx="520700" cy="467735"/>
          </a:xfrm>
        </p:grpSpPr>
        <p:sp>
          <p:nvSpPr>
            <p:cNvPr id="3238" name="Shape 3238"/>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39" name="Shape 3239"/>
            <p:cNvSpPr/>
            <p:nvPr/>
          </p:nvSpPr>
          <p:spPr>
            <a:xfrm>
              <a:off x="0" y="157801"/>
              <a:ext cx="429872"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43" name="Group 3243"/>
          <p:cNvGrpSpPr/>
          <p:nvPr/>
        </p:nvGrpSpPr>
        <p:grpSpPr>
          <a:xfrm>
            <a:off x="5715000" y="7696200"/>
            <a:ext cx="520701" cy="467736"/>
            <a:chOff x="0" y="0"/>
            <a:chExt cx="520700" cy="467735"/>
          </a:xfrm>
        </p:grpSpPr>
        <p:sp>
          <p:nvSpPr>
            <p:cNvPr id="3241" name="Shape 3241"/>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42" name="Shape 3242"/>
            <p:cNvSpPr/>
            <p:nvPr/>
          </p:nvSpPr>
          <p:spPr>
            <a:xfrm>
              <a:off x="0" y="157801"/>
              <a:ext cx="438901"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46" name="Group 3246"/>
          <p:cNvGrpSpPr/>
          <p:nvPr/>
        </p:nvGrpSpPr>
        <p:grpSpPr>
          <a:xfrm>
            <a:off x="5740400" y="8267700"/>
            <a:ext cx="495301" cy="467736"/>
            <a:chOff x="0" y="0"/>
            <a:chExt cx="495300" cy="467735"/>
          </a:xfrm>
        </p:grpSpPr>
        <p:sp>
          <p:nvSpPr>
            <p:cNvPr id="3244" name="Shape 3244"/>
            <p:cNvSpPr/>
            <p:nvPr/>
          </p:nvSpPr>
          <p:spPr>
            <a:xfrm>
              <a:off x="206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45" name="Shape 3245"/>
            <p:cNvSpPr/>
            <p:nvPr/>
          </p:nvSpPr>
          <p:spPr>
            <a:xfrm>
              <a:off x="0" y="157801"/>
              <a:ext cx="411492"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49" name="Group 3249"/>
          <p:cNvGrpSpPr/>
          <p:nvPr/>
        </p:nvGrpSpPr>
        <p:grpSpPr>
          <a:xfrm>
            <a:off x="6591300" y="3644900"/>
            <a:ext cx="520701" cy="467736"/>
            <a:chOff x="0" y="0"/>
            <a:chExt cx="520700" cy="467735"/>
          </a:xfrm>
        </p:grpSpPr>
        <p:sp>
          <p:nvSpPr>
            <p:cNvPr id="3247" name="Shape 3247"/>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48" name="Shape 3248"/>
            <p:cNvSpPr/>
            <p:nvPr/>
          </p:nvSpPr>
          <p:spPr>
            <a:xfrm>
              <a:off x="0" y="157801"/>
              <a:ext cx="484690"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52" name="Group 3252"/>
          <p:cNvGrpSpPr/>
          <p:nvPr/>
        </p:nvGrpSpPr>
        <p:grpSpPr>
          <a:xfrm>
            <a:off x="7391400" y="3644900"/>
            <a:ext cx="520701" cy="467736"/>
            <a:chOff x="0" y="0"/>
            <a:chExt cx="520700" cy="467735"/>
          </a:xfrm>
        </p:grpSpPr>
        <p:sp>
          <p:nvSpPr>
            <p:cNvPr id="3250" name="Shape 3250"/>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51" name="Shape 3251"/>
            <p:cNvSpPr/>
            <p:nvPr/>
          </p:nvSpPr>
          <p:spPr>
            <a:xfrm>
              <a:off x="0" y="157801"/>
              <a:ext cx="457281"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55" name="Group 3255"/>
          <p:cNvGrpSpPr/>
          <p:nvPr/>
        </p:nvGrpSpPr>
        <p:grpSpPr>
          <a:xfrm>
            <a:off x="8191500" y="3644900"/>
            <a:ext cx="520701" cy="467736"/>
            <a:chOff x="0" y="0"/>
            <a:chExt cx="520700" cy="467735"/>
          </a:xfrm>
        </p:grpSpPr>
        <p:sp>
          <p:nvSpPr>
            <p:cNvPr id="3253" name="Shape 3253"/>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54" name="Shape 3254"/>
            <p:cNvSpPr/>
            <p:nvPr/>
          </p:nvSpPr>
          <p:spPr>
            <a:xfrm>
              <a:off x="0" y="157801"/>
              <a:ext cx="466310"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58" name="Group 3258"/>
          <p:cNvGrpSpPr/>
          <p:nvPr/>
        </p:nvGrpSpPr>
        <p:grpSpPr>
          <a:xfrm>
            <a:off x="8991600" y="3644900"/>
            <a:ext cx="520701" cy="467736"/>
            <a:chOff x="0" y="0"/>
            <a:chExt cx="520700" cy="467735"/>
          </a:xfrm>
        </p:grpSpPr>
        <p:sp>
          <p:nvSpPr>
            <p:cNvPr id="3256" name="Shape 3256"/>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57" name="Shape 3257"/>
            <p:cNvSpPr/>
            <p:nvPr/>
          </p:nvSpPr>
          <p:spPr>
            <a:xfrm>
              <a:off x="0" y="157801"/>
              <a:ext cx="438901"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61" name="Group 3261"/>
          <p:cNvGrpSpPr/>
          <p:nvPr/>
        </p:nvGrpSpPr>
        <p:grpSpPr>
          <a:xfrm>
            <a:off x="9791700" y="3644900"/>
            <a:ext cx="520701" cy="467736"/>
            <a:chOff x="0" y="0"/>
            <a:chExt cx="520700" cy="467735"/>
          </a:xfrm>
        </p:grpSpPr>
        <p:sp>
          <p:nvSpPr>
            <p:cNvPr id="3259" name="Shape 3259"/>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60" name="Shape 3260"/>
            <p:cNvSpPr/>
            <p:nvPr/>
          </p:nvSpPr>
          <p:spPr>
            <a:xfrm>
              <a:off x="0" y="157801"/>
              <a:ext cx="457281"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64" name="Group 3264"/>
          <p:cNvGrpSpPr/>
          <p:nvPr/>
        </p:nvGrpSpPr>
        <p:grpSpPr>
          <a:xfrm>
            <a:off x="10591800" y="3644900"/>
            <a:ext cx="520701" cy="467736"/>
            <a:chOff x="0" y="0"/>
            <a:chExt cx="520700" cy="467735"/>
          </a:xfrm>
        </p:grpSpPr>
        <p:sp>
          <p:nvSpPr>
            <p:cNvPr id="3262" name="Shape 3262"/>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63" name="Shape 3263"/>
            <p:cNvSpPr/>
            <p:nvPr/>
          </p:nvSpPr>
          <p:spPr>
            <a:xfrm>
              <a:off x="0" y="157801"/>
              <a:ext cx="429872"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67" name="Group 3267"/>
          <p:cNvGrpSpPr/>
          <p:nvPr/>
        </p:nvGrpSpPr>
        <p:grpSpPr>
          <a:xfrm>
            <a:off x="11391900" y="3644900"/>
            <a:ext cx="520701" cy="467736"/>
            <a:chOff x="0" y="0"/>
            <a:chExt cx="520700" cy="467735"/>
          </a:xfrm>
        </p:grpSpPr>
        <p:sp>
          <p:nvSpPr>
            <p:cNvPr id="3265" name="Shape 3265"/>
            <p:cNvSpPr/>
            <p:nvPr/>
          </p:nvSpPr>
          <p:spPr>
            <a:xfrm>
              <a:off x="460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66" name="Shape 3266"/>
            <p:cNvSpPr/>
            <p:nvPr/>
          </p:nvSpPr>
          <p:spPr>
            <a:xfrm>
              <a:off x="0" y="157801"/>
              <a:ext cx="438901"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grpSp>
        <p:nvGrpSpPr>
          <p:cNvPr id="3270" name="Group 3270"/>
          <p:cNvGrpSpPr/>
          <p:nvPr/>
        </p:nvGrpSpPr>
        <p:grpSpPr>
          <a:xfrm>
            <a:off x="12192000" y="3632200"/>
            <a:ext cx="482601" cy="467736"/>
            <a:chOff x="0" y="0"/>
            <a:chExt cx="482600" cy="467735"/>
          </a:xfrm>
        </p:grpSpPr>
        <p:sp>
          <p:nvSpPr>
            <p:cNvPr id="3268" name="Shape 3268"/>
            <p:cNvSpPr/>
            <p:nvPr/>
          </p:nvSpPr>
          <p:spPr>
            <a:xfrm>
              <a:off x="7937" y="0"/>
              <a:ext cx="474664" cy="467736"/>
            </a:xfrm>
            <a:prstGeom prst="ellipse">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69" name="Shape 3269"/>
            <p:cNvSpPr/>
            <p:nvPr/>
          </p:nvSpPr>
          <p:spPr>
            <a:xfrm>
              <a:off x="0" y="157801"/>
              <a:ext cx="411492" cy="185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sz="1300" b="1">
                  <a:solidFill>
                    <a:srgbClr val="000000"/>
                  </a:solidFill>
                </a:defRPr>
              </a:lvl1pPr>
            </a:lstStyle>
            <a:p>
              <a:r>
                <a:t>abc</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0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2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 grpId="1" build="p" bldLvl="5" animBg="1" advAuto="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2" name="Shape 3272"/>
          <p:cNvSpPr>
            <a:spLocks noGrp="1"/>
          </p:cNvSpPr>
          <p:nvPr>
            <p:ph type="title"/>
          </p:nvPr>
        </p:nvSpPr>
        <p:spPr>
          <a:prstGeom prst="rect">
            <a:avLst/>
          </a:prstGeom>
        </p:spPr>
        <p:txBody>
          <a:bodyPr/>
          <a:lstStyle>
            <a:lvl1pPr>
              <a:tabLst>
                <a:tab pos="952500" algn="l"/>
              </a:tabLst>
            </a:lvl1pPr>
          </a:lstStyle>
          <a:p>
            <a:r>
              <a:t>Polygeny in Skin Colour</a:t>
            </a:r>
          </a:p>
        </p:txBody>
      </p:sp>
      <p:sp>
        <p:nvSpPr>
          <p:cNvPr id="3273" name="Shape 3273"/>
          <p:cNvSpPr>
            <a:spLocks noGrp="1"/>
          </p:cNvSpPr>
          <p:nvPr>
            <p:ph type="body" idx="1"/>
          </p:nvPr>
        </p:nvSpPr>
        <p:spPr>
          <a:xfrm>
            <a:off x="368300" y="1790700"/>
            <a:ext cx="11674227" cy="5228829"/>
          </a:xfrm>
          <a:prstGeom prst="rect">
            <a:avLst/>
          </a:prstGeom>
        </p:spPr>
        <p:txBody>
          <a:bodyPr/>
          <a:lstStyle/>
          <a:p>
            <a:pPr marL="345600" indent="-345600">
              <a:tabLst>
                <a:tab pos="1016000" algn="l"/>
              </a:tabLst>
            </a:pPr>
            <a:r>
              <a:t>The principle of polygenic inheritance of skin colour can be simply illustrated if two, rather than three genes, are shown.</a:t>
            </a:r>
          </a:p>
          <a:p>
            <a:pPr marL="680000" lvl="1" indent="-320000">
              <a:tabLst>
                <a:tab pos="1485900" algn="l"/>
              </a:tabLst>
            </a:pPr>
            <a:r>
              <a:t>The amount of melanin</a:t>
            </a:r>
            <a:br/>
            <a:r>
              <a:t>(dark) pigment produced</a:t>
            </a:r>
            <a:br/>
            <a:r>
              <a:t>is controlled by the number</a:t>
            </a:r>
            <a:br/>
            <a:r>
              <a:t>of dominant alleles of each</a:t>
            </a:r>
            <a:br/>
            <a:r>
              <a:t>of the genes.</a:t>
            </a:r>
          </a:p>
          <a:p>
            <a:pPr marL="680000" lvl="1" indent="-320000">
              <a:tabLst>
                <a:tab pos="1485900" algn="l"/>
              </a:tabLst>
            </a:pPr>
            <a:r>
              <a:t>Even with just two genes</a:t>
            </a:r>
            <a:br/>
            <a:r>
              <a:t>involved, there are five</a:t>
            </a:r>
            <a:br/>
            <a:r>
              <a:t>possible phenotypes</a:t>
            </a:r>
            <a:br/>
            <a:r>
              <a:t>represented by nine</a:t>
            </a:r>
            <a:br/>
            <a:r>
              <a:t>possible genotypes.</a:t>
            </a:r>
          </a:p>
          <a:p>
            <a:pPr marL="680000" lvl="1" indent="-320000">
              <a:tabLst>
                <a:tab pos="1485900" algn="l"/>
              </a:tabLst>
            </a:pPr>
            <a:r>
              <a:t>Within each genotype, skin</a:t>
            </a:r>
            <a:br/>
            <a:r>
              <a:t>colour is also influenced by</a:t>
            </a:r>
            <a:br/>
            <a:r>
              <a:t>environmental effects. </a:t>
            </a:r>
          </a:p>
        </p:txBody>
      </p:sp>
      <p:grpSp>
        <p:nvGrpSpPr>
          <p:cNvPr id="3278" name="Group 3278"/>
          <p:cNvGrpSpPr/>
          <p:nvPr/>
        </p:nvGrpSpPr>
        <p:grpSpPr>
          <a:xfrm>
            <a:off x="11353800" y="2971800"/>
            <a:ext cx="1274578" cy="5156200"/>
            <a:chOff x="0" y="0"/>
            <a:chExt cx="1274577" cy="5156200"/>
          </a:xfrm>
        </p:grpSpPr>
        <p:sp>
          <p:nvSpPr>
            <p:cNvPr id="3274" name="Shape 3274"/>
            <p:cNvSpPr/>
            <p:nvPr/>
          </p:nvSpPr>
          <p:spPr>
            <a:xfrm>
              <a:off x="228600" y="4114800"/>
              <a:ext cx="787400" cy="1041400"/>
            </a:xfrm>
            <a:prstGeom prst="rect">
              <a:avLst/>
            </a:prstGeom>
            <a:solidFill>
              <a:srgbClr val="FFFFFF">
                <a:alpha val="64999"/>
              </a:srgbClr>
            </a:solidFill>
            <a:ln w="25400" cap="flat">
              <a:solidFill>
                <a:srgbClr val="006795"/>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nSpc>
                  <a:spcPts val="3300"/>
                </a:lnSpc>
                <a:tabLst>
                  <a:tab pos="520700" algn="l"/>
                </a:tabLst>
                <a:defRPr sz="2800">
                  <a:solidFill>
                    <a:srgbClr val="000000"/>
                  </a:solidFill>
                  <a:effectLst>
                    <a:outerShdw blurRad="38100" dist="12700" dir="5400000" rotWithShape="0">
                      <a:srgbClr val="000000">
                        <a:alpha val="50000"/>
                      </a:srgbClr>
                    </a:outerShdw>
                  </a:effectLst>
                </a:defRPr>
              </a:lvl1pPr>
            </a:lstStyle>
            <a:p>
              <a:r>
                <a:t> </a:t>
              </a:r>
            </a:p>
          </p:txBody>
        </p:sp>
        <p:sp>
          <p:nvSpPr>
            <p:cNvPr id="3275" name="Shape 3275"/>
            <p:cNvSpPr/>
            <p:nvPr/>
          </p:nvSpPr>
          <p:spPr>
            <a:xfrm>
              <a:off x="190500" y="3733800"/>
              <a:ext cx="68599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Black</a:t>
              </a:r>
            </a:p>
          </p:txBody>
        </p:sp>
        <p:sp>
          <p:nvSpPr>
            <p:cNvPr id="3276" name="Shape 3276"/>
            <p:cNvSpPr/>
            <p:nvPr/>
          </p:nvSpPr>
          <p:spPr>
            <a:xfrm>
              <a:off x="203200" y="4165600"/>
              <a:ext cx="73689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6795"/>
                  </a:solidFill>
                </a:defRPr>
              </a:lvl1pPr>
            </a:lstStyle>
            <a:p>
              <a:r>
                <a:t>AABB</a:t>
              </a:r>
            </a:p>
          </p:txBody>
        </p:sp>
        <p:pic>
          <p:nvPicPr>
            <p:cNvPr id="3277" name="polygeny-black.png"/>
            <p:cNvPicPr>
              <a:picLocks noChangeAspect="1"/>
            </p:cNvPicPr>
            <p:nvPr/>
          </p:nvPicPr>
          <p:blipFill>
            <a:blip r:embed="rId2">
              <a:extLst/>
            </a:blip>
            <a:stretch>
              <a:fillRect/>
            </a:stretch>
          </p:blipFill>
          <p:spPr>
            <a:xfrm>
              <a:off x="0" y="0"/>
              <a:ext cx="1274578" cy="3784600"/>
            </a:xfrm>
            <a:prstGeom prst="rect">
              <a:avLst/>
            </a:prstGeom>
            <a:ln w="12700" cap="flat">
              <a:noFill/>
              <a:miter lim="400000"/>
            </a:ln>
            <a:effectLst/>
          </p:spPr>
        </p:pic>
      </p:grpSp>
      <p:grpSp>
        <p:nvGrpSpPr>
          <p:cNvPr id="3283" name="Group 3283"/>
          <p:cNvGrpSpPr/>
          <p:nvPr/>
        </p:nvGrpSpPr>
        <p:grpSpPr>
          <a:xfrm>
            <a:off x="9893300" y="2971800"/>
            <a:ext cx="1266024" cy="5156200"/>
            <a:chOff x="0" y="0"/>
            <a:chExt cx="1266023" cy="5156200"/>
          </a:xfrm>
        </p:grpSpPr>
        <p:sp>
          <p:nvSpPr>
            <p:cNvPr id="3279" name="Shape 3279"/>
            <p:cNvSpPr/>
            <p:nvPr/>
          </p:nvSpPr>
          <p:spPr>
            <a:xfrm>
              <a:off x="215900" y="4114800"/>
              <a:ext cx="787400" cy="1041400"/>
            </a:xfrm>
            <a:prstGeom prst="rect">
              <a:avLst/>
            </a:prstGeom>
            <a:solidFill>
              <a:srgbClr val="FFFFFF">
                <a:alpha val="64999"/>
              </a:srgbClr>
            </a:solidFill>
            <a:ln w="25400" cap="flat">
              <a:solidFill>
                <a:srgbClr val="006795"/>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nSpc>
                  <a:spcPts val="3300"/>
                </a:lnSpc>
                <a:tabLst>
                  <a:tab pos="520700" algn="l"/>
                </a:tabLst>
                <a:defRPr sz="2800">
                  <a:solidFill>
                    <a:srgbClr val="000000"/>
                  </a:solidFill>
                  <a:effectLst>
                    <a:outerShdw blurRad="38100" dist="12700" dir="5400000" rotWithShape="0">
                      <a:srgbClr val="000000">
                        <a:alpha val="50000"/>
                      </a:srgbClr>
                    </a:outerShdw>
                  </a:effectLst>
                </a:defRPr>
              </a:lvl1pPr>
            </a:lstStyle>
            <a:p>
              <a:r>
                <a:t> </a:t>
              </a:r>
            </a:p>
          </p:txBody>
        </p:sp>
        <p:sp>
          <p:nvSpPr>
            <p:cNvPr id="3280" name="Shape 3280"/>
            <p:cNvSpPr/>
            <p:nvPr/>
          </p:nvSpPr>
          <p:spPr>
            <a:xfrm>
              <a:off x="228600" y="3746500"/>
              <a:ext cx="60965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Dark</a:t>
              </a:r>
            </a:p>
          </p:txBody>
        </p:sp>
        <p:sp>
          <p:nvSpPr>
            <p:cNvPr id="3281" name="Shape 3281"/>
            <p:cNvSpPr/>
            <p:nvPr/>
          </p:nvSpPr>
          <p:spPr>
            <a:xfrm>
              <a:off x="203200" y="4152900"/>
              <a:ext cx="71156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defRPr i="1">
                  <a:solidFill>
                    <a:srgbClr val="006795"/>
                  </a:solidFill>
                </a:defRPr>
              </a:pPr>
              <a:r>
                <a:t>AaBB</a:t>
              </a:r>
              <a:br/>
              <a:r>
                <a:t>AABb</a:t>
              </a:r>
            </a:p>
          </p:txBody>
        </p:sp>
        <p:pic>
          <p:nvPicPr>
            <p:cNvPr id="3282" name="polygeny-dark.png"/>
            <p:cNvPicPr>
              <a:picLocks noChangeAspect="1"/>
            </p:cNvPicPr>
            <p:nvPr/>
          </p:nvPicPr>
          <p:blipFill>
            <a:blip r:embed="rId3">
              <a:extLst/>
            </a:blip>
            <a:stretch>
              <a:fillRect/>
            </a:stretch>
          </p:blipFill>
          <p:spPr>
            <a:xfrm>
              <a:off x="0" y="0"/>
              <a:ext cx="1266024" cy="3759200"/>
            </a:xfrm>
            <a:prstGeom prst="rect">
              <a:avLst/>
            </a:prstGeom>
            <a:ln w="12700" cap="flat">
              <a:noFill/>
              <a:miter lim="400000"/>
            </a:ln>
            <a:effectLst/>
          </p:spPr>
        </p:pic>
      </p:grpSp>
      <p:grpSp>
        <p:nvGrpSpPr>
          <p:cNvPr id="3288" name="Group 3288"/>
          <p:cNvGrpSpPr/>
          <p:nvPr/>
        </p:nvGrpSpPr>
        <p:grpSpPr>
          <a:xfrm>
            <a:off x="8369300" y="2971800"/>
            <a:ext cx="1268427" cy="5156200"/>
            <a:chOff x="0" y="0"/>
            <a:chExt cx="1268426" cy="5156200"/>
          </a:xfrm>
        </p:grpSpPr>
        <p:sp>
          <p:nvSpPr>
            <p:cNvPr id="3284" name="Shape 3284"/>
            <p:cNvSpPr/>
            <p:nvPr/>
          </p:nvSpPr>
          <p:spPr>
            <a:xfrm>
              <a:off x="330200" y="4114800"/>
              <a:ext cx="787400" cy="1041400"/>
            </a:xfrm>
            <a:prstGeom prst="rect">
              <a:avLst/>
            </a:prstGeom>
            <a:solidFill>
              <a:srgbClr val="FFFFFF">
                <a:alpha val="64999"/>
              </a:srgbClr>
            </a:solidFill>
            <a:ln w="25400" cap="flat">
              <a:solidFill>
                <a:srgbClr val="006795"/>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nSpc>
                  <a:spcPts val="3300"/>
                </a:lnSpc>
                <a:tabLst>
                  <a:tab pos="520700" algn="l"/>
                </a:tabLst>
                <a:defRPr sz="2800">
                  <a:solidFill>
                    <a:srgbClr val="000000"/>
                  </a:solidFill>
                  <a:effectLst>
                    <a:outerShdw blurRad="38100" dist="12700" dir="5400000" rotWithShape="0">
                      <a:srgbClr val="000000">
                        <a:alpha val="50000"/>
                      </a:srgbClr>
                    </a:outerShdw>
                  </a:effectLst>
                </a:defRPr>
              </a:lvl1pPr>
            </a:lstStyle>
            <a:p>
              <a:r>
                <a:t> </a:t>
              </a:r>
            </a:p>
          </p:txBody>
        </p:sp>
        <p:sp>
          <p:nvSpPr>
            <p:cNvPr id="3285" name="Shape 3285"/>
            <p:cNvSpPr/>
            <p:nvPr/>
          </p:nvSpPr>
          <p:spPr>
            <a:xfrm>
              <a:off x="203200" y="3733800"/>
              <a:ext cx="9400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Medium</a:t>
              </a:r>
            </a:p>
          </p:txBody>
        </p:sp>
        <p:sp>
          <p:nvSpPr>
            <p:cNvPr id="3286" name="Shape 3286"/>
            <p:cNvSpPr/>
            <p:nvPr/>
          </p:nvSpPr>
          <p:spPr>
            <a:xfrm>
              <a:off x="304800" y="4203700"/>
              <a:ext cx="749735" cy="868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defRPr>
                  <a:solidFill>
                    <a:srgbClr val="006795"/>
                  </a:solidFill>
                </a:defRPr>
              </a:pPr>
              <a:r>
                <a:rPr i="1"/>
                <a:t>AAbb</a:t>
              </a:r>
            </a:p>
            <a:p>
              <a:pPr>
                <a:lnSpc>
                  <a:spcPts val="2400"/>
                </a:lnSpc>
                <a:tabLst>
                  <a:tab pos="520700" algn="l"/>
                </a:tabLst>
                <a:defRPr>
                  <a:solidFill>
                    <a:srgbClr val="006795"/>
                  </a:solidFill>
                </a:defRPr>
              </a:pPr>
              <a:r>
                <a:rPr i="1"/>
                <a:t>AaBb</a:t>
              </a:r>
            </a:p>
            <a:p>
              <a:pPr>
                <a:lnSpc>
                  <a:spcPts val="2400"/>
                </a:lnSpc>
                <a:tabLst>
                  <a:tab pos="520700" algn="l"/>
                </a:tabLst>
                <a:defRPr>
                  <a:solidFill>
                    <a:srgbClr val="006795"/>
                  </a:solidFill>
                </a:defRPr>
              </a:pPr>
              <a:r>
                <a:rPr i="1"/>
                <a:t>aaBB</a:t>
              </a:r>
            </a:p>
          </p:txBody>
        </p:sp>
        <p:pic>
          <p:nvPicPr>
            <p:cNvPr id="3287" name="polygeny-medium.png"/>
            <p:cNvPicPr>
              <a:picLocks noChangeAspect="1"/>
            </p:cNvPicPr>
            <p:nvPr/>
          </p:nvPicPr>
          <p:blipFill>
            <a:blip r:embed="rId4">
              <a:extLst/>
            </a:blip>
            <a:stretch>
              <a:fillRect/>
            </a:stretch>
          </p:blipFill>
          <p:spPr>
            <a:xfrm>
              <a:off x="0" y="0"/>
              <a:ext cx="1268427" cy="3771900"/>
            </a:xfrm>
            <a:prstGeom prst="rect">
              <a:avLst/>
            </a:prstGeom>
            <a:ln w="12700" cap="flat">
              <a:noFill/>
              <a:miter lim="400000"/>
            </a:ln>
            <a:effectLst/>
          </p:spPr>
        </p:pic>
      </p:grpSp>
      <p:grpSp>
        <p:nvGrpSpPr>
          <p:cNvPr id="3293" name="Group 3293"/>
          <p:cNvGrpSpPr/>
          <p:nvPr/>
        </p:nvGrpSpPr>
        <p:grpSpPr>
          <a:xfrm>
            <a:off x="6997700" y="2971800"/>
            <a:ext cx="1266024" cy="5156200"/>
            <a:chOff x="0" y="0"/>
            <a:chExt cx="1266023" cy="5156200"/>
          </a:xfrm>
        </p:grpSpPr>
        <p:sp>
          <p:nvSpPr>
            <p:cNvPr id="3289" name="Shape 3289"/>
            <p:cNvSpPr/>
            <p:nvPr/>
          </p:nvSpPr>
          <p:spPr>
            <a:xfrm>
              <a:off x="228600" y="4114800"/>
              <a:ext cx="787400" cy="1041400"/>
            </a:xfrm>
            <a:prstGeom prst="rect">
              <a:avLst/>
            </a:prstGeom>
            <a:solidFill>
              <a:srgbClr val="FFFFFF">
                <a:alpha val="64999"/>
              </a:srgbClr>
            </a:solidFill>
            <a:ln w="25400" cap="flat">
              <a:solidFill>
                <a:srgbClr val="006795"/>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nSpc>
                  <a:spcPts val="3300"/>
                </a:lnSpc>
                <a:tabLst>
                  <a:tab pos="520700" algn="l"/>
                </a:tabLst>
                <a:defRPr sz="2800">
                  <a:solidFill>
                    <a:srgbClr val="000000"/>
                  </a:solidFill>
                  <a:effectLst>
                    <a:outerShdw blurRad="38100" dist="12700" dir="5400000" rotWithShape="0">
                      <a:srgbClr val="000000">
                        <a:alpha val="50000"/>
                      </a:srgbClr>
                    </a:outerShdw>
                  </a:effectLst>
                </a:defRPr>
              </a:lvl1pPr>
            </a:lstStyle>
            <a:p>
              <a:r>
                <a:t> </a:t>
              </a:r>
            </a:p>
          </p:txBody>
        </p:sp>
        <p:sp>
          <p:nvSpPr>
            <p:cNvPr id="3290" name="Shape 3290"/>
            <p:cNvSpPr/>
            <p:nvPr/>
          </p:nvSpPr>
          <p:spPr>
            <a:xfrm>
              <a:off x="203200" y="3733800"/>
              <a:ext cx="62271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Light</a:t>
              </a:r>
            </a:p>
          </p:txBody>
        </p:sp>
        <p:sp>
          <p:nvSpPr>
            <p:cNvPr id="3291" name="Shape 3291"/>
            <p:cNvSpPr/>
            <p:nvPr/>
          </p:nvSpPr>
          <p:spPr>
            <a:xfrm>
              <a:off x="241300" y="4165600"/>
              <a:ext cx="660884"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defRPr i="1">
                  <a:solidFill>
                    <a:srgbClr val="006795"/>
                  </a:solidFill>
                </a:defRPr>
              </a:pPr>
              <a:r>
                <a:t>Aabb</a:t>
              </a:r>
              <a:br/>
              <a:r>
                <a:t>aaBb</a:t>
              </a:r>
            </a:p>
          </p:txBody>
        </p:sp>
        <p:pic>
          <p:nvPicPr>
            <p:cNvPr id="3292" name="polygeny-light.png"/>
            <p:cNvPicPr>
              <a:picLocks noChangeAspect="1"/>
            </p:cNvPicPr>
            <p:nvPr/>
          </p:nvPicPr>
          <p:blipFill>
            <a:blip r:embed="rId5">
              <a:extLst/>
            </a:blip>
            <a:stretch>
              <a:fillRect/>
            </a:stretch>
          </p:blipFill>
          <p:spPr>
            <a:xfrm>
              <a:off x="0" y="0"/>
              <a:ext cx="1266024" cy="3759200"/>
            </a:xfrm>
            <a:prstGeom prst="rect">
              <a:avLst/>
            </a:prstGeom>
            <a:ln w="12700" cap="flat">
              <a:noFill/>
              <a:miter lim="400000"/>
            </a:ln>
            <a:effectLst/>
          </p:spPr>
        </p:pic>
      </p:grpSp>
      <p:grpSp>
        <p:nvGrpSpPr>
          <p:cNvPr id="3298" name="Group 3298"/>
          <p:cNvGrpSpPr/>
          <p:nvPr/>
        </p:nvGrpSpPr>
        <p:grpSpPr>
          <a:xfrm>
            <a:off x="5499100" y="2971800"/>
            <a:ext cx="1270301" cy="5156200"/>
            <a:chOff x="0" y="0"/>
            <a:chExt cx="1270300" cy="5156200"/>
          </a:xfrm>
        </p:grpSpPr>
        <p:sp>
          <p:nvSpPr>
            <p:cNvPr id="3294" name="Shape 3294"/>
            <p:cNvSpPr/>
            <p:nvPr/>
          </p:nvSpPr>
          <p:spPr>
            <a:xfrm>
              <a:off x="279400" y="4114800"/>
              <a:ext cx="787400" cy="1041400"/>
            </a:xfrm>
            <a:prstGeom prst="rect">
              <a:avLst/>
            </a:prstGeom>
            <a:solidFill>
              <a:srgbClr val="FFFFFF">
                <a:alpha val="64999"/>
              </a:srgbClr>
            </a:solidFill>
            <a:ln w="25400" cap="flat">
              <a:solidFill>
                <a:srgbClr val="006795"/>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nSpc>
                  <a:spcPts val="3300"/>
                </a:lnSpc>
                <a:tabLst>
                  <a:tab pos="520700" algn="l"/>
                </a:tabLst>
                <a:defRPr sz="2800">
                  <a:solidFill>
                    <a:srgbClr val="000000"/>
                  </a:solidFill>
                  <a:effectLst>
                    <a:outerShdw blurRad="38100" dist="12700" dir="5400000" rotWithShape="0">
                      <a:srgbClr val="000000">
                        <a:alpha val="50000"/>
                      </a:srgbClr>
                    </a:outerShdw>
                  </a:effectLst>
                </a:defRPr>
              </a:lvl1pPr>
            </a:lstStyle>
            <a:p>
              <a:r>
                <a:t> </a:t>
              </a:r>
            </a:p>
          </p:txBody>
        </p:sp>
        <p:sp>
          <p:nvSpPr>
            <p:cNvPr id="3295" name="Shape 3295"/>
            <p:cNvSpPr/>
            <p:nvPr/>
          </p:nvSpPr>
          <p:spPr>
            <a:xfrm>
              <a:off x="228600" y="3733800"/>
              <a:ext cx="7113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White</a:t>
              </a:r>
            </a:p>
          </p:txBody>
        </p:sp>
        <p:sp>
          <p:nvSpPr>
            <p:cNvPr id="3296" name="Shape 3296"/>
            <p:cNvSpPr/>
            <p:nvPr/>
          </p:nvSpPr>
          <p:spPr>
            <a:xfrm>
              <a:off x="266700" y="4165600"/>
              <a:ext cx="63554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6795"/>
                  </a:solidFill>
                </a:defRPr>
              </a:lvl1pPr>
            </a:lstStyle>
            <a:p>
              <a:r>
                <a:t>aabb</a:t>
              </a:r>
            </a:p>
          </p:txBody>
        </p:sp>
        <p:pic>
          <p:nvPicPr>
            <p:cNvPr id="3297" name="polygeny-white.png"/>
            <p:cNvPicPr>
              <a:picLocks noChangeAspect="1"/>
            </p:cNvPicPr>
            <p:nvPr/>
          </p:nvPicPr>
          <p:blipFill>
            <a:blip r:embed="rId6">
              <a:extLst/>
            </a:blip>
            <a:stretch>
              <a:fillRect/>
            </a:stretch>
          </p:blipFill>
          <p:spPr>
            <a:xfrm>
              <a:off x="0" y="0"/>
              <a:ext cx="1270301" cy="3771900"/>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2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27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27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32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32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32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5" nodeType="clickEffect">
                                  <p:stCondLst>
                                    <p:cond delay="0"/>
                                  </p:stCondLst>
                                  <p:iterate>
                                    <p:tmAbs val="0"/>
                                  </p:iterate>
                                  <p:childTnLst>
                                    <p:set>
                                      <p:cBhvr>
                                        <p:cTn id="36" fill="hold"/>
                                        <p:tgtEl>
                                          <p:spTgt spid="328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6" nodeType="clickEffect">
                                  <p:stCondLst>
                                    <p:cond delay="0"/>
                                  </p:stCondLst>
                                  <p:iterate>
                                    <p:tmAbs val="0"/>
                                  </p:iterate>
                                  <p:childTnLst>
                                    <p:set>
                                      <p:cBhvr>
                                        <p:cTn id="40" fill="hold"/>
                                        <p:tgtEl>
                                          <p:spTgt spid="3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3" grpId="1" build="p" bldLvl="5" animBg="1" advAuto="0"/>
      <p:bldP spid="3278" grpId="6" animBg="1" advAuto="0"/>
      <p:bldP spid="3283" grpId="5" animBg="1" advAuto="0"/>
      <p:bldP spid="3288" grpId="4" animBg="1" advAuto="0"/>
      <p:bldP spid="3293" grpId="3" animBg="1" advAuto="0"/>
      <p:bldP spid="3298" grpId="2" animBg="1" advAuto="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0" name="Shape 3300"/>
          <p:cNvSpPr/>
          <p:nvPr/>
        </p:nvSpPr>
        <p:spPr>
          <a:xfrm>
            <a:off x="6299200" y="1739900"/>
            <a:ext cx="6692900" cy="6413500"/>
          </a:xfrm>
          <a:prstGeom prst="rect">
            <a:avLst/>
          </a:prstGeom>
          <a:solidFill>
            <a:srgbClr val="FFFFFF"/>
          </a:solidFill>
          <a:ln w="25400">
            <a:miter lim="400000"/>
          </a:ln>
        </p:spPr>
        <p:txBody>
          <a:bodyPr lIns="38100" tIns="38100" rIns="38100" bIns="3810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01" name="Shape 3301"/>
          <p:cNvSpPr>
            <a:spLocks noGrp="1"/>
          </p:cNvSpPr>
          <p:nvPr>
            <p:ph type="title"/>
          </p:nvPr>
        </p:nvSpPr>
        <p:spPr>
          <a:prstGeom prst="rect">
            <a:avLst/>
          </a:prstGeom>
        </p:spPr>
        <p:txBody>
          <a:bodyPr/>
          <a:lstStyle>
            <a:lvl1pPr>
              <a:tabLst>
                <a:tab pos="952500" algn="l"/>
              </a:tabLst>
            </a:lvl1pPr>
          </a:lstStyle>
          <a:p>
            <a:r>
              <a:t>Pedigree Analysis</a:t>
            </a:r>
          </a:p>
        </p:txBody>
      </p:sp>
      <p:sp>
        <p:nvSpPr>
          <p:cNvPr id="3302" name="Shape 3302"/>
          <p:cNvSpPr>
            <a:spLocks noGrp="1"/>
          </p:cNvSpPr>
          <p:nvPr>
            <p:ph type="body" sz="half" idx="1"/>
          </p:nvPr>
        </p:nvSpPr>
        <p:spPr>
          <a:xfrm>
            <a:off x="368300" y="1790700"/>
            <a:ext cx="5256759" cy="7543800"/>
          </a:xfrm>
          <a:prstGeom prst="rect">
            <a:avLst/>
          </a:prstGeom>
        </p:spPr>
        <p:txBody>
          <a:bodyPr/>
          <a:lstStyle/>
          <a:p>
            <a:pPr marL="345600" indent="-345600">
              <a:tabLst>
                <a:tab pos="1016000" algn="l"/>
              </a:tabLst>
            </a:pPr>
            <a:r>
              <a:t>Pedigree analysis is a way of illustrating inheritance patterns. </a:t>
            </a:r>
            <a:br/>
            <a:r>
              <a:t>It is a good way to follow the inheritance of genetic disorders through generations.</a:t>
            </a:r>
          </a:p>
          <a:p>
            <a:pPr marL="680045" lvl="1" indent="-320000">
              <a:tabLst>
                <a:tab pos="1485900" algn="l"/>
              </a:tabLst>
            </a:pPr>
            <a:r>
              <a:t>Symbols are used to represent males, females etc. For traits of interest, symbols can be shaded to indicate individuals carrying the trait.</a:t>
            </a:r>
          </a:p>
          <a:p>
            <a:pPr marL="680045" lvl="1" indent="-320000">
              <a:tabLst>
                <a:tab pos="1485900" algn="l"/>
              </a:tabLst>
            </a:pPr>
            <a:r>
              <a:t>Individuals are designated by their generation number and then their order number in that generation.</a:t>
            </a:r>
          </a:p>
        </p:txBody>
      </p:sp>
      <p:sp>
        <p:nvSpPr>
          <p:cNvPr id="3303" name="Shape 3303"/>
          <p:cNvSpPr/>
          <p:nvPr/>
        </p:nvSpPr>
        <p:spPr>
          <a:xfrm>
            <a:off x="19405600" y="7226300"/>
            <a:ext cx="313268" cy="347134"/>
          </a:xfrm>
          <a:prstGeom prst="line">
            <a:avLst/>
          </a:prstGeom>
          <a:ln w="63500">
            <a:solidFill>
              <a:srgbClr val="FF2600"/>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304" name="Shape 3304"/>
          <p:cNvSpPr/>
          <p:nvPr/>
        </p:nvSpPr>
        <p:spPr>
          <a:xfrm>
            <a:off x="7632700" y="2987862"/>
            <a:ext cx="16637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defRPr>
            </a:lvl1pPr>
          </a:lstStyle>
          <a:p>
            <a:r>
              <a:t>Sex unknown</a:t>
            </a:r>
          </a:p>
        </p:txBody>
      </p:sp>
      <p:sp>
        <p:nvSpPr>
          <p:cNvPr id="3305" name="Shape 3305"/>
          <p:cNvSpPr/>
          <p:nvPr/>
        </p:nvSpPr>
        <p:spPr>
          <a:xfrm>
            <a:off x="9575800" y="6946900"/>
            <a:ext cx="14732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defRPr>
            </a:lvl1pPr>
          </a:lstStyle>
          <a:p>
            <a:r>
              <a:t>Generations</a:t>
            </a:r>
          </a:p>
        </p:txBody>
      </p:sp>
      <p:sp>
        <p:nvSpPr>
          <p:cNvPr id="3306" name="Shape 3306"/>
          <p:cNvSpPr/>
          <p:nvPr/>
        </p:nvSpPr>
        <p:spPr>
          <a:xfrm>
            <a:off x="8255000" y="6883400"/>
            <a:ext cx="1227882" cy="3828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400"/>
              </a:lnSpc>
              <a:tabLst>
                <a:tab pos="520700" algn="l"/>
              </a:tabLst>
              <a:defRPr sz="2600" b="1">
                <a:solidFill>
                  <a:srgbClr val="000000"/>
                </a:solidFill>
              </a:defRPr>
            </a:lvl1pPr>
          </a:lstStyle>
          <a:p>
            <a:r>
              <a:t>I,  II,  III</a:t>
            </a:r>
          </a:p>
        </p:txBody>
      </p:sp>
      <p:sp>
        <p:nvSpPr>
          <p:cNvPr id="3307" name="Shape 3307"/>
          <p:cNvSpPr/>
          <p:nvPr/>
        </p:nvSpPr>
        <p:spPr>
          <a:xfrm>
            <a:off x="8661400" y="7607300"/>
            <a:ext cx="27559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defRPr>
            </a:lvl1pPr>
          </a:lstStyle>
          <a:p>
            <a:pPr>
              <a:defRPr>
                <a:solidFill>
                  <a:srgbClr val="483F36"/>
                </a:solidFill>
              </a:defRPr>
            </a:pPr>
            <a:r>
              <a:rPr>
                <a:solidFill>
                  <a:srgbClr val="000000"/>
                </a:solidFill>
              </a:rPr>
              <a:t>Children (in birth order)</a:t>
            </a:r>
          </a:p>
        </p:txBody>
      </p:sp>
      <p:sp>
        <p:nvSpPr>
          <p:cNvPr id="3308" name="Shape 3308"/>
          <p:cNvSpPr/>
          <p:nvPr/>
        </p:nvSpPr>
        <p:spPr>
          <a:xfrm>
            <a:off x="7874000" y="7607300"/>
            <a:ext cx="76245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000000"/>
                </a:solidFill>
              </a:defRPr>
            </a:lvl1pPr>
          </a:lstStyle>
          <a:p>
            <a:r>
              <a:t>1, 2, 3</a:t>
            </a:r>
          </a:p>
        </p:txBody>
      </p:sp>
      <p:sp>
        <p:nvSpPr>
          <p:cNvPr id="3309" name="Shape 3309"/>
          <p:cNvSpPr/>
          <p:nvPr/>
        </p:nvSpPr>
        <p:spPr>
          <a:xfrm>
            <a:off x="8077200" y="4635500"/>
            <a:ext cx="1536700" cy="8688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400"/>
              </a:lnSpc>
              <a:tabLst>
                <a:tab pos="520700" algn="l"/>
              </a:tabLst>
              <a:defRPr>
                <a:solidFill>
                  <a:srgbClr val="000000"/>
                </a:solidFill>
              </a:defRPr>
            </a:pPr>
            <a:r>
              <a:t>Non-</a:t>
            </a:r>
            <a:br/>
            <a:r>
              <a:t>identical twins</a:t>
            </a:r>
          </a:p>
        </p:txBody>
      </p:sp>
      <p:sp>
        <p:nvSpPr>
          <p:cNvPr id="3310" name="Shape 3310"/>
          <p:cNvSpPr/>
          <p:nvPr/>
        </p:nvSpPr>
        <p:spPr>
          <a:xfrm>
            <a:off x="10680700" y="2987862"/>
            <a:ext cx="20320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defRPr>
            </a:lvl1pPr>
          </a:lstStyle>
          <a:p>
            <a:r>
              <a:t>Died in infancy</a:t>
            </a:r>
          </a:p>
        </p:txBody>
      </p:sp>
      <p:sp>
        <p:nvSpPr>
          <p:cNvPr id="3311" name="Shape 3311"/>
          <p:cNvSpPr/>
          <p:nvPr/>
        </p:nvSpPr>
        <p:spPr>
          <a:xfrm>
            <a:off x="9131300" y="5854700"/>
            <a:ext cx="16637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defRPr>
            </a:lvl1pPr>
          </a:lstStyle>
          <a:p>
            <a:r>
              <a:t>Carrier (heterozygote)</a:t>
            </a:r>
          </a:p>
        </p:txBody>
      </p:sp>
      <p:sp>
        <p:nvSpPr>
          <p:cNvPr id="3312" name="Shape 3312"/>
          <p:cNvSpPr/>
          <p:nvPr/>
        </p:nvSpPr>
        <p:spPr>
          <a:xfrm>
            <a:off x="10680700" y="3832729"/>
            <a:ext cx="1520590"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0000"/>
                </a:solidFill>
              </a:defRPr>
            </a:lvl1pPr>
          </a:lstStyle>
          <a:p>
            <a:r>
              <a:t>Affected male</a:t>
            </a:r>
          </a:p>
        </p:txBody>
      </p:sp>
      <p:sp>
        <p:nvSpPr>
          <p:cNvPr id="3313" name="Shape 3313"/>
          <p:cNvSpPr/>
          <p:nvPr/>
        </p:nvSpPr>
        <p:spPr>
          <a:xfrm>
            <a:off x="7632700" y="3832729"/>
            <a:ext cx="1778000" cy="2592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defRPr>
            </a:lvl1pPr>
          </a:lstStyle>
          <a:p>
            <a:r>
              <a:t>Affected female</a:t>
            </a:r>
          </a:p>
        </p:txBody>
      </p:sp>
      <p:sp>
        <p:nvSpPr>
          <p:cNvPr id="3314" name="Shape 3314"/>
          <p:cNvSpPr/>
          <p:nvPr/>
        </p:nvSpPr>
        <p:spPr>
          <a:xfrm>
            <a:off x="10680700" y="2200928"/>
            <a:ext cx="142269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0000"/>
                </a:solidFill>
              </a:defRPr>
            </a:lvl1pPr>
          </a:lstStyle>
          <a:p>
            <a:r>
              <a:t>Normal male</a:t>
            </a:r>
          </a:p>
        </p:txBody>
      </p:sp>
      <p:sp>
        <p:nvSpPr>
          <p:cNvPr id="3315" name="Shape 3315"/>
          <p:cNvSpPr/>
          <p:nvPr/>
        </p:nvSpPr>
        <p:spPr>
          <a:xfrm>
            <a:off x="7632700" y="2200928"/>
            <a:ext cx="161334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0000"/>
                </a:solidFill>
              </a:defRPr>
            </a:lvl1pPr>
          </a:lstStyle>
          <a:p>
            <a:r>
              <a:t>Normal female</a:t>
            </a:r>
          </a:p>
        </p:txBody>
      </p:sp>
      <p:sp>
        <p:nvSpPr>
          <p:cNvPr id="3316" name="Shape 3316"/>
          <p:cNvSpPr/>
          <p:nvPr/>
        </p:nvSpPr>
        <p:spPr>
          <a:xfrm>
            <a:off x="11099800" y="4787900"/>
            <a:ext cx="10795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defRPr>
            </a:lvl1pPr>
          </a:lstStyle>
          <a:p>
            <a:r>
              <a:t>Identical twins</a:t>
            </a:r>
          </a:p>
        </p:txBody>
      </p:sp>
      <p:sp>
        <p:nvSpPr>
          <p:cNvPr id="3317" name="Shape 3317"/>
          <p:cNvSpPr/>
          <p:nvPr/>
        </p:nvSpPr>
        <p:spPr>
          <a:xfrm>
            <a:off x="10205719" y="3772733"/>
            <a:ext cx="379215" cy="379215"/>
          </a:xfrm>
          <a:prstGeom prst="rect">
            <a:avLst/>
          </a:prstGeom>
          <a:solidFill>
            <a:srgbClr val="003365"/>
          </a:solidFill>
          <a:ln w="127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18" name="Shape 3318"/>
          <p:cNvSpPr/>
          <p:nvPr/>
        </p:nvSpPr>
        <p:spPr>
          <a:xfrm>
            <a:off x="7141358" y="2134730"/>
            <a:ext cx="391618" cy="391618"/>
          </a:xfrm>
          <a:prstGeom prst="ellipse">
            <a:avLst/>
          </a:prstGeom>
          <a:solidFill>
            <a:srgbClr val="CDE6FF"/>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19" name="Shape 3319"/>
          <p:cNvSpPr/>
          <p:nvPr/>
        </p:nvSpPr>
        <p:spPr>
          <a:xfrm rot="18900000">
            <a:off x="7147559" y="2927865"/>
            <a:ext cx="379215" cy="379215"/>
          </a:xfrm>
          <a:prstGeom prst="rect">
            <a:avLst/>
          </a:prstGeom>
          <a:solidFill>
            <a:srgbClr val="FFFFFF"/>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20" name="Shape 3320"/>
          <p:cNvSpPr/>
          <p:nvPr/>
        </p:nvSpPr>
        <p:spPr>
          <a:xfrm>
            <a:off x="10290115" y="3012261"/>
            <a:ext cx="210424" cy="210424"/>
          </a:xfrm>
          <a:prstGeom prst="ellipse">
            <a:avLst/>
          </a:prstGeom>
          <a:solidFill>
            <a:srgbClr val="000000"/>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21" name="Shape 3321"/>
          <p:cNvSpPr/>
          <p:nvPr/>
        </p:nvSpPr>
        <p:spPr>
          <a:xfrm>
            <a:off x="10205719" y="2140932"/>
            <a:ext cx="379215" cy="379215"/>
          </a:xfrm>
          <a:prstGeom prst="rect">
            <a:avLst/>
          </a:prstGeom>
          <a:solidFill>
            <a:srgbClr val="CDE6FF"/>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22" name="Shape 3322"/>
          <p:cNvSpPr/>
          <p:nvPr/>
        </p:nvSpPr>
        <p:spPr>
          <a:xfrm>
            <a:off x="7141358" y="3766532"/>
            <a:ext cx="391618" cy="391617"/>
          </a:xfrm>
          <a:prstGeom prst="ellipse">
            <a:avLst/>
          </a:prstGeom>
          <a:solidFill>
            <a:srgbClr val="003365"/>
          </a:solidFill>
          <a:ln w="127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3330" name="Group 3330"/>
          <p:cNvGrpSpPr/>
          <p:nvPr/>
        </p:nvGrpSpPr>
        <p:grpSpPr>
          <a:xfrm>
            <a:off x="9878694" y="4635405"/>
            <a:ext cx="1186935" cy="774795"/>
            <a:chOff x="0" y="0"/>
            <a:chExt cx="1186933" cy="774794"/>
          </a:xfrm>
        </p:grpSpPr>
        <p:grpSp>
          <p:nvGrpSpPr>
            <p:cNvPr id="3325" name="Group 3325"/>
            <p:cNvGrpSpPr/>
            <p:nvPr/>
          </p:nvGrpSpPr>
          <p:grpSpPr>
            <a:xfrm>
              <a:off x="168522" y="138275"/>
              <a:ext cx="768522" cy="423161"/>
              <a:chOff x="0" y="0"/>
              <a:chExt cx="768520" cy="423159"/>
            </a:xfrm>
          </p:grpSpPr>
          <p:sp>
            <p:nvSpPr>
              <p:cNvPr id="3323" name="Shape 3323"/>
              <p:cNvSpPr/>
              <p:nvPr/>
            </p:nvSpPr>
            <p:spPr>
              <a:xfrm flipV="1">
                <a:off x="-1" y="4058"/>
                <a:ext cx="419103" cy="419102"/>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24" name="Shape 3324"/>
              <p:cNvSpPr/>
              <p:nvPr/>
            </p:nvSpPr>
            <p:spPr>
              <a:xfrm flipH="1" flipV="1">
                <a:off x="413341" y="-1"/>
                <a:ext cx="355180" cy="355181"/>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3326" name="Shape 3326"/>
            <p:cNvSpPr/>
            <p:nvPr/>
          </p:nvSpPr>
          <p:spPr>
            <a:xfrm>
              <a:off x="251940" y="396"/>
              <a:ext cx="644633" cy="1"/>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27" name="Shape 3327"/>
            <p:cNvSpPr/>
            <p:nvPr/>
          </p:nvSpPr>
          <p:spPr>
            <a:xfrm>
              <a:off x="582139" y="0"/>
              <a:ext cx="1" cy="168349"/>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28" name="Shape 3328"/>
            <p:cNvSpPr/>
            <p:nvPr/>
          </p:nvSpPr>
          <p:spPr>
            <a:xfrm>
              <a:off x="0" y="395580"/>
              <a:ext cx="379215" cy="379215"/>
            </a:xfrm>
            <a:prstGeom prst="rect">
              <a:avLst/>
            </a:prstGeom>
            <a:solidFill>
              <a:srgbClr val="CDE6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29" name="Shape 3329"/>
            <p:cNvSpPr/>
            <p:nvPr/>
          </p:nvSpPr>
          <p:spPr>
            <a:xfrm>
              <a:off x="807719" y="395580"/>
              <a:ext cx="379215" cy="379215"/>
            </a:xfrm>
            <a:prstGeom prst="rect">
              <a:avLst/>
            </a:prstGeom>
            <a:solidFill>
              <a:srgbClr val="CDE6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3338" name="Group 3338"/>
          <p:cNvGrpSpPr/>
          <p:nvPr/>
        </p:nvGrpSpPr>
        <p:grpSpPr>
          <a:xfrm>
            <a:off x="6881495" y="4686205"/>
            <a:ext cx="1129001" cy="802904"/>
            <a:chOff x="0" y="0"/>
            <a:chExt cx="1128999" cy="802903"/>
          </a:xfrm>
        </p:grpSpPr>
        <p:sp>
          <p:nvSpPr>
            <p:cNvPr id="3331" name="Shape 3331"/>
            <p:cNvSpPr/>
            <p:nvPr/>
          </p:nvSpPr>
          <p:spPr>
            <a:xfrm>
              <a:off x="251940" y="396"/>
              <a:ext cx="644633" cy="1"/>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32" name="Shape 3332"/>
            <p:cNvSpPr/>
            <p:nvPr/>
          </p:nvSpPr>
          <p:spPr>
            <a:xfrm>
              <a:off x="582139" y="0"/>
              <a:ext cx="1" cy="168349"/>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3335" name="Group 3335"/>
            <p:cNvGrpSpPr/>
            <p:nvPr/>
          </p:nvGrpSpPr>
          <p:grpSpPr>
            <a:xfrm>
              <a:off x="168522" y="138275"/>
              <a:ext cx="768522" cy="423161"/>
              <a:chOff x="0" y="0"/>
              <a:chExt cx="768520" cy="423159"/>
            </a:xfrm>
          </p:grpSpPr>
          <p:sp>
            <p:nvSpPr>
              <p:cNvPr id="3333" name="Shape 3333"/>
              <p:cNvSpPr/>
              <p:nvPr/>
            </p:nvSpPr>
            <p:spPr>
              <a:xfrm flipV="1">
                <a:off x="-1" y="4058"/>
                <a:ext cx="419103" cy="419102"/>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34" name="Shape 3334"/>
              <p:cNvSpPr/>
              <p:nvPr/>
            </p:nvSpPr>
            <p:spPr>
              <a:xfrm flipH="1" flipV="1">
                <a:off x="413341" y="-1"/>
                <a:ext cx="355180" cy="355181"/>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3336" name="Shape 3336"/>
            <p:cNvSpPr/>
            <p:nvPr/>
          </p:nvSpPr>
          <p:spPr>
            <a:xfrm>
              <a:off x="737383" y="411286"/>
              <a:ext cx="391617" cy="391618"/>
            </a:xfrm>
            <a:prstGeom prst="ellipse">
              <a:avLst/>
            </a:prstGeom>
            <a:solidFill>
              <a:srgbClr val="CDE6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37" name="Shape 3337"/>
            <p:cNvSpPr/>
            <p:nvPr/>
          </p:nvSpPr>
          <p:spPr>
            <a:xfrm>
              <a:off x="0" y="417487"/>
              <a:ext cx="379215" cy="379216"/>
            </a:xfrm>
            <a:prstGeom prst="rect">
              <a:avLst/>
            </a:prstGeom>
            <a:solidFill>
              <a:srgbClr val="CDE6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3341" name="Group 3341"/>
          <p:cNvGrpSpPr/>
          <p:nvPr/>
        </p:nvGrpSpPr>
        <p:grpSpPr>
          <a:xfrm>
            <a:off x="8584078" y="5965051"/>
            <a:ext cx="391617" cy="391617"/>
            <a:chOff x="0" y="0"/>
            <a:chExt cx="391616" cy="391616"/>
          </a:xfrm>
        </p:grpSpPr>
        <p:sp>
          <p:nvSpPr>
            <p:cNvPr id="3339" name="Shape 3339"/>
            <p:cNvSpPr/>
            <p:nvPr/>
          </p:nvSpPr>
          <p:spPr>
            <a:xfrm>
              <a:off x="0" y="0"/>
              <a:ext cx="391617" cy="391617"/>
            </a:xfrm>
            <a:prstGeom prst="ellipse">
              <a:avLst/>
            </a:prstGeom>
            <a:solidFill>
              <a:srgbClr val="CDE6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40" name="Shape 3340"/>
            <p:cNvSpPr/>
            <p:nvPr/>
          </p:nvSpPr>
          <p:spPr>
            <a:xfrm>
              <a:off x="121652" y="121652"/>
              <a:ext cx="148313" cy="148313"/>
            </a:xfrm>
            <a:prstGeom prst="ellipse">
              <a:avLst/>
            </a:prstGeom>
            <a:solidFill>
              <a:srgbClr val="0000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0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30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30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3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2" grpId="1" build="p" bldLvl="5"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3" name="Shape 3343"/>
          <p:cNvSpPr/>
          <p:nvPr/>
        </p:nvSpPr>
        <p:spPr>
          <a:xfrm>
            <a:off x="-40" y="2882900"/>
            <a:ext cx="13004880" cy="6891100"/>
          </a:xfrm>
          <a:prstGeom prst="rect">
            <a:avLst/>
          </a:prstGeom>
          <a:solidFill>
            <a:srgbClr val="FFFFFF"/>
          </a:solidFill>
          <a:ln w="25400">
            <a:miter lim="400000"/>
          </a:ln>
        </p:spPr>
        <p:txBody>
          <a:bodyPr lIns="38100" tIns="38100" rIns="38100" bIns="3810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3344" name="Pedigree Sample &amp; Key 9.png"/>
          <p:cNvPicPr>
            <a:picLocks noChangeAspect="1"/>
          </p:cNvPicPr>
          <p:nvPr/>
        </p:nvPicPr>
        <p:blipFill>
          <a:blip r:embed="rId2">
            <a:extLst/>
          </a:blip>
          <a:stretch>
            <a:fillRect/>
          </a:stretch>
        </p:blipFill>
        <p:spPr>
          <a:xfrm>
            <a:off x="1302761" y="3532177"/>
            <a:ext cx="9949082" cy="5303167"/>
          </a:xfrm>
          <a:prstGeom prst="rect">
            <a:avLst/>
          </a:prstGeom>
          <a:ln w="12700">
            <a:miter lim="400000"/>
          </a:ln>
        </p:spPr>
      </p:pic>
      <p:sp>
        <p:nvSpPr>
          <p:cNvPr id="3345" name="Shape 3345"/>
          <p:cNvSpPr>
            <a:spLocks noGrp="1"/>
          </p:cNvSpPr>
          <p:nvPr>
            <p:ph type="title"/>
          </p:nvPr>
        </p:nvSpPr>
        <p:spPr>
          <a:xfrm>
            <a:off x="381000" y="368300"/>
            <a:ext cx="12192000" cy="1079500"/>
          </a:xfrm>
          <a:prstGeom prst="rect">
            <a:avLst/>
          </a:prstGeom>
        </p:spPr>
        <p:txBody>
          <a:bodyPr/>
          <a:lstStyle>
            <a:lvl1pPr>
              <a:tabLst>
                <a:tab pos="952500" algn="l"/>
              </a:tabLst>
            </a:lvl1pPr>
          </a:lstStyle>
          <a:p>
            <a:r>
              <a:t>Pedigree Chart Symbols</a:t>
            </a:r>
          </a:p>
        </p:txBody>
      </p:sp>
      <p:sp>
        <p:nvSpPr>
          <p:cNvPr id="3346" name="Shape 3346"/>
          <p:cNvSpPr/>
          <p:nvPr/>
        </p:nvSpPr>
        <p:spPr>
          <a:xfrm>
            <a:off x="8826500" y="8115300"/>
            <a:ext cx="313267" cy="347134"/>
          </a:xfrm>
          <a:prstGeom prst="line">
            <a:avLst/>
          </a:prstGeom>
          <a:ln w="63500">
            <a:solidFill>
              <a:srgbClr val="006994"/>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347" name="Shape 3347"/>
          <p:cNvSpPr>
            <a:spLocks noGrp="1"/>
          </p:cNvSpPr>
          <p:nvPr>
            <p:ph type="body" sz="quarter" idx="1"/>
          </p:nvPr>
        </p:nvSpPr>
        <p:spPr>
          <a:xfrm>
            <a:off x="393700" y="1790700"/>
            <a:ext cx="11430000" cy="1079500"/>
          </a:xfrm>
          <a:prstGeom prst="rect">
            <a:avLst/>
          </a:prstGeom>
        </p:spPr>
        <p:txBody>
          <a:bodyPr/>
          <a:lstStyle/>
          <a:p>
            <a:pPr marL="345600" indent="-345600">
              <a:tabLst>
                <a:tab pos="1016000" algn="l"/>
              </a:tabLst>
            </a:pPr>
            <a:r>
              <a:t>In this example, the arrow indicates the </a:t>
            </a:r>
            <a:r>
              <a:rPr b="1">
                <a:solidFill>
                  <a:srgbClr val="006894"/>
                </a:solidFill>
              </a:rPr>
              <a:t>propositus</a:t>
            </a:r>
            <a:r>
              <a:t> or person through which the pedigree was discovered.</a:t>
            </a:r>
          </a:p>
        </p:txBody>
      </p:sp>
      <p:sp>
        <p:nvSpPr>
          <p:cNvPr id="3348" name="Shape 3348"/>
          <p:cNvSpPr/>
          <p:nvPr/>
        </p:nvSpPr>
        <p:spPr>
          <a:xfrm>
            <a:off x="7912100" y="3759200"/>
            <a:ext cx="2464594"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2400"/>
              </a:lnSpc>
              <a:tabLst>
                <a:tab pos="520700" algn="l"/>
              </a:tabLst>
              <a:defRPr>
                <a:solidFill>
                  <a:srgbClr val="201B17"/>
                </a:solidFill>
              </a:defRPr>
            </a:lvl1pPr>
          </a:lstStyle>
          <a:p>
            <a:pPr>
              <a:defRPr>
                <a:solidFill>
                  <a:srgbClr val="483F36"/>
                </a:solidFill>
              </a:defRPr>
            </a:pPr>
            <a:r>
              <a:rPr>
                <a:solidFill>
                  <a:srgbClr val="201B17"/>
                </a:solidFill>
              </a:rPr>
              <a:t>Carrier (heterozygote)</a:t>
            </a:r>
          </a:p>
        </p:txBody>
      </p:sp>
      <p:sp>
        <p:nvSpPr>
          <p:cNvPr id="3349" name="Shape 3349"/>
          <p:cNvSpPr/>
          <p:nvPr/>
        </p:nvSpPr>
        <p:spPr>
          <a:xfrm>
            <a:off x="6985000" y="3937000"/>
            <a:ext cx="783350" cy="127"/>
          </a:xfrm>
          <a:prstGeom prst="line">
            <a:avLst/>
          </a:prstGeom>
          <a:ln w="25400">
            <a:solidFill>
              <a:srgbClr val="000000"/>
            </a:solidFill>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3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7" grpId="1" build="p" bldLvl="5" animBg="1" advAuto="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1" name="Shape 3351"/>
          <p:cNvSpPr>
            <a:spLocks noGrp="1"/>
          </p:cNvSpPr>
          <p:nvPr>
            <p:ph type="title"/>
          </p:nvPr>
        </p:nvSpPr>
        <p:spPr>
          <a:xfrm>
            <a:off x="368300" y="368300"/>
            <a:ext cx="11328400" cy="1905000"/>
          </a:xfrm>
          <a:prstGeom prst="rect">
            <a:avLst/>
          </a:prstGeom>
        </p:spPr>
        <p:txBody>
          <a:bodyPr/>
          <a:lstStyle/>
          <a:p>
            <a:pPr>
              <a:tabLst>
                <a:tab pos="952500" algn="l"/>
              </a:tabLst>
            </a:pPr>
            <a:r>
              <a:t>Inheritance of Autosomal</a:t>
            </a:r>
          </a:p>
          <a:p>
            <a:pPr>
              <a:tabLst>
                <a:tab pos="952500" algn="l"/>
              </a:tabLst>
            </a:pPr>
            <a:r>
              <a:t>Recessive Traits</a:t>
            </a:r>
          </a:p>
        </p:txBody>
      </p:sp>
      <p:grpSp>
        <p:nvGrpSpPr>
          <p:cNvPr id="3354" name="Group 3354"/>
          <p:cNvGrpSpPr/>
          <p:nvPr/>
        </p:nvGrpSpPr>
        <p:grpSpPr>
          <a:xfrm>
            <a:off x="6210300" y="2514600"/>
            <a:ext cx="6781800" cy="4686300"/>
            <a:chOff x="0" y="0"/>
            <a:chExt cx="6781800" cy="4686300"/>
          </a:xfrm>
        </p:grpSpPr>
        <p:sp>
          <p:nvSpPr>
            <p:cNvPr id="3352" name="Shape 3352"/>
            <p:cNvSpPr/>
            <p:nvPr/>
          </p:nvSpPr>
          <p:spPr>
            <a:xfrm>
              <a:off x="0" y="0"/>
              <a:ext cx="6781800" cy="4686300"/>
            </a:xfrm>
            <a:prstGeom prst="rect">
              <a:avLst/>
            </a:prstGeom>
            <a:solidFill>
              <a:srgbClr val="FFFFFF"/>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3353" name="Pedigree Albinism OHT 1.png"/>
            <p:cNvPicPr>
              <a:picLocks noChangeAspect="1"/>
            </p:cNvPicPr>
            <p:nvPr/>
          </p:nvPicPr>
          <p:blipFill>
            <a:blip r:embed="rId2">
              <a:extLst/>
            </a:blip>
            <a:stretch>
              <a:fillRect/>
            </a:stretch>
          </p:blipFill>
          <p:spPr>
            <a:xfrm>
              <a:off x="253334" y="313249"/>
              <a:ext cx="6291254" cy="4005971"/>
            </a:xfrm>
            <a:prstGeom prst="rect">
              <a:avLst/>
            </a:prstGeom>
            <a:ln w="12700" cap="flat">
              <a:noFill/>
              <a:miter lim="400000"/>
            </a:ln>
            <a:effectLst/>
          </p:spPr>
        </p:pic>
      </p:grpSp>
      <p:sp>
        <p:nvSpPr>
          <p:cNvPr id="3355" name="Shape 3355"/>
          <p:cNvSpPr>
            <a:spLocks noGrp="1"/>
          </p:cNvSpPr>
          <p:nvPr>
            <p:ph type="body" sz="half" idx="1"/>
          </p:nvPr>
        </p:nvSpPr>
        <p:spPr>
          <a:xfrm>
            <a:off x="360283" y="2514600"/>
            <a:ext cx="4770517" cy="6362700"/>
          </a:xfrm>
          <a:prstGeom prst="rect">
            <a:avLst/>
          </a:prstGeom>
        </p:spPr>
        <p:txBody>
          <a:bodyPr/>
          <a:lstStyle/>
          <a:p>
            <a:pPr marL="345600" indent="-345600">
              <a:tabLst>
                <a:tab pos="1016000" algn="l"/>
              </a:tabLst>
            </a:pPr>
            <a:r>
              <a:t>The pedigree for albinism (lack of pigment in the hair, skin and eyes) is inherited as an autosomal recessive trait.</a:t>
            </a:r>
          </a:p>
          <a:p>
            <a:pPr marL="345600" indent="-345600">
              <a:tabLst>
                <a:tab pos="1016000" algn="l"/>
              </a:tabLst>
            </a:pPr>
            <a:r>
              <a:t>The trait is not sex linked and is shown by both males and females. The affected female in the third generation has phenotypically normal parents. </a:t>
            </a:r>
          </a:p>
          <a:p>
            <a:pPr marL="680045" lvl="1" indent="-320000">
              <a:tabLst>
                <a:tab pos="1485900" algn="l"/>
              </a:tabLst>
            </a:pPr>
            <a:r>
              <a:t>All generation II offspring are carriers for the albino allele.</a:t>
            </a:r>
          </a:p>
          <a:p>
            <a:pPr marL="680045" lvl="1" indent="-320000">
              <a:tabLst>
                <a:tab pos="1485900" algn="l"/>
              </a:tabLst>
            </a:pPr>
            <a:r>
              <a:t>III-2 is an albino girl whose paternal grandmother and maternal grandfather are also albinos.</a:t>
            </a:r>
          </a:p>
          <a:p>
            <a:pPr marL="680045" lvl="1" indent="-320000">
              <a:tabLst>
                <a:tab pos="1485900" algn="l"/>
              </a:tabLst>
            </a:pPr>
            <a:r>
              <a:t>All her other relatives are phenotypically normal.</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5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3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35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35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35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3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5" grpId="1" build="p" bldLvl="5"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7" name="Shape 3357"/>
          <p:cNvSpPr>
            <a:spLocks noGrp="1"/>
          </p:cNvSpPr>
          <p:nvPr>
            <p:ph type="title"/>
          </p:nvPr>
        </p:nvSpPr>
        <p:spPr>
          <a:xfrm>
            <a:off x="342900" y="368300"/>
            <a:ext cx="11150600" cy="1866900"/>
          </a:xfrm>
          <a:prstGeom prst="rect">
            <a:avLst/>
          </a:prstGeom>
        </p:spPr>
        <p:txBody>
          <a:bodyPr/>
          <a:lstStyle/>
          <a:p>
            <a:pPr>
              <a:tabLst>
                <a:tab pos="952500" algn="l"/>
              </a:tabLst>
            </a:pPr>
            <a:r>
              <a:t>Inheritance of Autosomal</a:t>
            </a:r>
          </a:p>
          <a:p>
            <a:pPr>
              <a:tabLst>
                <a:tab pos="952500" algn="l"/>
              </a:tabLst>
            </a:pPr>
            <a:r>
              <a:t>Dominant Traits</a:t>
            </a:r>
          </a:p>
        </p:txBody>
      </p:sp>
      <p:grpSp>
        <p:nvGrpSpPr>
          <p:cNvPr id="3360" name="Group 3360"/>
          <p:cNvGrpSpPr/>
          <p:nvPr/>
        </p:nvGrpSpPr>
        <p:grpSpPr>
          <a:xfrm>
            <a:off x="6502400" y="2514600"/>
            <a:ext cx="6489700" cy="4597400"/>
            <a:chOff x="0" y="0"/>
            <a:chExt cx="6489700" cy="4597400"/>
          </a:xfrm>
        </p:grpSpPr>
        <p:sp>
          <p:nvSpPr>
            <p:cNvPr id="3358" name="Shape 3358"/>
            <p:cNvSpPr/>
            <p:nvPr/>
          </p:nvSpPr>
          <p:spPr>
            <a:xfrm>
              <a:off x="0" y="0"/>
              <a:ext cx="6489700" cy="4597400"/>
            </a:xfrm>
            <a:prstGeom prst="rect">
              <a:avLst/>
            </a:prstGeom>
            <a:solidFill>
              <a:srgbClr val="FFFFFF"/>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3359" name="Pedigree Wooly Hair OHT 1.png"/>
            <p:cNvPicPr>
              <a:picLocks noChangeAspect="1"/>
            </p:cNvPicPr>
            <p:nvPr/>
          </p:nvPicPr>
          <p:blipFill>
            <a:blip r:embed="rId2">
              <a:extLst/>
            </a:blip>
            <a:stretch>
              <a:fillRect/>
            </a:stretch>
          </p:blipFill>
          <p:spPr>
            <a:xfrm>
              <a:off x="256500" y="489612"/>
              <a:ext cx="6037303" cy="3623720"/>
            </a:xfrm>
            <a:prstGeom prst="rect">
              <a:avLst/>
            </a:prstGeom>
            <a:ln w="12700" cap="flat">
              <a:noFill/>
              <a:miter lim="400000"/>
            </a:ln>
            <a:effectLst/>
          </p:spPr>
        </p:pic>
      </p:grpSp>
      <p:sp>
        <p:nvSpPr>
          <p:cNvPr id="3361" name="Shape 3361"/>
          <p:cNvSpPr>
            <a:spLocks noGrp="1"/>
          </p:cNvSpPr>
          <p:nvPr>
            <p:ph type="body" sz="half" idx="1"/>
          </p:nvPr>
        </p:nvSpPr>
        <p:spPr>
          <a:xfrm>
            <a:off x="304918" y="2514600"/>
            <a:ext cx="5786221" cy="6807200"/>
          </a:xfrm>
          <a:prstGeom prst="rect">
            <a:avLst/>
          </a:prstGeom>
        </p:spPr>
        <p:txBody>
          <a:bodyPr/>
          <a:lstStyle/>
          <a:p>
            <a:pPr>
              <a:lnSpc>
                <a:spcPts val="3200"/>
              </a:lnSpc>
              <a:tabLst>
                <a:tab pos="1016000" algn="l"/>
              </a:tabLst>
            </a:pPr>
            <a:r>
              <a:t>In the inheritance of autosomal dominant traits, each affected individual will have at least one parent who is also affected.</a:t>
            </a:r>
          </a:p>
          <a:p>
            <a:pPr>
              <a:lnSpc>
                <a:spcPts val="3200"/>
              </a:lnSpc>
              <a:tabLst>
                <a:tab pos="1016000" algn="l"/>
              </a:tabLst>
            </a:pPr>
            <a:r>
              <a:t>If a large number of families are examined, about equal numbers of males and females are affected.</a:t>
            </a:r>
          </a:p>
          <a:p>
            <a:pPr marL="720000" lvl="1" indent="-360000">
              <a:spcBef>
                <a:spcPts val="2000"/>
              </a:spcBef>
              <a:buSzPct val="150000"/>
              <a:tabLst>
                <a:tab pos="1384300" algn="l"/>
              </a:tabLst>
            </a:pPr>
            <a:r>
              <a:t>Inheritance of the rare trait </a:t>
            </a:r>
            <a:r>
              <a:rPr b="1"/>
              <a:t>woolly hair</a:t>
            </a:r>
            <a:r>
              <a:t> in humans follows this pattern.</a:t>
            </a:r>
          </a:p>
          <a:p>
            <a:pPr marL="720000" lvl="1" indent="-360000">
              <a:spcBef>
                <a:spcPts val="2000"/>
              </a:spcBef>
              <a:buSzPct val="150000"/>
              <a:tabLst>
                <a:tab pos="1384300" algn="l"/>
              </a:tabLst>
            </a:pPr>
            <a:r>
              <a:t>In the first generation, female I-2 is heterozygous for the woolly hair allele.</a:t>
            </a:r>
          </a:p>
          <a:p>
            <a:pPr marL="720000" lvl="1" indent="-360000">
              <a:spcBef>
                <a:spcPts val="2000"/>
              </a:spcBef>
              <a:buSzPct val="150000"/>
              <a:tabLst>
                <a:tab pos="1384300" algn="l"/>
              </a:tabLst>
            </a:pPr>
            <a:r>
              <a:t>Half of her offspring are also heterozygous for the woolly hair allele, which is expressed. The the rest (II-5, II-6, II-7) are homozygous recessive and have normal hair.</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3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3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3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36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3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1" grpId="1" build="p" bldLvl="5" animBg="1" advAuto="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3" name="keynote logo image maybe3.jpg"/>
          <p:cNvPicPr>
            <a:picLocks noChangeAspect="1"/>
          </p:cNvPicPr>
          <p:nvPr/>
        </p:nvPicPr>
        <p:blipFill>
          <a:blip r:embed="rId2">
            <a:extLst/>
          </a:blip>
          <a:srcRect l="2854" r="2854"/>
          <a:stretch>
            <a:fillRect/>
          </a:stretch>
        </p:blipFill>
        <p:spPr>
          <a:xfrm>
            <a:off x="0" y="0"/>
            <a:ext cx="13004800" cy="9753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p:nvPr/>
        </p:nvSpPr>
        <p:spPr>
          <a:xfrm>
            <a:off x="8204200" y="1676400"/>
            <a:ext cx="6832600" cy="51689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2" name="Shape 202"/>
          <p:cNvSpPr>
            <a:spLocks noGrp="1"/>
          </p:cNvSpPr>
          <p:nvPr>
            <p:ph type="title"/>
          </p:nvPr>
        </p:nvSpPr>
        <p:spPr>
          <a:prstGeom prst="rect">
            <a:avLst/>
          </a:prstGeom>
        </p:spPr>
        <p:txBody>
          <a:bodyPr/>
          <a:lstStyle>
            <a:lvl1pPr>
              <a:tabLst>
                <a:tab pos="952500" algn="l"/>
              </a:tabLst>
            </a:lvl1pPr>
          </a:lstStyle>
          <a:p>
            <a:r>
              <a:t>Chemical Effects on Phenotype</a:t>
            </a:r>
          </a:p>
        </p:txBody>
      </p:sp>
      <p:sp>
        <p:nvSpPr>
          <p:cNvPr id="203" name="Shape 203"/>
          <p:cNvSpPr>
            <a:spLocks noGrp="1"/>
          </p:cNvSpPr>
          <p:nvPr>
            <p:ph type="body" idx="1"/>
          </p:nvPr>
        </p:nvSpPr>
        <p:spPr>
          <a:xfrm>
            <a:off x="368300" y="1790700"/>
            <a:ext cx="6734820" cy="7543800"/>
          </a:xfrm>
          <a:prstGeom prst="rect">
            <a:avLst/>
          </a:prstGeom>
        </p:spPr>
        <p:txBody>
          <a:bodyPr/>
          <a:lstStyle/>
          <a:p>
            <a:pPr marL="345600" indent="-345600">
              <a:tabLst>
                <a:tab pos="1016000" algn="l"/>
              </a:tabLst>
            </a:pPr>
            <a:r>
              <a:t>Harmful chemicals (called </a:t>
            </a:r>
            <a:r>
              <a:rPr b="1">
                <a:solidFill>
                  <a:srgbClr val="006795"/>
                </a:solidFill>
              </a:rPr>
              <a:t>teratogens</a:t>
            </a:r>
            <a:r>
              <a:t>) can adversely affect phenotype.</a:t>
            </a:r>
          </a:p>
          <a:p>
            <a:pPr marL="345600" indent="-345600">
              <a:tabLst>
                <a:tab pos="1016000" algn="l"/>
              </a:tabLst>
            </a:pPr>
            <a:r>
              <a:t>There are many examples of babies born with deformities because of drugs or alcohol taken by the mother during pregnancy.</a:t>
            </a:r>
          </a:p>
          <a:p>
            <a:pPr marL="680000" lvl="1" indent="-320000">
              <a:tabLst>
                <a:tab pos="1485900" algn="l"/>
              </a:tabLst>
            </a:pPr>
            <a:r>
              <a:t>The sedative drug thalidomide was promoted as an anti-nausea drug in the 1960s. It was found to interfere with limb development, leading to babies with severe limb deformities.</a:t>
            </a:r>
          </a:p>
          <a:p>
            <a:pPr marL="680000" lvl="1" indent="-320000">
              <a:tabLst>
                <a:tab pos="1485900" algn="l"/>
              </a:tabLst>
            </a:pPr>
            <a:r>
              <a:t>Babies born to mothers who drink alcohol during pregnancy are at high risk of fetal alcohol syndrome. These babies have a suite of disorders including facial abnormalities and mental retardation.</a:t>
            </a:r>
          </a:p>
        </p:txBody>
      </p:sp>
      <p:pic>
        <p:nvPicPr>
          <p:cNvPr id="204" name="Women and alcohol.jpg"/>
          <p:cNvPicPr>
            <a:picLocks noChangeAspect="1"/>
          </p:cNvPicPr>
          <p:nvPr/>
        </p:nvPicPr>
        <p:blipFill>
          <a:blip r:embed="rId2">
            <a:extLst/>
          </a:blip>
          <a:stretch>
            <a:fillRect/>
          </a:stretch>
        </p:blipFill>
        <p:spPr>
          <a:xfrm>
            <a:off x="8404310" y="1816100"/>
            <a:ext cx="4613190" cy="4876800"/>
          </a:xfrm>
          <a:prstGeom prst="rect">
            <a:avLst/>
          </a:prstGeom>
          <a:ln w="25400">
            <a:solidFill>
              <a:srgbClr val="FFFFFF"/>
            </a:solidFill>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0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1" build="p" bldLvl="5" animBg="1"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5" name="Shape 3365"/>
          <p:cNvSpPr>
            <a:spLocks noGrp="1"/>
          </p:cNvSpPr>
          <p:nvPr>
            <p:ph type="title"/>
          </p:nvPr>
        </p:nvSpPr>
        <p:spPr>
          <a:prstGeom prst="rect">
            <a:avLst/>
          </a:prstGeom>
        </p:spPr>
        <p:txBody>
          <a:bodyPr/>
          <a:lstStyle>
            <a:lvl1pPr>
              <a:tabLst>
                <a:tab pos="952500" algn="l"/>
              </a:tabLst>
            </a:lvl1pPr>
          </a:lstStyle>
          <a:p>
            <a:r>
              <a:t>Conditions of Use</a:t>
            </a:r>
          </a:p>
        </p:txBody>
      </p:sp>
      <p:sp>
        <p:nvSpPr>
          <p:cNvPr id="3366" name="Shape 3366"/>
          <p:cNvSpPr/>
          <p:nvPr/>
        </p:nvSpPr>
        <p:spPr>
          <a:xfrm>
            <a:off x="774700" y="2527300"/>
            <a:ext cx="5524500" cy="5283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lvl="1" indent="0">
              <a:spcBef>
                <a:spcPts val="900"/>
              </a:spcBef>
              <a:tabLst>
                <a:tab pos="901700" algn="l"/>
              </a:tabLst>
              <a:defRPr sz="2000" b="1">
                <a:solidFill>
                  <a:srgbClr val="FFDB1A"/>
                </a:solidFill>
              </a:defRPr>
            </a:pPr>
            <a:r>
              <a:t>You MAY:</a:t>
            </a:r>
          </a:p>
          <a:p>
            <a:pPr marL="288000" marR="457200" indent="-288000">
              <a:spcBef>
                <a:spcPts val="1500"/>
              </a:spcBef>
              <a:buSzPct val="100000"/>
              <a:buAutoNum type="alphaLcParenBoth"/>
              <a:tabLst/>
              <a:defRPr sz="1200" spc="5">
                <a:solidFill>
                  <a:srgbClr val="FFFFFF"/>
                </a:solidFill>
              </a:defRPr>
            </a:pPr>
            <a:r>
              <a:rPr spc="6"/>
              <a:t>Use the Presentation Media files for presentations in your classrooms using a data projector, interactive whiteboard or overhead projector.</a:t>
            </a:r>
          </a:p>
          <a:p>
            <a:pPr marL="288000" marR="457200" indent="-288000">
              <a:spcBef>
                <a:spcPts val="1500"/>
              </a:spcBef>
              <a:buSzPct val="100000"/>
              <a:buAutoNum type="alphaLcParenBoth"/>
              <a:tabLst/>
              <a:defRPr sz="1200" spc="5">
                <a:solidFill>
                  <a:srgbClr val="FFFFFF"/>
                </a:solidFill>
              </a:defRPr>
            </a:pPr>
            <a:r>
              <a:rPr spc="6"/>
              <a:t>Place the Presentation Media files on any staff computer within the school, including staff laptops, but not in contradiction to clause (g).</a:t>
            </a:r>
          </a:p>
          <a:p>
            <a:pPr marL="288000" marR="457200" indent="-288000">
              <a:buSzPct val="100000"/>
              <a:buAutoNum type="alphaLcParenBoth"/>
              <a:tabLst/>
              <a:defRPr sz="1200" spc="5">
                <a:solidFill>
                  <a:srgbClr val="FFFFFF"/>
                </a:solidFill>
              </a:defRPr>
            </a:pPr>
            <a:r>
              <a:rPr spc="6"/>
              <a:t>Place the Presentation Media files on:</a:t>
            </a:r>
          </a:p>
          <a:p>
            <a:pPr marL="468000" marR="457200" lvl="1" indent="-180000">
              <a:buSzPct val="125000"/>
              <a:buChar char="•"/>
              <a:tabLst/>
              <a:defRPr sz="1200" spc="5">
                <a:solidFill>
                  <a:srgbClr val="FFFFFF"/>
                </a:solidFill>
              </a:defRPr>
            </a:pPr>
            <a:r>
              <a:rPr spc="6"/>
              <a:t>The school’s intranet (school computer network)</a:t>
            </a:r>
          </a:p>
          <a:p>
            <a:pPr marL="468000" marR="457200" lvl="1" indent="-180000">
              <a:buSzPct val="125000"/>
              <a:buChar char="•"/>
              <a:tabLst/>
              <a:defRPr sz="1200" spc="5">
                <a:solidFill>
                  <a:srgbClr val="FFFFFF"/>
                </a:solidFill>
              </a:defRPr>
            </a:pPr>
            <a:r>
              <a:rPr spc="6"/>
              <a:t>VLE (Virtual Learning Environment)</a:t>
            </a:r>
          </a:p>
          <a:p>
            <a:pPr marL="468000" marR="457200" lvl="1" indent="-180000">
              <a:buSzPct val="125000"/>
              <a:buChar char="•"/>
              <a:tabLst/>
              <a:defRPr sz="1200" spc="5">
                <a:solidFill>
                  <a:srgbClr val="FFFFFF"/>
                </a:solidFill>
              </a:defRPr>
            </a:pPr>
            <a:r>
              <a:rPr spc="6"/>
              <a:t>A CMS (Content Management System). </a:t>
            </a:r>
          </a:p>
          <a:p>
            <a:pPr marL="0" marR="457200">
              <a:spcBef>
                <a:spcPts val="1500"/>
              </a:spcBef>
              <a:tabLst/>
              <a:defRPr sz="1200" spc="5">
                <a:solidFill>
                  <a:srgbClr val="FFFFFF"/>
                </a:solidFill>
              </a:defRPr>
            </a:pPr>
            <a:r>
              <a:rPr spc="6"/>
              <a:t>Student and staff access must be restricted to those who are enrolled/working on the campus of the registered purchaser. Student and staff access to a VLE or a CMS must be controlled by a user login and password protocol, but not in contradiction to clause (f). If students have access, they need to be made aware of the Conditions of Use and are only allowed to view the content.</a:t>
            </a:r>
          </a:p>
          <a:p>
            <a:pPr marL="288000" marR="457200" indent="-288000">
              <a:spcBef>
                <a:spcPts val="1500"/>
              </a:spcBef>
              <a:buSzPct val="100000"/>
              <a:buAutoNum type="alphaLcParenBoth" startAt="4"/>
              <a:tabLst/>
              <a:defRPr sz="1200" spc="5">
                <a:solidFill>
                  <a:srgbClr val="FFFFFF"/>
                </a:solidFill>
              </a:defRPr>
            </a:pPr>
            <a:r>
              <a:rPr spc="6"/>
              <a:t>Edit and customise the Presentation Media files by adding, deleting, and modifying information to better suit your needs, but not in contradiction to clauses 2 (c) - (d).</a:t>
            </a:r>
          </a:p>
          <a:p>
            <a:pPr marL="288000" marR="457200" indent="-288000">
              <a:spcBef>
                <a:spcPts val="1500"/>
              </a:spcBef>
              <a:buSzPct val="100000"/>
              <a:buAutoNum type="alphaLcParenBoth" startAt="4"/>
              <a:tabLst/>
              <a:defRPr sz="1200" spc="5">
                <a:solidFill>
                  <a:srgbClr val="FFFFFF"/>
                </a:solidFill>
              </a:defRPr>
            </a:pPr>
            <a:r>
              <a:rPr spc="6"/>
              <a:t>Print out the Presentation Media files in PowerPoint</a:t>
            </a:r>
            <a:r>
              <a:rPr spc="6" baseline="-8333"/>
              <a:t>®</a:t>
            </a:r>
            <a:r>
              <a:rPr spc="6"/>
              <a:t> or Keynote</a:t>
            </a:r>
            <a:r>
              <a:rPr spc="6" baseline="-8333"/>
              <a:t>®</a:t>
            </a:r>
            <a:r>
              <a:rPr spc="6"/>
              <a:t> </a:t>
            </a:r>
            <a:r>
              <a:rPr b="1" spc="6"/>
              <a:t>“Handouts”</a:t>
            </a:r>
            <a:r>
              <a:rPr spc="6"/>
              <a:t> mode for the express purpose of allowing students to make their own notes about the presentation, but not in contradiction to clause (e).</a:t>
            </a:r>
          </a:p>
        </p:txBody>
      </p:sp>
      <p:sp>
        <p:nvSpPr>
          <p:cNvPr id="3367" name="Shape 3367"/>
          <p:cNvSpPr/>
          <p:nvPr/>
        </p:nvSpPr>
        <p:spPr>
          <a:xfrm>
            <a:off x="774700" y="1447800"/>
            <a:ext cx="11277600" cy="829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lvl="1" indent="0">
              <a:spcBef>
                <a:spcPts val="600"/>
              </a:spcBef>
              <a:tabLst>
                <a:tab pos="901700" algn="l"/>
              </a:tabLst>
              <a:defRPr sz="1200">
                <a:solidFill>
                  <a:srgbClr val="FFFFFF"/>
                </a:solidFill>
              </a:defRPr>
            </a:pPr>
            <a:r>
              <a:rPr spc="6">
                <a:latin typeface="Myriad Pro"/>
                <a:ea typeface="Myriad Pro"/>
                <a:cs typeface="Myriad Pro"/>
                <a:sym typeface="Myriad Pro"/>
              </a:rPr>
              <a:t>NOTE: </a:t>
            </a:r>
            <a:r>
              <a:rPr spc="6">
                <a:latin typeface="Myriad Pro Semibold"/>
                <a:ea typeface="Myriad Pro Semibold"/>
                <a:cs typeface="Myriad Pro Semibold"/>
                <a:sym typeface="Myriad Pro Semibold"/>
              </a:rPr>
              <a:t>Presentation Media</a:t>
            </a:r>
            <a:r>
              <a:rPr spc="6">
                <a:latin typeface="Myriad Pro"/>
                <a:ea typeface="Myriad Pro"/>
                <a:cs typeface="Myriad Pro"/>
                <a:sym typeface="Myriad Pro"/>
              </a:rPr>
              <a:t> = presentations available on CD-ROM/DVD-ROM or as downloads</a:t>
            </a:r>
          </a:p>
          <a:p>
            <a:pPr marL="0" lvl="1" indent="0">
              <a:spcBef>
                <a:spcPts val="1000"/>
              </a:spcBef>
              <a:tabLst>
                <a:tab pos="901700" algn="l"/>
              </a:tabLst>
              <a:defRPr sz="2000">
                <a:solidFill>
                  <a:srgbClr val="FFFFFF"/>
                </a:solidFill>
              </a:defRPr>
            </a:pPr>
            <a:r>
              <a:rPr b="1" spc="11"/>
              <a:t>BIOZONE</a:t>
            </a:r>
            <a:r>
              <a:rPr spc="11"/>
              <a:t> retains copyright to the intellectual property included in the Presentation Media files, with acknowledgement that certain photos are used under license and are credited appropriately.</a:t>
            </a:r>
          </a:p>
        </p:txBody>
      </p:sp>
      <p:sp>
        <p:nvSpPr>
          <p:cNvPr id="3368" name="Shape 3368"/>
          <p:cNvSpPr/>
          <p:nvPr/>
        </p:nvSpPr>
        <p:spPr>
          <a:xfrm>
            <a:off x="6807200" y="2527300"/>
            <a:ext cx="5760000" cy="4991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indent="71999">
              <a:spcBef>
                <a:spcPts val="2000"/>
              </a:spcBef>
              <a:tabLst>
                <a:tab pos="901700" algn="l"/>
              </a:tabLst>
              <a:defRPr sz="2000">
                <a:solidFill>
                  <a:srgbClr val="FFDB1A"/>
                </a:solidFill>
              </a:defRPr>
            </a:pPr>
            <a:r>
              <a:rPr b="1"/>
              <a:t>You MAY NOT:</a:t>
            </a:r>
            <a:endParaRPr spc="11"/>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to the </a:t>
            </a:r>
            <a:r>
              <a:rPr b="1" spc="6"/>
              <a:t>Internet</a:t>
            </a:r>
            <a:r>
              <a:rPr spc="6"/>
              <a:t> or on a service that may be accessed </a:t>
            </a:r>
            <a:r>
              <a:rPr b="1" spc="6"/>
              <a:t>off-campus</a:t>
            </a:r>
            <a:r>
              <a:rPr spc="6"/>
              <a:t> unless access to the service is protected by a user login and password protocol, and is restricted to students and staff enrolled/working on the campus of the registered purchaser.</a:t>
            </a:r>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student laptop computers.</a:t>
            </a:r>
          </a:p>
          <a:p>
            <a:pPr marL="360000" marR="457200" indent="-288000">
              <a:spcBef>
                <a:spcPts val="1500"/>
              </a:spcBef>
              <a:buSzPct val="100000"/>
              <a:buAutoNum type="alphaLcParenBoth"/>
              <a:tabLst>
                <a:tab pos="1016000" algn="l"/>
              </a:tabLst>
              <a:defRPr sz="1200" spc="5">
                <a:solidFill>
                  <a:srgbClr val="FFFFFF"/>
                </a:solidFill>
              </a:defRPr>
            </a:pPr>
            <a:r>
              <a:rPr b="1" spc="6"/>
              <a:t>REMOVE</a:t>
            </a:r>
            <a:r>
              <a:rPr spc="6"/>
              <a:t> any of the references to BIOZONE, the </a:t>
            </a:r>
            <a:r>
              <a:rPr b="1" spc="6"/>
              <a:t>title slides</a:t>
            </a:r>
            <a:r>
              <a:rPr spc="6"/>
              <a:t>, </a:t>
            </a:r>
            <a:r>
              <a:rPr b="1" spc="6"/>
              <a:t>copyright notices</a:t>
            </a:r>
            <a:r>
              <a:rPr spc="6"/>
              <a:t>, </a:t>
            </a:r>
            <a:r>
              <a:rPr b="1" spc="6"/>
              <a:t>photo credits</a:t>
            </a:r>
            <a:r>
              <a:rPr spc="6"/>
              <a:t>, or </a:t>
            </a:r>
            <a:r>
              <a:rPr b="1" spc="6"/>
              <a:t>Conditions of Use</a:t>
            </a:r>
            <a:r>
              <a:rPr spc="6"/>
              <a:t> from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b="1" spc="6"/>
              <a:t>Create</a:t>
            </a:r>
            <a:r>
              <a:rPr spc="6"/>
              <a:t> a </a:t>
            </a:r>
            <a:r>
              <a:rPr b="1" spc="6"/>
              <a:t>NEW</a:t>
            </a:r>
            <a:r>
              <a:rPr spc="6"/>
              <a:t> document using any of the graphics/images in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spc="6"/>
              <a:t>Print the Presentation Media files on to </a:t>
            </a:r>
            <a:r>
              <a:rPr b="1" spc="6"/>
              <a:t>paper</a:t>
            </a:r>
            <a:r>
              <a:rPr spc="6"/>
              <a:t> to make your own </a:t>
            </a:r>
            <a:r>
              <a:rPr b="1" spc="6"/>
              <a:t>worksheets</a:t>
            </a:r>
            <a:r>
              <a:rPr spc="6"/>
              <a:t> for distribution to students.</a:t>
            </a:r>
          </a:p>
          <a:p>
            <a:pPr marL="360000" marR="457200" indent="-288000">
              <a:spcBef>
                <a:spcPts val="1500"/>
              </a:spcBef>
              <a:buSzPct val="100000"/>
              <a:buAutoNum type="alphaLcParenBoth"/>
              <a:tabLst>
                <a:tab pos="1016000" algn="l"/>
              </a:tabLst>
              <a:defRPr sz="1200" spc="5">
                <a:solidFill>
                  <a:srgbClr val="FFFFFF"/>
                </a:solidFill>
              </a:defRPr>
            </a:pPr>
            <a:r>
              <a:rPr spc="6"/>
              <a:t>Incorporate any part of the Presentation Media files for the production of another </a:t>
            </a:r>
            <a:r>
              <a:rPr b="1" spc="6"/>
              <a:t>commercial product</a:t>
            </a:r>
            <a:r>
              <a:rPr spc="6"/>
              <a:t>.</a:t>
            </a:r>
          </a:p>
          <a:p>
            <a:pPr marL="360000" marR="457200" indent="-288000">
              <a:spcBef>
                <a:spcPts val="1500"/>
              </a:spcBef>
              <a:buSzPct val="100000"/>
              <a:buAutoNum type="alphaLcParenBoth"/>
              <a:tabLst>
                <a:tab pos="1016000" algn="l"/>
              </a:tabLst>
              <a:defRPr sz="1200" spc="5">
                <a:solidFill>
                  <a:srgbClr val="FFFFFF"/>
                </a:solidFill>
              </a:defRPr>
            </a:pPr>
            <a:r>
              <a:rPr spc="6"/>
              <a:t>Share or give away any content </a:t>
            </a:r>
            <a:r>
              <a:rPr b="1" spc="6"/>
              <a:t>off-campus</a:t>
            </a:r>
            <a:r>
              <a:rPr spc="6"/>
              <a:t>. This prohibition apples to, but is not limited to, sharing via the Internet or any website, (examples: YouTube, slide sharing websites).</a:t>
            </a:r>
          </a:p>
        </p:txBody>
      </p:sp>
      <p:sp>
        <p:nvSpPr>
          <p:cNvPr id="3369" name="Shape 3369"/>
          <p:cNvSpPr/>
          <p:nvPr/>
        </p:nvSpPr>
        <p:spPr>
          <a:xfrm>
            <a:off x="711200" y="7518400"/>
            <a:ext cx="6350000" cy="292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b"/>
          <a:lstStyle/>
          <a:p>
            <a:pPr marL="0">
              <a:tabLst>
                <a:tab pos="1079500" algn="l"/>
              </a:tabLst>
              <a:defRPr sz="1000">
                <a:solidFill>
                  <a:srgbClr val="FFFFFF"/>
                </a:solidFill>
                <a:latin typeface="Myriad Pro"/>
                <a:ea typeface="Myriad Pro"/>
                <a:cs typeface="Myriad Pro"/>
                <a:sym typeface="Myriad Pro"/>
              </a:defRPr>
            </a:pPr>
            <a:r>
              <a:t>Conditions of Use are subject to change without notice. Visit </a:t>
            </a:r>
            <a:r>
              <a:rPr u="sng">
                <a:hlinkClick r:id="rId2"/>
              </a:rPr>
              <a:t>http://www.biozone.com.au/faqconditionsofuse/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1" name="Shape 3371"/>
          <p:cNvSpPr>
            <a:spLocks noGrp="1"/>
          </p:cNvSpPr>
          <p:nvPr>
            <p:ph type="title"/>
          </p:nvPr>
        </p:nvSpPr>
        <p:spPr>
          <a:prstGeom prst="rect">
            <a:avLst/>
          </a:prstGeom>
        </p:spPr>
        <p:txBody>
          <a:bodyPr/>
          <a:lstStyle>
            <a:lvl1pPr>
              <a:tabLst>
                <a:tab pos="952500" algn="l"/>
              </a:tabLst>
            </a:lvl1pPr>
          </a:lstStyle>
          <a:p>
            <a:r>
              <a:t>Photo Credits</a:t>
            </a:r>
          </a:p>
        </p:txBody>
      </p:sp>
      <p:sp>
        <p:nvSpPr>
          <p:cNvPr id="3372" name="Shape 3372"/>
          <p:cNvSpPr>
            <a:spLocks noGrp="1"/>
          </p:cNvSpPr>
          <p:nvPr>
            <p:ph type="body" sz="half" idx="1"/>
          </p:nvPr>
        </p:nvSpPr>
        <p:spPr>
          <a:xfrm>
            <a:off x="728300" y="1800000"/>
            <a:ext cx="5172591" cy="6273801"/>
          </a:xfrm>
          <a:prstGeom prst="rect">
            <a:avLst/>
          </a:prstGeom>
        </p:spPr>
        <p:txBody>
          <a:bodyPr/>
          <a:lstStyle/>
          <a:p>
            <a:pPr marL="336000" indent="-336000">
              <a:tabLst>
                <a:tab pos="1016000" algn="l"/>
              </a:tabLst>
            </a:pPr>
            <a:r>
              <a:t>Photographic images are used under license from the following commercial photo libraries:</a:t>
            </a:r>
          </a:p>
          <a:p>
            <a:pPr marL="611999" lvl="1">
              <a:tabLst>
                <a:tab pos="1485900" algn="l"/>
              </a:tabLst>
            </a:pPr>
            <a:r>
              <a:rPr b="1"/>
              <a:t>Corel Corporation</a:t>
            </a:r>
            <a:r>
              <a:t> Professional Photos (uncoded)</a:t>
            </a:r>
          </a:p>
          <a:p>
            <a:pPr marL="611999" lvl="1">
              <a:tabLst>
                <a:tab pos="1485900" algn="l"/>
              </a:tabLst>
            </a:pPr>
            <a:r>
              <a:rPr b="1"/>
              <a:t>ArtToday</a:t>
            </a:r>
            <a:r>
              <a:t>.com (coded</a:t>
            </a:r>
            <a:r>
              <a:rPr b="1"/>
              <a:t> AT</a:t>
            </a:r>
            <a:r>
              <a:t>)</a:t>
            </a:r>
          </a:p>
          <a:p>
            <a:pPr marL="611999" lvl="1">
              <a:tabLst>
                <a:tab pos="1485900" algn="l"/>
              </a:tabLst>
            </a:pPr>
            <a:r>
              <a:rPr b="1"/>
              <a:t>Clipart</a:t>
            </a:r>
            <a:r>
              <a:t>.com (coded </a:t>
            </a:r>
            <a:r>
              <a:rPr b="1"/>
              <a:t>CA</a:t>
            </a:r>
            <a:r>
              <a:t>)</a:t>
            </a:r>
          </a:p>
          <a:p>
            <a:pPr marL="611999" lvl="1">
              <a:tabLst>
                <a:tab pos="1485900" algn="l"/>
              </a:tabLst>
            </a:pPr>
            <a:r>
              <a:rPr b="1"/>
              <a:t>PhotoObjects</a:t>
            </a:r>
            <a:r>
              <a:t>.com (coded </a:t>
            </a:r>
            <a:r>
              <a:rPr b="1"/>
              <a:t>PO</a:t>
            </a:r>
            <a:r>
              <a:t>)</a:t>
            </a:r>
          </a:p>
          <a:p>
            <a:pPr marL="611999" lvl="1">
              <a:tabLst>
                <a:tab pos="1485900" algn="l"/>
              </a:tabLst>
            </a:pPr>
            <a:r>
              <a:rPr b="1"/>
              <a:t>iStock</a:t>
            </a:r>
            <a:r>
              <a:t>.com (coded </a:t>
            </a:r>
            <a:r>
              <a:rPr b="1"/>
              <a:t>iStock</a:t>
            </a:r>
            <a:r>
              <a:t>)</a:t>
            </a:r>
          </a:p>
          <a:p>
            <a:pPr marL="611999" lvl="1">
              <a:tabLst>
                <a:tab pos="1485900" algn="l"/>
              </a:tabLst>
            </a:pPr>
            <a:r>
              <a:rPr b="1"/>
              <a:t>Hemera</a:t>
            </a:r>
            <a:r>
              <a:t> Technologies Inc. (coded </a:t>
            </a:r>
            <a:r>
              <a:rPr b="1"/>
              <a:t>Hemera</a:t>
            </a:r>
            <a:r>
              <a:t>)</a:t>
            </a:r>
          </a:p>
          <a:p>
            <a:pPr marL="611999" lvl="1">
              <a:tabLst>
                <a:tab pos="1485900" algn="l"/>
              </a:tabLst>
            </a:pPr>
            <a:r>
              <a:rPr b="1"/>
              <a:t>Photos</a:t>
            </a:r>
            <a:r>
              <a:t>.com (coded </a:t>
            </a:r>
            <a:r>
              <a:rPr b="1"/>
              <a:t>PC</a:t>
            </a:r>
            <a:r>
              <a:t>)</a:t>
            </a:r>
          </a:p>
          <a:p>
            <a:pPr marL="611999" lvl="1">
              <a:tabLst>
                <a:tab pos="1485900" algn="l"/>
              </a:tabLst>
            </a:pPr>
            <a:r>
              <a:rPr b="1"/>
              <a:t>Education interactive</a:t>
            </a:r>
            <a:r>
              <a:t> (coded </a:t>
            </a:r>
            <a:r>
              <a:rPr b="1"/>
              <a:t>EII</a:t>
            </a:r>
            <a:r>
              <a:t>)</a:t>
            </a:r>
          </a:p>
          <a:p>
            <a:pPr marL="611999" lvl="1">
              <a:tabLst>
                <a:tab pos="1485900" algn="l"/>
              </a:tabLst>
            </a:pPr>
            <a:r>
              <a:rPr b="1"/>
              <a:t>Digital Stock</a:t>
            </a:r>
            <a:r>
              <a:t> (coded </a:t>
            </a:r>
            <a:r>
              <a:rPr b="1"/>
              <a:t>DS</a:t>
            </a:r>
            <a:r>
              <a:t>)</a:t>
            </a:r>
          </a:p>
          <a:p>
            <a:pPr marL="611999" lvl="1">
              <a:tabLst>
                <a:tab pos="1485900" algn="l"/>
              </a:tabLst>
            </a:pPr>
            <a:r>
              <a:rPr b="1"/>
              <a:t>LifeArt</a:t>
            </a:r>
            <a:r>
              <a:t> (coded </a:t>
            </a:r>
            <a:r>
              <a:rPr b="1"/>
              <a:t>LA</a:t>
            </a:r>
            <a:r>
              <a:t>)</a:t>
            </a:r>
          </a:p>
          <a:p>
            <a:pPr marL="611999" lvl="1">
              <a:tabLst>
                <a:tab pos="1485900" algn="l"/>
              </a:tabLst>
            </a:pPr>
            <a:r>
              <a:rPr b="1"/>
              <a:t>Dollar Photo Club</a:t>
            </a:r>
            <a:r>
              <a:t> (coded </a:t>
            </a:r>
            <a:r>
              <a:rPr b="1"/>
              <a:t>DPC</a:t>
            </a:r>
            <a:r>
              <a:t>)</a:t>
            </a:r>
          </a:p>
          <a:p>
            <a:pPr marL="611999" lvl="1">
              <a:tabLst>
                <a:tab pos="1485900" algn="l"/>
              </a:tabLst>
              <a:defRPr b="1"/>
            </a:pPr>
            <a:r>
              <a:t>Adobestock</a:t>
            </a:r>
          </a:p>
          <a:p>
            <a:pPr marL="336000" indent="-336000">
              <a:tabLst>
                <a:tab pos="1016000" algn="l"/>
              </a:tabLst>
            </a:pPr>
            <a:r>
              <a:t>3D models were created using </a:t>
            </a:r>
            <a:r>
              <a:rPr b="1"/>
              <a:t>Poser</a:t>
            </a:r>
          </a:p>
          <a:p>
            <a:pPr marL="336000" indent="-336000">
              <a:tabLst>
                <a:tab pos="1016000" algn="l"/>
              </a:tabLst>
            </a:pPr>
            <a:r>
              <a:t>Additional artwork and photographs are the property of </a:t>
            </a:r>
            <a:r>
              <a:rPr b="1"/>
              <a:t>BIOZONE</a:t>
            </a:r>
            <a:r>
              <a:t> International Ltd. All rights reserved.</a:t>
            </a:r>
          </a:p>
          <a:p>
            <a:pPr>
              <a:tabLst>
                <a:tab pos="1016000" algn="l"/>
              </a:tabLst>
            </a:pPr>
            <a:r>
              <a:t>Some 2D artwork has been adapted from TechPool STUDIOS LifeArt Collections, used under licence.</a:t>
            </a:r>
          </a:p>
        </p:txBody>
      </p:sp>
      <p:sp>
        <p:nvSpPr>
          <p:cNvPr id="3373" name="Shape 3373"/>
          <p:cNvSpPr/>
          <p:nvPr/>
        </p:nvSpPr>
        <p:spPr>
          <a:xfrm>
            <a:off x="6807200" y="1803400"/>
            <a:ext cx="5156200" cy="3568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81000" indent="-381000">
              <a:lnSpc>
                <a:spcPts val="1900"/>
              </a:lnSpc>
              <a:spcBef>
                <a:spcPts val="2000"/>
              </a:spcBef>
              <a:buClr>
                <a:srgbClr val="FFFFFF"/>
              </a:buClr>
              <a:buSzPct val="200000"/>
              <a:buFont typeface="Lucida Grande"/>
              <a:buChar char="‣"/>
              <a:tabLst>
                <a:tab pos="1016000" algn="l"/>
              </a:tabLst>
              <a:defRPr sz="1600">
                <a:solidFill>
                  <a:srgbClr val="FFFFFF"/>
                </a:solidFill>
              </a:defRPr>
            </a:pPr>
            <a:r>
              <a:t>Images from the Public Domain: Where these licenses have been used, authors and licenses have been acknowledged alongside their image.</a:t>
            </a:r>
          </a:p>
          <a:p>
            <a:pPr marL="633599" lvl="2" indent="-252000">
              <a:lnSpc>
                <a:spcPts val="1400"/>
              </a:lnSpc>
              <a:spcBef>
                <a:spcPts val="600"/>
              </a:spcBef>
              <a:buSzPct val="150000"/>
              <a:buChar char="•"/>
              <a:tabLst>
                <a:tab pos="1485900" algn="l"/>
              </a:tabLst>
              <a:defRPr sz="1200">
                <a:solidFill>
                  <a:srgbClr val="FFFFFF"/>
                </a:solidFill>
              </a:defRPr>
            </a:pPr>
            <a:r>
              <a:rPr b="1"/>
              <a:t>Centers for Disease Control</a:t>
            </a:r>
            <a:r>
              <a:t> (coded </a:t>
            </a:r>
            <a:r>
              <a:rPr b="1"/>
              <a:t>CDC</a:t>
            </a:r>
            <a:r>
              <a:t>)</a:t>
            </a:r>
          </a:p>
          <a:p>
            <a:pPr marL="633599" lvl="2" indent="-252000">
              <a:lnSpc>
                <a:spcPts val="1400"/>
              </a:lnSpc>
              <a:spcBef>
                <a:spcPts val="600"/>
              </a:spcBef>
              <a:buSzPct val="150000"/>
              <a:buChar char="•"/>
              <a:tabLst>
                <a:tab pos="1485900" algn="l"/>
              </a:tabLst>
              <a:defRPr sz="1200">
                <a:solidFill>
                  <a:srgbClr val="FFFFFF"/>
                </a:solidFill>
              </a:defRPr>
            </a:pPr>
            <a:r>
              <a:rPr b="1"/>
              <a:t>National Institutes of Health</a:t>
            </a:r>
            <a:r>
              <a:t> (coded </a:t>
            </a:r>
            <a:r>
              <a:rPr b="1"/>
              <a:t>NIH</a:t>
            </a:r>
            <a:r>
              <a:t>)</a:t>
            </a:r>
          </a:p>
          <a:p>
            <a:pPr marL="633599" lvl="2" indent="-252000">
              <a:lnSpc>
                <a:spcPts val="1400"/>
              </a:lnSpc>
              <a:spcBef>
                <a:spcPts val="600"/>
              </a:spcBef>
              <a:buSzPct val="150000"/>
              <a:buChar char="•"/>
              <a:tabLst>
                <a:tab pos="1638300" algn="l"/>
              </a:tabLst>
              <a:defRPr sz="1200">
                <a:solidFill>
                  <a:srgbClr val="FFFFFF"/>
                </a:solidFill>
              </a:defRPr>
            </a:pPr>
            <a:r>
              <a:rPr b="1"/>
              <a:t>National Aeronautics and Space Administration </a:t>
            </a:r>
            <a:r>
              <a:t>(</a:t>
            </a:r>
            <a:r>
              <a:rPr b="1"/>
              <a:t>NASA</a:t>
            </a:r>
            <a:r>
              <a:t>)</a:t>
            </a:r>
          </a:p>
          <a:p>
            <a:pPr marL="633599" lvl="2" indent="-252000">
              <a:lnSpc>
                <a:spcPts val="1400"/>
              </a:lnSpc>
              <a:spcBef>
                <a:spcPts val="600"/>
              </a:spcBef>
              <a:buSzPct val="150000"/>
              <a:buChar char="•"/>
              <a:tabLst>
                <a:tab pos="1638300" algn="l"/>
              </a:tabLst>
              <a:defRPr sz="1200">
                <a:solidFill>
                  <a:srgbClr val="FFFFFF"/>
                </a:solidFill>
              </a:defRPr>
            </a:pPr>
            <a:r>
              <a:rPr b="1"/>
              <a:t>U.S. Department of Agriculture</a:t>
            </a:r>
            <a:r>
              <a:t> (coded </a:t>
            </a:r>
            <a:r>
              <a:rPr b="1"/>
              <a:t>USDA</a:t>
            </a:r>
            <a:r>
              <a:t>)</a:t>
            </a:r>
          </a:p>
          <a:p>
            <a:pPr marL="633599" lvl="2" indent="-252000">
              <a:lnSpc>
                <a:spcPts val="1400"/>
              </a:lnSpc>
              <a:spcBef>
                <a:spcPts val="600"/>
              </a:spcBef>
              <a:buSzPct val="150000"/>
              <a:buChar char="•"/>
              <a:tabLst>
                <a:tab pos="1638300" algn="l"/>
              </a:tabLst>
              <a:defRPr sz="1200">
                <a:solidFill>
                  <a:srgbClr val="FFFFFF"/>
                </a:solidFill>
              </a:defRPr>
            </a:pPr>
            <a:r>
              <a:t>Images from the public domain include limited copyright, </a:t>
            </a:r>
            <a:br/>
            <a:r>
              <a:t>copyright expired, uncopyrighted, or uncopyrightable material:</a:t>
            </a:r>
          </a:p>
          <a:p>
            <a:pPr marL="900000" lvl="3" indent="-252000">
              <a:lnSpc>
                <a:spcPts val="1400"/>
              </a:lnSpc>
              <a:spcBef>
                <a:spcPts val="600"/>
              </a:spcBef>
              <a:buSzPct val="100000"/>
              <a:buChar char="•"/>
              <a:tabLst>
                <a:tab pos="1638300" algn="l"/>
              </a:tabLst>
              <a:defRPr sz="1200">
                <a:solidFill>
                  <a:srgbClr val="FFFFFF"/>
                </a:solidFill>
              </a:defRPr>
            </a:pPr>
            <a:r>
              <a:rPr b="1"/>
              <a:t>Licenses including: GNU Free Documentation License</a:t>
            </a:r>
            <a:br>
              <a:rPr b="1"/>
            </a:br>
            <a:r>
              <a:rPr u="sng">
                <a:hlinkClick r:id="rId2"/>
              </a:rPr>
              <a:t>http://www.gnu.org/copyleft/fdl.html</a:t>
            </a:r>
          </a:p>
          <a:p>
            <a:pPr marL="900000" lvl="3" indent="-252000">
              <a:lnSpc>
                <a:spcPts val="1400"/>
              </a:lnSpc>
              <a:spcBef>
                <a:spcPts val="600"/>
              </a:spcBef>
              <a:buSzPct val="100000"/>
              <a:buChar char="•"/>
              <a:tabLst>
                <a:tab pos="1638300" algn="l"/>
              </a:tabLst>
              <a:defRPr sz="1200">
                <a:solidFill>
                  <a:srgbClr val="FFFFFF"/>
                </a:solidFill>
              </a:defRPr>
            </a:pPr>
            <a:r>
              <a:rPr b="1"/>
              <a:t>Creative Commons Attribution Share Alike</a:t>
            </a:r>
            <a:br>
              <a:rPr b="1"/>
            </a:br>
            <a:r>
              <a:rPr u="sng">
                <a:hlinkClick r:id="rId3"/>
              </a:rPr>
              <a:t>http://creativecommons.org/licenses/by-sa/3.0/</a:t>
            </a:r>
          </a:p>
          <a:p>
            <a:pPr marL="900000" lvl="3" indent="-252000">
              <a:lnSpc>
                <a:spcPts val="1400"/>
              </a:lnSpc>
              <a:spcBef>
                <a:spcPts val="600"/>
              </a:spcBef>
              <a:buSzPct val="100000"/>
              <a:buChar char="•"/>
              <a:tabLst>
                <a:tab pos="1638300" algn="l"/>
              </a:tabLst>
              <a:defRPr sz="1200" b="1">
                <a:solidFill>
                  <a:srgbClr val="FFFFFF"/>
                </a:solidFill>
              </a:defRPr>
            </a:pPr>
            <a:r>
              <a:t>Wikimedia Commons</a:t>
            </a:r>
          </a:p>
        </p:txBody>
      </p:sp>
      <p:grpSp>
        <p:nvGrpSpPr>
          <p:cNvPr id="3376" name="Group 3376"/>
          <p:cNvGrpSpPr/>
          <p:nvPr/>
        </p:nvGrpSpPr>
        <p:grpSpPr>
          <a:xfrm>
            <a:off x="6807200" y="5384800"/>
            <a:ext cx="5003800" cy="1841500"/>
            <a:chOff x="0" y="0"/>
            <a:chExt cx="5003800" cy="1841500"/>
          </a:xfrm>
        </p:grpSpPr>
        <p:sp>
          <p:nvSpPr>
            <p:cNvPr id="3374" name="Shape 3374"/>
            <p:cNvSpPr/>
            <p:nvPr/>
          </p:nvSpPr>
          <p:spPr>
            <a:xfrm>
              <a:off x="0" y="0"/>
              <a:ext cx="5003800" cy="1841500"/>
            </a:xfrm>
            <a:prstGeom prst="rect">
              <a:avLst/>
            </a:prstGeom>
            <a:solidFill>
              <a:srgbClr val="FFFFFF">
                <a:alpha val="8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75" name="Shape 3375"/>
            <p:cNvSpPr/>
            <p:nvPr/>
          </p:nvSpPr>
          <p:spPr>
            <a:xfrm>
              <a:off x="246508" y="215900"/>
              <a:ext cx="4508501" cy="14124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0">
                <a:spcBef>
                  <a:spcPts val="1200"/>
                </a:spcBef>
                <a:tabLst>
                  <a:tab pos="1016000" algn="l"/>
                </a:tabLst>
                <a:defRPr sz="2400" b="1"/>
              </a:lvl1pPr>
            </a:lstStyle>
            <a:p>
              <a:r>
                <a:t>NOTE: Where images are edited or moved from or within this file, the accompanying photo credit must be retained.</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8" name="PM Ad last slide.pdf"/>
          <p:cNvPicPr>
            <a:picLocks noChangeAspect="1"/>
          </p:cNvPicPr>
          <p:nvPr/>
        </p:nvPicPr>
        <p:blipFill>
          <a:blip r:embed="rId2">
            <a:extLst/>
          </a:blip>
          <a:stretch>
            <a:fillRect/>
          </a:stretch>
        </p:blipFill>
        <p:spPr>
          <a:xfrm>
            <a:off x="-12700" y="-12700"/>
            <a:ext cx="13004800" cy="10007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Point Mutation 2.png"/>
          <p:cNvPicPr>
            <a:picLocks noChangeAspect="1"/>
          </p:cNvPicPr>
          <p:nvPr/>
        </p:nvPicPr>
        <p:blipFill>
          <a:blip r:embed="rId2">
            <a:extLst/>
          </a:blip>
          <a:stretch>
            <a:fillRect/>
          </a:stretch>
        </p:blipFill>
        <p:spPr>
          <a:xfrm>
            <a:off x="3289815" y="7540644"/>
            <a:ext cx="6932315" cy="1227516"/>
          </a:xfrm>
          <a:prstGeom prst="rect">
            <a:avLst/>
          </a:prstGeom>
          <a:ln w="12700">
            <a:miter lim="400000"/>
          </a:ln>
        </p:spPr>
      </p:pic>
      <p:pic>
        <p:nvPicPr>
          <p:cNvPr id="207" name="Point Mutation 1.png"/>
          <p:cNvPicPr>
            <a:picLocks noChangeAspect="1"/>
          </p:cNvPicPr>
          <p:nvPr/>
        </p:nvPicPr>
        <p:blipFill>
          <a:blip r:embed="rId3">
            <a:extLst/>
          </a:blip>
          <a:stretch>
            <a:fillRect/>
          </a:stretch>
        </p:blipFill>
        <p:spPr>
          <a:xfrm>
            <a:off x="3302956" y="5614163"/>
            <a:ext cx="6911203" cy="1223778"/>
          </a:xfrm>
          <a:prstGeom prst="rect">
            <a:avLst/>
          </a:prstGeom>
          <a:ln w="12700">
            <a:miter lim="400000"/>
          </a:ln>
        </p:spPr>
      </p:pic>
      <p:sp>
        <p:nvSpPr>
          <p:cNvPr id="208" name="Shape 208"/>
          <p:cNvSpPr>
            <a:spLocks noGrp="1"/>
          </p:cNvSpPr>
          <p:nvPr>
            <p:ph type="title"/>
          </p:nvPr>
        </p:nvSpPr>
        <p:spPr>
          <a:prstGeom prst="rect">
            <a:avLst/>
          </a:prstGeom>
        </p:spPr>
        <p:txBody>
          <a:bodyPr/>
          <a:lstStyle>
            <a:lvl1pPr>
              <a:tabLst>
                <a:tab pos="952500" algn="l"/>
              </a:tabLst>
            </a:lvl1pPr>
          </a:lstStyle>
          <a:p>
            <a:r>
              <a:t>Types of Mutation 1</a:t>
            </a:r>
          </a:p>
        </p:txBody>
      </p:sp>
      <p:sp>
        <p:nvSpPr>
          <p:cNvPr id="209" name="Shape 209"/>
          <p:cNvSpPr>
            <a:spLocks noGrp="1"/>
          </p:cNvSpPr>
          <p:nvPr>
            <p:ph type="body" sz="quarter" idx="1"/>
          </p:nvPr>
        </p:nvSpPr>
        <p:spPr>
          <a:xfrm>
            <a:off x="368300" y="1790700"/>
            <a:ext cx="10576322" cy="1590626"/>
          </a:xfrm>
          <a:prstGeom prst="rect">
            <a:avLst/>
          </a:prstGeom>
        </p:spPr>
        <p:txBody>
          <a:bodyPr/>
          <a:lstStyle/>
          <a:p>
            <a:pPr>
              <a:tabLst>
                <a:tab pos="1016000" algn="l"/>
              </a:tabLst>
            </a:pPr>
            <a:r>
              <a:t>Gene mutations</a:t>
            </a:r>
          </a:p>
          <a:p>
            <a:pPr lvl="1">
              <a:tabLst>
                <a:tab pos="1485900" algn="l"/>
              </a:tabLst>
            </a:pPr>
            <a:r>
              <a:t>Genetic change affecting the base sequence of a single gene.</a:t>
            </a:r>
          </a:p>
          <a:p>
            <a:pPr lvl="1">
              <a:tabLst>
                <a:tab pos="1485900" algn="l"/>
              </a:tabLst>
            </a:pPr>
            <a:r>
              <a:t>Gene mutations may result in the formation of a new allele.</a:t>
            </a:r>
          </a:p>
        </p:txBody>
      </p:sp>
      <p:sp>
        <p:nvSpPr>
          <p:cNvPr id="210" name="Shape 210"/>
          <p:cNvSpPr/>
          <p:nvPr/>
        </p:nvSpPr>
        <p:spPr>
          <a:xfrm>
            <a:off x="4555487" y="4546600"/>
            <a:ext cx="4887715"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3100"/>
              </a:lnSpc>
              <a:tabLst>
                <a:tab pos="520700" algn="l"/>
              </a:tabLst>
              <a:defRPr sz="2400">
                <a:solidFill>
                  <a:srgbClr val="006795"/>
                </a:solidFill>
              </a:defRPr>
            </a:pPr>
            <a:r>
              <a:t>Mutation:  Substitute </a:t>
            </a:r>
            <a:r>
              <a:rPr b="1"/>
              <a:t>T</a:t>
            </a:r>
            <a:r>
              <a:t> instead of </a:t>
            </a:r>
            <a:r>
              <a:rPr b="1"/>
              <a:t>C</a:t>
            </a:r>
          </a:p>
        </p:txBody>
      </p:sp>
      <p:sp>
        <p:nvSpPr>
          <p:cNvPr id="211" name="Shape 211"/>
          <p:cNvSpPr/>
          <p:nvPr/>
        </p:nvSpPr>
        <p:spPr>
          <a:xfrm>
            <a:off x="1768108" y="5740400"/>
            <a:ext cx="1363316" cy="7393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3100"/>
              </a:lnSpc>
              <a:tabLst>
                <a:tab pos="520700" algn="l"/>
              </a:tabLst>
              <a:defRPr sz="2800">
                <a:solidFill>
                  <a:srgbClr val="483F36"/>
                </a:solidFill>
                <a:latin typeface="Hoefler Text"/>
                <a:ea typeface="Hoefler Text"/>
                <a:cs typeface="Hoefler Text"/>
                <a:sym typeface="Hoefler Text"/>
              </a:defRPr>
            </a:pPr>
            <a:r>
              <a:rPr sz="2400" b="1">
                <a:solidFill>
                  <a:srgbClr val="201B17"/>
                </a:solidFill>
                <a:latin typeface="+mn-lt"/>
                <a:ea typeface="+mn-ea"/>
                <a:cs typeface="+mn-cs"/>
                <a:sym typeface="Arial"/>
              </a:rPr>
              <a:t>Original</a:t>
            </a:r>
            <a:endParaRPr sz="2400">
              <a:solidFill>
                <a:srgbClr val="201B17"/>
              </a:solidFill>
              <a:latin typeface="+mn-lt"/>
              <a:ea typeface="+mn-ea"/>
              <a:cs typeface="+mn-cs"/>
              <a:sym typeface="Arial"/>
            </a:endParaRPr>
          </a:p>
          <a:p>
            <a:pPr algn="ctr">
              <a:lnSpc>
                <a:spcPts val="3100"/>
              </a:lnSpc>
              <a:tabLst>
                <a:tab pos="520700" algn="l"/>
              </a:tabLst>
              <a:defRPr sz="2800">
                <a:solidFill>
                  <a:srgbClr val="483F36"/>
                </a:solidFill>
                <a:latin typeface="Hoefler Text"/>
                <a:ea typeface="Hoefler Text"/>
                <a:cs typeface="Hoefler Text"/>
                <a:sym typeface="Hoefler Text"/>
              </a:defRPr>
            </a:pPr>
            <a:r>
              <a:rPr sz="2400" b="1">
                <a:solidFill>
                  <a:srgbClr val="201B17"/>
                </a:solidFill>
                <a:latin typeface="+mn-lt"/>
                <a:ea typeface="+mn-ea"/>
                <a:cs typeface="+mn-cs"/>
                <a:sym typeface="Arial"/>
              </a:rPr>
              <a:t>DNA</a:t>
            </a:r>
          </a:p>
        </p:txBody>
      </p:sp>
      <p:sp>
        <p:nvSpPr>
          <p:cNvPr id="212" name="Shape 212"/>
          <p:cNvSpPr/>
          <p:nvPr/>
        </p:nvSpPr>
        <p:spPr>
          <a:xfrm>
            <a:off x="1862000" y="7556500"/>
            <a:ext cx="1155701" cy="7393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100"/>
              </a:lnSpc>
              <a:tabLst>
                <a:tab pos="520700" algn="l"/>
              </a:tabLst>
              <a:defRPr sz="2400" b="1">
                <a:solidFill>
                  <a:srgbClr val="201B17"/>
                </a:solidFill>
              </a:defRPr>
            </a:lvl1pPr>
          </a:lstStyle>
          <a:p>
            <a:pPr>
              <a:defRPr b="0">
                <a:solidFill>
                  <a:srgbClr val="483F36"/>
                </a:solidFill>
              </a:defRPr>
            </a:pPr>
            <a:r>
              <a:rPr b="1">
                <a:solidFill>
                  <a:srgbClr val="201B17"/>
                </a:solidFill>
              </a:rPr>
              <a:t>Mutant DNA</a:t>
            </a:r>
          </a:p>
        </p:txBody>
      </p:sp>
      <p:sp>
        <p:nvSpPr>
          <p:cNvPr id="213" name="Shape 213"/>
          <p:cNvSpPr/>
          <p:nvPr/>
        </p:nvSpPr>
        <p:spPr>
          <a:xfrm flipV="1">
            <a:off x="7067973" y="4944533"/>
            <a:ext cx="1" cy="762001"/>
          </a:xfrm>
          <a:prstGeom prst="line">
            <a:avLst/>
          </a:prstGeom>
          <a:ln w="635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Block Mutation Example 1.png"/>
          <p:cNvPicPr>
            <a:picLocks noChangeAspect="1"/>
          </p:cNvPicPr>
          <p:nvPr/>
        </p:nvPicPr>
        <p:blipFill>
          <a:blip r:embed="rId2">
            <a:extLst/>
          </a:blip>
          <a:stretch>
            <a:fillRect/>
          </a:stretch>
        </p:blipFill>
        <p:spPr>
          <a:xfrm>
            <a:off x="8441015" y="4975740"/>
            <a:ext cx="2145270" cy="777028"/>
          </a:xfrm>
          <a:prstGeom prst="rect">
            <a:avLst/>
          </a:prstGeom>
          <a:ln w="12700">
            <a:miter lim="400000"/>
          </a:ln>
        </p:spPr>
      </p:pic>
      <p:pic>
        <p:nvPicPr>
          <p:cNvPr id="216" name="Block Mutation Example 2.png"/>
          <p:cNvPicPr>
            <a:picLocks noChangeAspect="1"/>
          </p:cNvPicPr>
          <p:nvPr/>
        </p:nvPicPr>
        <p:blipFill>
          <a:blip r:embed="rId3">
            <a:extLst/>
          </a:blip>
          <a:stretch>
            <a:fillRect/>
          </a:stretch>
        </p:blipFill>
        <p:spPr>
          <a:xfrm>
            <a:off x="2479188" y="7124311"/>
            <a:ext cx="8494208" cy="866410"/>
          </a:xfrm>
          <a:prstGeom prst="rect">
            <a:avLst/>
          </a:prstGeom>
          <a:ln w="12700">
            <a:miter lim="400000"/>
          </a:ln>
        </p:spPr>
      </p:pic>
      <p:sp>
        <p:nvSpPr>
          <p:cNvPr id="217" name="Shape 217"/>
          <p:cNvSpPr>
            <a:spLocks noGrp="1"/>
          </p:cNvSpPr>
          <p:nvPr>
            <p:ph type="title"/>
          </p:nvPr>
        </p:nvSpPr>
        <p:spPr>
          <a:prstGeom prst="rect">
            <a:avLst/>
          </a:prstGeom>
        </p:spPr>
        <p:txBody>
          <a:bodyPr/>
          <a:lstStyle>
            <a:lvl1pPr>
              <a:tabLst>
                <a:tab pos="952500" algn="l"/>
              </a:tabLst>
            </a:lvl1pPr>
          </a:lstStyle>
          <a:p>
            <a:r>
              <a:t>Types of Mutation 2</a:t>
            </a:r>
          </a:p>
        </p:txBody>
      </p:sp>
      <p:sp>
        <p:nvSpPr>
          <p:cNvPr id="218" name="Shape 218"/>
          <p:cNvSpPr>
            <a:spLocks noGrp="1"/>
          </p:cNvSpPr>
          <p:nvPr>
            <p:ph type="body" sz="quarter" idx="1"/>
          </p:nvPr>
        </p:nvSpPr>
        <p:spPr>
          <a:xfrm>
            <a:off x="368300" y="1790700"/>
            <a:ext cx="10415886" cy="1861146"/>
          </a:xfrm>
          <a:prstGeom prst="rect">
            <a:avLst/>
          </a:prstGeom>
        </p:spPr>
        <p:txBody>
          <a:bodyPr/>
          <a:lstStyle/>
          <a:p>
            <a:pPr>
              <a:tabLst>
                <a:tab pos="1016000" algn="l"/>
              </a:tabLst>
            </a:pPr>
            <a:r>
              <a:t>Chromosome mutations (also called block mutations)</a:t>
            </a:r>
          </a:p>
          <a:p>
            <a:pPr lvl="1">
              <a:tabLst>
                <a:tab pos="1485900" algn="l"/>
              </a:tabLst>
            </a:pPr>
            <a:r>
              <a:t>Changes in the structure of a chromosome</a:t>
            </a:r>
            <a:br/>
            <a:r>
              <a:t>involving large pieces being rearranged.  </a:t>
            </a:r>
          </a:p>
          <a:p>
            <a:pPr lvl="1">
              <a:tabLst>
                <a:tab pos="1485900" algn="l"/>
              </a:tabLst>
            </a:pPr>
            <a:r>
              <a:t>Whole groups of genes are affected.</a:t>
            </a:r>
          </a:p>
        </p:txBody>
      </p:sp>
      <p:sp>
        <p:nvSpPr>
          <p:cNvPr id="219" name="Shape 219"/>
          <p:cNvSpPr/>
          <p:nvPr/>
        </p:nvSpPr>
        <p:spPr>
          <a:xfrm>
            <a:off x="8633425" y="3581400"/>
            <a:ext cx="2298701" cy="7012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400">
                <a:solidFill>
                  <a:srgbClr val="006795"/>
                </a:solidFill>
              </a:defRPr>
            </a:lvl1pPr>
          </a:lstStyle>
          <a:p>
            <a:r>
              <a:t>Chromosome segment is lost</a:t>
            </a:r>
          </a:p>
        </p:txBody>
      </p:sp>
      <p:sp>
        <p:nvSpPr>
          <p:cNvPr id="220" name="Shape 220"/>
          <p:cNvSpPr/>
          <p:nvPr/>
        </p:nvSpPr>
        <p:spPr>
          <a:xfrm flipV="1">
            <a:off x="9825566" y="4364566"/>
            <a:ext cx="1" cy="575734"/>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1" name="Shape 221"/>
          <p:cNvSpPr/>
          <p:nvPr/>
        </p:nvSpPr>
        <p:spPr>
          <a:xfrm>
            <a:off x="4758266" y="5372479"/>
            <a:ext cx="3970314" cy="1654855"/>
          </a:xfrm>
          <a:custGeom>
            <a:avLst/>
            <a:gdLst/>
            <a:ahLst/>
            <a:cxnLst>
              <a:cxn ang="0">
                <a:pos x="wd2" y="hd2"/>
              </a:cxn>
              <a:cxn ang="5400000">
                <a:pos x="wd2" y="hd2"/>
              </a:cxn>
              <a:cxn ang="10800000">
                <a:pos x="wd2" y="hd2"/>
              </a:cxn>
              <a:cxn ang="16200000">
                <a:pos x="wd2" y="hd2"/>
              </a:cxn>
            </a:cxnLst>
            <a:rect l="0" t="0" r="r" b="b"/>
            <a:pathLst>
              <a:path w="21600" h="20494" extrusionOk="0">
                <a:moveTo>
                  <a:pt x="0" y="20494"/>
                </a:moveTo>
                <a:cubicBezTo>
                  <a:pt x="461" y="5395"/>
                  <a:pt x="7186" y="-1106"/>
                  <a:pt x="20544" y="152"/>
                </a:cubicBezTo>
                <a:lnTo>
                  <a:pt x="21600" y="240"/>
                </a:lnTo>
              </a:path>
            </a:pathLst>
          </a:custGeom>
          <a:ln w="63500">
            <a:solidFill>
              <a:schemeClr val="accent4">
                <a:hueOff val="384618"/>
                <a:satOff val="3869"/>
                <a:lumOff val="5802"/>
              </a:schemeClr>
            </a:solidFill>
            <a:miter lim="400000"/>
            <a:tail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2" name="Shape 222"/>
          <p:cNvSpPr/>
          <p:nvPr/>
        </p:nvSpPr>
        <p:spPr>
          <a:xfrm>
            <a:off x="3174902" y="8458200"/>
            <a:ext cx="923232"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a:solidFill>
                  <a:srgbClr val="006795"/>
                </a:solidFill>
              </a:defRPr>
            </a:lvl1pPr>
          </a:lstStyle>
          <a:p>
            <a:r>
              <a:t>Break</a:t>
            </a:r>
          </a:p>
        </p:txBody>
      </p:sp>
      <p:sp>
        <p:nvSpPr>
          <p:cNvPr id="223" name="Shape 223"/>
          <p:cNvSpPr/>
          <p:nvPr/>
        </p:nvSpPr>
        <p:spPr>
          <a:xfrm>
            <a:off x="4597302" y="8458200"/>
            <a:ext cx="923232"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a:solidFill>
                  <a:srgbClr val="006795"/>
                </a:solidFill>
              </a:defRPr>
            </a:lvl1pPr>
          </a:lstStyle>
          <a:p>
            <a:r>
              <a:t>Break</a:t>
            </a:r>
          </a:p>
        </p:txBody>
      </p:sp>
      <p:sp>
        <p:nvSpPr>
          <p:cNvPr id="224" name="Shape 224"/>
          <p:cNvSpPr/>
          <p:nvPr/>
        </p:nvSpPr>
        <p:spPr>
          <a:xfrm>
            <a:off x="7607154" y="8813800"/>
            <a:ext cx="1025030"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a:solidFill>
                  <a:srgbClr val="006795"/>
                </a:solidFill>
              </a:defRPr>
            </a:lvl1pPr>
          </a:lstStyle>
          <a:p>
            <a:r>
              <a:t>Genes</a:t>
            </a:r>
          </a:p>
        </p:txBody>
      </p:sp>
      <p:sp>
        <p:nvSpPr>
          <p:cNvPr id="225" name="Shape 225"/>
          <p:cNvSpPr/>
          <p:nvPr/>
        </p:nvSpPr>
        <p:spPr>
          <a:xfrm>
            <a:off x="5092700" y="7912099"/>
            <a:ext cx="0" cy="474134"/>
          </a:xfrm>
          <a:prstGeom prst="line">
            <a:avLst/>
          </a:prstGeom>
          <a:ln w="635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6" name="Shape 226"/>
          <p:cNvSpPr/>
          <p:nvPr/>
        </p:nvSpPr>
        <p:spPr>
          <a:xfrm>
            <a:off x="3708400" y="7899399"/>
            <a:ext cx="0" cy="474134"/>
          </a:xfrm>
          <a:prstGeom prst="line">
            <a:avLst/>
          </a:prstGeom>
          <a:ln w="635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7" name="Shape 227"/>
          <p:cNvSpPr/>
          <p:nvPr/>
        </p:nvSpPr>
        <p:spPr>
          <a:xfrm>
            <a:off x="7552266" y="7738533"/>
            <a:ext cx="563034" cy="952501"/>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8" name="Shape 228"/>
          <p:cNvSpPr/>
          <p:nvPr/>
        </p:nvSpPr>
        <p:spPr>
          <a:xfrm>
            <a:off x="8009466" y="7721600"/>
            <a:ext cx="122768" cy="986367"/>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9" name="Shape 229"/>
          <p:cNvSpPr/>
          <p:nvPr/>
        </p:nvSpPr>
        <p:spPr>
          <a:xfrm flipH="1">
            <a:off x="8136466" y="7738533"/>
            <a:ext cx="347134" cy="935567"/>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30" name="Shape 230"/>
          <p:cNvSpPr/>
          <p:nvPr/>
        </p:nvSpPr>
        <p:spPr>
          <a:xfrm flipH="1">
            <a:off x="8136466" y="7738533"/>
            <a:ext cx="956734" cy="952501"/>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title"/>
          </p:nvPr>
        </p:nvSpPr>
        <p:spPr>
          <a:xfrm>
            <a:off x="365759" y="368300"/>
            <a:ext cx="12192001" cy="944126"/>
          </a:xfrm>
          <a:prstGeom prst="rect">
            <a:avLst/>
          </a:prstGeom>
        </p:spPr>
        <p:txBody>
          <a:bodyPr/>
          <a:lstStyle>
            <a:lvl1pPr>
              <a:tabLst>
                <a:tab pos="952500" algn="l"/>
              </a:tabLst>
            </a:lvl1pPr>
          </a:lstStyle>
          <a:p>
            <a:r>
              <a:t>Types of Mutation 3</a:t>
            </a:r>
          </a:p>
        </p:txBody>
      </p:sp>
      <p:sp>
        <p:nvSpPr>
          <p:cNvPr id="233" name="Shape 233"/>
          <p:cNvSpPr>
            <a:spLocks noGrp="1"/>
          </p:cNvSpPr>
          <p:nvPr>
            <p:ph type="body" sz="quarter" idx="1"/>
          </p:nvPr>
        </p:nvSpPr>
        <p:spPr>
          <a:xfrm>
            <a:off x="368300" y="1790700"/>
            <a:ext cx="10881122" cy="1605658"/>
          </a:xfrm>
          <a:prstGeom prst="rect">
            <a:avLst/>
          </a:prstGeom>
        </p:spPr>
        <p:txBody>
          <a:bodyPr/>
          <a:lstStyle/>
          <a:p>
            <a:pPr>
              <a:tabLst>
                <a:tab pos="1016000" algn="l"/>
              </a:tabLst>
            </a:pPr>
            <a:r>
              <a:t>Changes in chromosome number </a:t>
            </a:r>
          </a:p>
          <a:p>
            <a:pPr lvl="1">
              <a:tabLst>
                <a:tab pos="1485900" algn="l"/>
              </a:tabLst>
            </a:pPr>
            <a:r>
              <a:t>Aneuploidy:  The loss or gain of whole chromosomes. </a:t>
            </a:r>
          </a:p>
          <a:p>
            <a:pPr lvl="1">
              <a:tabLst>
                <a:tab pos="1485900" algn="l"/>
              </a:tabLst>
            </a:pPr>
            <a:r>
              <a:t>Polyploidy:  The loss or gain of complete sets of chromosomes.</a:t>
            </a:r>
          </a:p>
        </p:txBody>
      </p:sp>
      <p:grpSp>
        <p:nvGrpSpPr>
          <p:cNvPr id="239" name="Group 239"/>
          <p:cNvGrpSpPr/>
          <p:nvPr/>
        </p:nvGrpSpPr>
        <p:grpSpPr>
          <a:xfrm>
            <a:off x="2619533" y="4876562"/>
            <a:ext cx="7977588" cy="2834879"/>
            <a:chOff x="-5169" y="-28177"/>
            <a:chExt cx="7977587" cy="2834877"/>
          </a:xfrm>
        </p:grpSpPr>
        <p:pic>
          <p:nvPicPr>
            <p:cNvPr id="234" name="Trisomy Chromosomes 1.png"/>
            <p:cNvPicPr>
              <a:picLocks noChangeAspect="1"/>
            </p:cNvPicPr>
            <p:nvPr/>
          </p:nvPicPr>
          <p:blipFill>
            <a:blip r:embed="rId2">
              <a:extLst/>
            </a:blip>
            <a:srcRect t="444" b="444"/>
            <a:stretch>
              <a:fillRect/>
            </a:stretch>
          </p:blipFill>
          <p:spPr>
            <a:xfrm>
              <a:off x="4584700" y="12700"/>
              <a:ext cx="1984145" cy="2794000"/>
            </a:xfrm>
            <a:prstGeom prst="rect">
              <a:avLst/>
            </a:prstGeom>
            <a:ln w="12700" cap="flat">
              <a:noFill/>
              <a:miter lim="400000"/>
            </a:ln>
            <a:effectLst/>
          </p:spPr>
        </p:pic>
        <p:sp>
          <p:nvSpPr>
            <p:cNvPr id="235" name="Shape 235"/>
            <p:cNvSpPr/>
            <p:nvPr/>
          </p:nvSpPr>
          <p:spPr>
            <a:xfrm>
              <a:off x="6644684" y="1397000"/>
              <a:ext cx="1327734" cy="12092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10500"/>
                </a:lnSpc>
                <a:tabLst>
                  <a:tab pos="520700" algn="l"/>
                </a:tabLst>
                <a:defRPr sz="8500" b="1">
                  <a:solidFill>
                    <a:srgbClr val="201B17"/>
                  </a:solidFill>
                </a:defRPr>
              </a:lvl1pPr>
            </a:lstStyle>
            <a:p>
              <a:pPr>
                <a:defRPr>
                  <a:solidFill>
                    <a:srgbClr val="483F36"/>
                  </a:solidFill>
                </a:defRPr>
              </a:pPr>
              <a:r>
                <a:rPr>
                  <a:solidFill>
                    <a:srgbClr val="201B17"/>
                  </a:solidFill>
                </a:rPr>
                <a:t>21</a:t>
              </a:r>
            </a:p>
          </p:txBody>
        </p:sp>
        <p:pic>
          <p:nvPicPr>
            <p:cNvPr id="236" name="Trisomy Chromosomes 1.pdf"/>
            <p:cNvPicPr>
              <a:picLocks noChangeAspect="1"/>
            </p:cNvPicPr>
            <p:nvPr/>
          </p:nvPicPr>
          <p:blipFill>
            <a:blip r:embed="rId3">
              <a:extLst/>
            </a:blip>
            <a:stretch>
              <a:fillRect/>
            </a:stretch>
          </p:blipFill>
          <p:spPr>
            <a:xfrm>
              <a:off x="0" y="0"/>
              <a:ext cx="1984145" cy="2794000"/>
            </a:xfrm>
            <a:prstGeom prst="rect">
              <a:avLst/>
            </a:prstGeom>
            <a:ln w="12700" cap="flat">
              <a:noFill/>
              <a:miter lim="400000"/>
            </a:ln>
            <a:effectLst/>
          </p:spPr>
        </p:pic>
        <p:pic>
          <p:nvPicPr>
            <p:cNvPr id="237" name="Trisomy Chromosomes 1.png"/>
            <p:cNvPicPr>
              <a:picLocks noChangeAspect="1"/>
            </p:cNvPicPr>
            <p:nvPr/>
          </p:nvPicPr>
          <p:blipFill>
            <a:blip r:embed="rId2">
              <a:extLst/>
            </a:blip>
            <a:srcRect t="444" b="444"/>
            <a:stretch>
              <a:fillRect/>
            </a:stretch>
          </p:blipFill>
          <p:spPr>
            <a:xfrm>
              <a:off x="2260600" y="0"/>
              <a:ext cx="1984145" cy="2794000"/>
            </a:xfrm>
            <a:prstGeom prst="rect">
              <a:avLst/>
            </a:prstGeom>
            <a:ln w="12700" cap="flat">
              <a:noFill/>
              <a:miter lim="400000"/>
            </a:ln>
            <a:effectLst/>
          </p:spPr>
        </p:pic>
        <p:pic>
          <p:nvPicPr>
            <p:cNvPr id="238" name="Trisomy Chromosomes 1.png"/>
            <p:cNvPicPr>
              <a:picLocks noChangeAspect="1"/>
            </p:cNvPicPr>
            <p:nvPr/>
          </p:nvPicPr>
          <p:blipFill>
            <a:blip r:embed="rId2">
              <a:extLst/>
            </a:blip>
            <a:stretch>
              <a:fillRect/>
            </a:stretch>
          </p:blipFill>
          <p:spPr>
            <a:xfrm>
              <a:off x="-5170" y="-28178"/>
              <a:ext cx="1993912" cy="2832934"/>
            </a:xfrm>
            <a:prstGeom prst="rect">
              <a:avLst/>
            </a:prstGeom>
            <a:ln w="12700" cap="flat">
              <a:noFill/>
              <a:miter lim="400000"/>
            </a:ln>
            <a:effectLst/>
          </p:spPr>
        </p:pic>
      </p:grpSp>
      <p:sp>
        <p:nvSpPr>
          <p:cNvPr id="240" name="Shape 240"/>
          <p:cNvSpPr/>
          <p:nvPr/>
        </p:nvSpPr>
        <p:spPr>
          <a:xfrm>
            <a:off x="3033267" y="8026400"/>
            <a:ext cx="6616701" cy="7393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100"/>
              </a:lnSpc>
              <a:tabLst>
                <a:tab pos="520700" algn="l"/>
              </a:tabLst>
              <a:defRPr sz="2400">
                <a:solidFill>
                  <a:srgbClr val="006795"/>
                </a:solidFill>
              </a:defRPr>
            </a:pPr>
            <a:r>
              <a:t>The example above illustrates </a:t>
            </a:r>
            <a:r>
              <a:rPr b="1"/>
              <a:t>trisomy 21</a:t>
            </a:r>
            <a:r>
              <a:t>, a condition that is responsible for Down syndrome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Missense Substitution 2.png"/>
          <p:cNvPicPr>
            <a:picLocks noChangeAspect="1"/>
          </p:cNvPicPr>
          <p:nvPr/>
        </p:nvPicPr>
        <p:blipFill>
          <a:blip r:embed="rId2">
            <a:extLst/>
          </a:blip>
          <a:stretch>
            <a:fillRect/>
          </a:stretch>
        </p:blipFill>
        <p:spPr>
          <a:xfrm>
            <a:off x="2563568" y="7589931"/>
            <a:ext cx="9103977" cy="1129484"/>
          </a:xfrm>
          <a:prstGeom prst="rect">
            <a:avLst/>
          </a:prstGeom>
          <a:ln w="12700">
            <a:miter lim="400000"/>
          </a:ln>
        </p:spPr>
      </p:pic>
      <p:sp>
        <p:nvSpPr>
          <p:cNvPr id="243" name="Shape 243"/>
          <p:cNvSpPr>
            <a:spLocks noGrp="1"/>
          </p:cNvSpPr>
          <p:nvPr>
            <p:ph type="title"/>
          </p:nvPr>
        </p:nvSpPr>
        <p:spPr>
          <a:xfrm>
            <a:off x="365759" y="342900"/>
            <a:ext cx="12192001" cy="906026"/>
          </a:xfrm>
          <a:prstGeom prst="rect">
            <a:avLst/>
          </a:prstGeom>
        </p:spPr>
        <p:txBody>
          <a:bodyPr/>
          <a:lstStyle>
            <a:lvl1pPr>
              <a:tabLst>
                <a:tab pos="952500" algn="l"/>
              </a:tabLst>
            </a:lvl1pPr>
          </a:lstStyle>
          <a:p>
            <a:r>
              <a:t>Point Mutations 1</a:t>
            </a:r>
          </a:p>
        </p:txBody>
      </p:sp>
      <p:sp>
        <p:nvSpPr>
          <p:cNvPr id="244" name="Shape 244"/>
          <p:cNvSpPr>
            <a:spLocks noGrp="1"/>
          </p:cNvSpPr>
          <p:nvPr>
            <p:ph type="body" sz="half" idx="1"/>
          </p:nvPr>
        </p:nvSpPr>
        <p:spPr>
          <a:xfrm>
            <a:off x="368300" y="1790700"/>
            <a:ext cx="10458699" cy="3930948"/>
          </a:xfrm>
          <a:prstGeom prst="rect">
            <a:avLst/>
          </a:prstGeom>
        </p:spPr>
        <p:txBody>
          <a:bodyPr/>
          <a:lstStyle/>
          <a:p>
            <a:pPr>
              <a:tabLst>
                <a:tab pos="1016000" algn="l"/>
              </a:tabLst>
            </a:pPr>
            <a:r>
              <a:t>Gene mutations change the sequence of bases in DNA for a single gene. They may produce a new allele of a gene.</a:t>
            </a:r>
          </a:p>
          <a:p>
            <a:pPr lvl="1">
              <a:tabLst>
                <a:tab pos="1485900" algn="l"/>
              </a:tabLst>
            </a:pPr>
            <a:r>
              <a:t>Gene mutations involving a single nucleotide are usually called point mutations.</a:t>
            </a:r>
          </a:p>
          <a:p>
            <a:pPr lvl="1">
              <a:tabLst>
                <a:tab pos="1485900" algn="l"/>
              </a:tabLst>
            </a:pPr>
            <a:r>
              <a:t>The new DNA sequence may result in a new sequence of the amino acids constituting a protein.</a:t>
            </a:r>
          </a:p>
          <a:p>
            <a:pPr lvl="1">
              <a:tabLst>
                <a:tab pos="1485900" algn="l"/>
              </a:tabLst>
            </a:pPr>
            <a:r>
              <a:t>Because of the degeneracy in the genetic code, not all changes in a DNA sequence will result in a new sequence of amino acids.</a:t>
            </a:r>
          </a:p>
          <a:p>
            <a:pPr lvl="1">
              <a:tabLst>
                <a:tab pos="1485900" algn="l"/>
              </a:tabLst>
            </a:pPr>
            <a:r>
              <a:t>Even with a change in amino acid sequence, protein function may be unaffected (the mutation is silent).</a:t>
            </a:r>
          </a:p>
        </p:txBody>
      </p:sp>
      <p:sp>
        <p:nvSpPr>
          <p:cNvPr id="245" name="Shape 245"/>
          <p:cNvSpPr/>
          <p:nvPr/>
        </p:nvSpPr>
        <p:spPr>
          <a:xfrm>
            <a:off x="557742" y="7823200"/>
            <a:ext cx="16637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201B17"/>
                </a:solidFill>
              </a:defRPr>
            </a:lvl1pPr>
          </a:lstStyle>
          <a:p>
            <a:pPr>
              <a:defRPr>
                <a:solidFill>
                  <a:srgbClr val="483F36"/>
                </a:solidFill>
              </a:defRPr>
            </a:pPr>
            <a:r>
              <a:rPr>
                <a:solidFill>
                  <a:srgbClr val="201B17"/>
                </a:solidFill>
              </a:rPr>
              <a:t>Mutant DNA</a:t>
            </a:r>
          </a:p>
        </p:txBody>
      </p:sp>
      <p:sp>
        <p:nvSpPr>
          <p:cNvPr id="246" name="Shape 246"/>
          <p:cNvSpPr/>
          <p:nvPr/>
        </p:nvSpPr>
        <p:spPr>
          <a:xfrm flipH="1" flipV="1">
            <a:off x="5926666" y="6942666"/>
            <a:ext cx="4234" cy="757768"/>
          </a:xfrm>
          <a:prstGeom prst="line">
            <a:avLst/>
          </a:prstGeom>
          <a:ln w="1270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4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Point Mutation Original 3.png"/>
          <p:cNvPicPr>
            <a:picLocks noChangeAspect="1"/>
          </p:cNvPicPr>
          <p:nvPr/>
        </p:nvPicPr>
        <p:blipFill>
          <a:blip r:embed="rId2">
            <a:extLst/>
          </a:blip>
          <a:stretch>
            <a:fillRect/>
          </a:stretch>
        </p:blipFill>
        <p:spPr>
          <a:xfrm>
            <a:off x="3730337" y="7735521"/>
            <a:ext cx="7024708" cy="895253"/>
          </a:xfrm>
          <a:prstGeom prst="rect">
            <a:avLst/>
          </a:prstGeom>
          <a:ln w="12700">
            <a:miter lim="400000"/>
          </a:ln>
        </p:spPr>
      </p:pic>
      <p:pic>
        <p:nvPicPr>
          <p:cNvPr id="249" name="Point Mutation Original 2.png"/>
          <p:cNvPicPr>
            <a:picLocks noChangeAspect="1"/>
          </p:cNvPicPr>
          <p:nvPr/>
        </p:nvPicPr>
        <p:blipFill>
          <a:blip r:embed="rId3">
            <a:extLst/>
          </a:blip>
          <a:stretch>
            <a:fillRect/>
          </a:stretch>
        </p:blipFill>
        <p:spPr>
          <a:xfrm>
            <a:off x="3485937" y="5724626"/>
            <a:ext cx="7423922" cy="906571"/>
          </a:xfrm>
          <a:prstGeom prst="rect">
            <a:avLst/>
          </a:prstGeom>
          <a:ln w="12700">
            <a:miter lim="400000"/>
          </a:ln>
        </p:spPr>
      </p:pic>
      <p:pic>
        <p:nvPicPr>
          <p:cNvPr id="250" name="Point Mutation Original 1.png"/>
          <p:cNvPicPr>
            <a:picLocks noChangeAspect="1"/>
          </p:cNvPicPr>
          <p:nvPr/>
        </p:nvPicPr>
        <p:blipFill>
          <a:blip r:embed="rId4">
            <a:extLst/>
          </a:blip>
          <a:stretch>
            <a:fillRect/>
          </a:stretch>
        </p:blipFill>
        <p:spPr>
          <a:xfrm>
            <a:off x="3484359" y="3603819"/>
            <a:ext cx="7390257" cy="921042"/>
          </a:xfrm>
          <a:prstGeom prst="rect">
            <a:avLst/>
          </a:prstGeom>
          <a:ln w="12700">
            <a:miter lim="400000"/>
          </a:ln>
        </p:spPr>
      </p:pic>
      <p:sp>
        <p:nvSpPr>
          <p:cNvPr id="251" name="Shape 251"/>
          <p:cNvSpPr>
            <a:spLocks noGrp="1"/>
          </p:cNvSpPr>
          <p:nvPr>
            <p:ph type="title"/>
          </p:nvPr>
        </p:nvSpPr>
        <p:spPr>
          <a:prstGeom prst="rect">
            <a:avLst/>
          </a:prstGeom>
        </p:spPr>
        <p:txBody>
          <a:bodyPr/>
          <a:lstStyle>
            <a:lvl1pPr>
              <a:tabLst>
                <a:tab pos="952500" algn="l"/>
              </a:tabLst>
            </a:lvl1pPr>
          </a:lstStyle>
          <a:p>
            <a:r>
              <a:t>Point Mutations 2</a:t>
            </a:r>
          </a:p>
        </p:txBody>
      </p:sp>
      <p:sp>
        <p:nvSpPr>
          <p:cNvPr id="252" name="Shape 252"/>
          <p:cNvSpPr>
            <a:spLocks noGrp="1"/>
          </p:cNvSpPr>
          <p:nvPr>
            <p:ph type="body" sz="quarter" idx="1"/>
          </p:nvPr>
        </p:nvSpPr>
        <p:spPr>
          <a:xfrm>
            <a:off x="368300" y="1790700"/>
            <a:ext cx="11714262" cy="744340"/>
          </a:xfrm>
          <a:prstGeom prst="rect">
            <a:avLst/>
          </a:prstGeom>
        </p:spPr>
        <p:txBody>
          <a:bodyPr/>
          <a:lstStyle>
            <a:lvl1pPr>
              <a:tabLst>
                <a:tab pos="1016000" algn="l"/>
              </a:tabLst>
            </a:lvl1pPr>
          </a:lstStyle>
          <a:p>
            <a:r>
              <a:t>As a reference for the following screens, the diagram below illustrates the transcription and translation of DNA without a point mutation.</a:t>
            </a:r>
          </a:p>
        </p:txBody>
      </p:sp>
      <p:sp>
        <p:nvSpPr>
          <p:cNvPr id="253" name="Shape 253"/>
          <p:cNvSpPr/>
          <p:nvPr/>
        </p:nvSpPr>
        <p:spPr>
          <a:xfrm>
            <a:off x="5254249" y="3009900"/>
            <a:ext cx="3615830"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000000"/>
                </a:solidFill>
              </a:defRPr>
            </a:lvl1pPr>
          </a:lstStyle>
          <a:p>
            <a:r>
              <a:t>Original unaltered code</a:t>
            </a:r>
          </a:p>
        </p:txBody>
      </p:sp>
      <p:sp>
        <p:nvSpPr>
          <p:cNvPr id="254" name="Shape 254"/>
          <p:cNvSpPr/>
          <p:nvPr/>
        </p:nvSpPr>
        <p:spPr>
          <a:xfrm>
            <a:off x="7687265" y="4864100"/>
            <a:ext cx="1648676"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800"/>
              </a:lnSpc>
              <a:tabLst>
                <a:tab pos="520700" algn="l"/>
              </a:tabLst>
              <a:defRPr sz="2100" i="1">
                <a:solidFill>
                  <a:srgbClr val="006795"/>
                </a:solidFill>
              </a:defRPr>
            </a:lvl1pPr>
          </a:lstStyle>
          <a:p>
            <a:r>
              <a:t>Transcription</a:t>
            </a:r>
          </a:p>
        </p:txBody>
      </p:sp>
      <p:sp>
        <p:nvSpPr>
          <p:cNvPr id="255" name="Shape 255"/>
          <p:cNvSpPr/>
          <p:nvPr/>
        </p:nvSpPr>
        <p:spPr>
          <a:xfrm>
            <a:off x="3819459" y="8940800"/>
            <a:ext cx="6679643"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800"/>
              </a:lnSpc>
              <a:tabLst>
                <a:tab pos="520700" algn="l"/>
              </a:tabLst>
              <a:defRPr sz="2100">
                <a:solidFill>
                  <a:srgbClr val="006795"/>
                </a:solidFill>
              </a:defRPr>
            </a:lvl1pPr>
          </a:lstStyle>
          <a:p>
            <a:r>
              <a:t>Amino acid sequence forms a normal polypeptide chain</a:t>
            </a:r>
          </a:p>
        </p:txBody>
      </p:sp>
      <p:sp>
        <p:nvSpPr>
          <p:cNvPr id="256" name="Shape 256"/>
          <p:cNvSpPr/>
          <p:nvPr/>
        </p:nvSpPr>
        <p:spPr>
          <a:xfrm>
            <a:off x="7791997" y="7150100"/>
            <a:ext cx="1426512"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800"/>
              </a:lnSpc>
              <a:tabLst>
                <a:tab pos="520700" algn="l"/>
              </a:tabLst>
              <a:defRPr sz="2100" i="1">
                <a:solidFill>
                  <a:srgbClr val="006795"/>
                </a:solidFill>
              </a:defRPr>
            </a:lvl1pPr>
          </a:lstStyle>
          <a:p>
            <a:r>
              <a:t>Translation</a:t>
            </a:r>
          </a:p>
        </p:txBody>
      </p:sp>
      <p:sp>
        <p:nvSpPr>
          <p:cNvPr id="257" name="Shape 257"/>
          <p:cNvSpPr/>
          <p:nvPr/>
        </p:nvSpPr>
        <p:spPr>
          <a:xfrm flipV="1">
            <a:off x="7188200" y="4508500"/>
            <a:ext cx="0" cy="1066800"/>
          </a:xfrm>
          <a:prstGeom prst="line">
            <a:avLst/>
          </a:prstGeom>
          <a:ln w="1016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8" name="Shape 258"/>
          <p:cNvSpPr/>
          <p:nvPr/>
        </p:nvSpPr>
        <p:spPr>
          <a:xfrm flipV="1">
            <a:off x="7162800" y="6794500"/>
            <a:ext cx="0" cy="1066800"/>
          </a:xfrm>
          <a:prstGeom prst="line">
            <a:avLst/>
          </a:prstGeom>
          <a:ln w="1016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9" name="Shape 259"/>
          <p:cNvSpPr/>
          <p:nvPr/>
        </p:nvSpPr>
        <p:spPr>
          <a:xfrm>
            <a:off x="1471261" y="3695700"/>
            <a:ext cx="18161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000000"/>
                </a:solidFill>
              </a:defRPr>
            </a:lvl1pPr>
          </a:lstStyle>
          <a:p>
            <a:r>
              <a:t>Original DNA</a:t>
            </a:r>
          </a:p>
        </p:txBody>
      </p:sp>
      <p:sp>
        <p:nvSpPr>
          <p:cNvPr id="260" name="Shape 260"/>
          <p:cNvSpPr/>
          <p:nvPr/>
        </p:nvSpPr>
        <p:spPr>
          <a:xfrm>
            <a:off x="2348395" y="6299200"/>
            <a:ext cx="941946"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800"/>
              </a:lnSpc>
              <a:tabLst>
                <a:tab pos="520700" algn="l"/>
              </a:tabLst>
              <a:defRPr sz="2100" b="1">
                <a:solidFill>
                  <a:srgbClr val="000000"/>
                </a:solidFill>
              </a:defRPr>
            </a:lvl1pPr>
          </a:lstStyle>
          <a:p>
            <a:r>
              <a:t>mRNA</a:t>
            </a:r>
          </a:p>
        </p:txBody>
      </p:sp>
      <p:sp>
        <p:nvSpPr>
          <p:cNvPr id="261" name="Shape 261"/>
          <p:cNvSpPr/>
          <p:nvPr/>
        </p:nvSpPr>
        <p:spPr>
          <a:xfrm>
            <a:off x="1456278" y="8013700"/>
            <a:ext cx="18288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000000"/>
                </a:solidFill>
              </a:defRPr>
            </a:lvl1pPr>
          </a:lstStyle>
          <a:p>
            <a:r>
              <a:t>Amino acids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Missense Substitution 4-2.png"/>
          <p:cNvPicPr>
            <a:picLocks noChangeAspect="1"/>
          </p:cNvPicPr>
          <p:nvPr/>
        </p:nvPicPr>
        <p:blipFill>
          <a:blip r:embed="rId2">
            <a:extLst/>
          </a:blip>
          <a:stretch>
            <a:fillRect/>
          </a:stretch>
        </p:blipFill>
        <p:spPr>
          <a:xfrm>
            <a:off x="4074647" y="7076670"/>
            <a:ext cx="5953135" cy="763426"/>
          </a:xfrm>
          <a:prstGeom prst="rect">
            <a:avLst/>
          </a:prstGeom>
          <a:ln w="12700">
            <a:miter lim="400000"/>
          </a:ln>
        </p:spPr>
      </p:pic>
      <p:pic>
        <p:nvPicPr>
          <p:cNvPr id="264" name="Missense Substitution 3.png"/>
          <p:cNvPicPr>
            <a:picLocks noChangeAspect="1"/>
          </p:cNvPicPr>
          <p:nvPr/>
        </p:nvPicPr>
        <p:blipFill>
          <a:blip r:embed="rId3">
            <a:extLst/>
          </a:blip>
          <a:stretch>
            <a:fillRect/>
          </a:stretch>
        </p:blipFill>
        <p:spPr>
          <a:xfrm>
            <a:off x="3844317" y="5891746"/>
            <a:ext cx="6373399" cy="818530"/>
          </a:xfrm>
          <a:prstGeom prst="rect">
            <a:avLst/>
          </a:prstGeom>
          <a:ln w="12700">
            <a:miter lim="400000"/>
          </a:ln>
        </p:spPr>
      </p:pic>
      <p:pic>
        <p:nvPicPr>
          <p:cNvPr id="265" name="Missense Substitution 2.png"/>
          <p:cNvPicPr>
            <a:picLocks noChangeAspect="1"/>
          </p:cNvPicPr>
          <p:nvPr/>
        </p:nvPicPr>
        <p:blipFill>
          <a:blip r:embed="rId4">
            <a:extLst/>
          </a:blip>
          <a:stretch>
            <a:fillRect/>
          </a:stretch>
        </p:blipFill>
        <p:spPr>
          <a:xfrm>
            <a:off x="3833568" y="5217710"/>
            <a:ext cx="6380655" cy="791616"/>
          </a:xfrm>
          <a:prstGeom prst="rect">
            <a:avLst/>
          </a:prstGeom>
          <a:ln w="12700">
            <a:miter lim="400000"/>
          </a:ln>
        </p:spPr>
      </p:pic>
      <p:pic>
        <p:nvPicPr>
          <p:cNvPr id="266" name="Point Mutation Original 1.png"/>
          <p:cNvPicPr>
            <a:picLocks noChangeAspect="1"/>
          </p:cNvPicPr>
          <p:nvPr/>
        </p:nvPicPr>
        <p:blipFill>
          <a:blip r:embed="rId5">
            <a:extLst/>
          </a:blip>
          <a:stretch>
            <a:fillRect/>
          </a:stretch>
        </p:blipFill>
        <p:spPr>
          <a:xfrm>
            <a:off x="3850119" y="4084537"/>
            <a:ext cx="6345575" cy="790844"/>
          </a:xfrm>
          <a:prstGeom prst="rect">
            <a:avLst/>
          </a:prstGeom>
          <a:ln w="12700">
            <a:miter lim="400000"/>
          </a:ln>
        </p:spPr>
      </p:pic>
      <p:sp>
        <p:nvSpPr>
          <p:cNvPr id="267" name="Shape 267"/>
          <p:cNvSpPr>
            <a:spLocks noGrp="1"/>
          </p:cNvSpPr>
          <p:nvPr>
            <p:ph type="title"/>
          </p:nvPr>
        </p:nvSpPr>
        <p:spPr>
          <a:prstGeom prst="rect">
            <a:avLst/>
          </a:prstGeom>
        </p:spPr>
        <p:txBody>
          <a:bodyPr/>
          <a:lstStyle>
            <a:lvl1pPr>
              <a:tabLst>
                <a:tab pos="952500" algn="l"/>
              </a:tabLst>
            </a:lvl1pPr>
          </a:lstStyle>
          <a:p>
            <a:r>
              <a:t>Missense Substitution</a:t>
            </a:r>
          </a:p>
        </p:txBody>
      </p:sp>
      <p:sp>
        <p:nvSpPr>
          <p:cNvPr id="268" name="Shape 268"/>
          <p:cNvSpPr>
            <a:spLocks noGrp="1"/>
          </p:cNvSpPr>
          <p:nvPr>
            <p:ph type="body" sz="quarter" idx="1"/>
          </p:nvPr>
        </p:nvSpPr>
        <p:spPr>
          <a:xfrm>
            <a:off x="368300" y="1790700"/>
            <a:ext cx="11475740" cy="903690"/>
          </a:xfrm>
          <a:prstGeom prst="rect">
            <a:avLst/>
          </a:prstGeom>
        </p:spPr>
        <p:txBody>
          <a:bodyPr/>
          <a:lstStyle>
            <a:lvl1pPr>
              <a:tabLst>
                <a:tab pos="1016000" algn="l"/>
              </a:tabLst>
            </a:lvl1pPr>
          </a:lstStyle>
          <a:p>
            <a:r>
              <a:t>A single base is substituted with another, resulting in a codon that codes for a different amino acid.</a:t>
            </a:r>
          </a:p>
        </p:txBody>
      </p:sp>
      <p:sp>
        <p:nvSpPr>
          <p:cNvPr id="269" name="Shape 269"/>
          <p:cNvSpPr/>
          <p:nvPr/>
        </p:nvSpPr>
        <p:spPr>
          <a:xfrm>
            <a:off x="4022057" y="3390900"/>
            <a:ext cx="4292626"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700"/>
              </a:lnSpc>
              <a:tabLst>
                <a:tab pos="520700" algn="l"/>
              </a:tabLst>
              <a:defRPr sz="2000">
                <a:solidFill>
                  <a:srgbClr val="006795"/>
                </a:solidFill>
              </a:defRPr>
            </a:pPr>
            <a:r>
              <a:t>Mutation:  Substitute </a:t>
            </a:r>
            <a:r>
              <a:rPr b="1"/>
              <a:t>T</a:t>
            </a:r>
            <a:r>
              <a:t> instead of </a:t>
            </a:r>
            <a:r>
              <a:rPr b="1"/>
              <a:t>C</a:t>
            </a:r>
          </a:p>
        </p:txBody>
      </p:sp>
      <p:sp>
        <p:nvSpPr>
          <p:cNvPr id="270" name="Shape 270"/>
          <p:cNvSpPr/>
          <p:nvPr/>
        </p:nvSpPr>
        <p:spPr>
          <a:xfrm>
            <a:off x="4151531" y="8305800"/>
            <a:ext cx="4945182"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Polypeptide chain with wrong amino acid</a:t>
            </a:r>
          </a:p>
        </p:txBody>
      </p:sp>
      <p:sp>
        <p:nvSpPr>
          <p:cNvPr id="271" name="Shape 271"/>
          <p:cNvSpPr/>
          <p:nvPr/>
        </p:nvSpPr>
        <p:spPr>
          <a:xfrm flipV="1">
            <a:off x="6172199" y="3767666"/>
            <a:ext cx="1" cy="423334"/>
          </a:xfrm>
          <a:prstGeom prst="line">
            <a:avLst/>
          </a:prstGeom>
          <a:ln w="508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72" name="Shape 272"/>
          <p:cNvSpPr/>
          <p:nvPr/>
        </p:nvSpPr>
        <p:spPr>
          <a:xfrm>
            <a:off x="6540500" y="7759700"/>
            <a:ext cx="0" cy="423334"/>
          </a:xfrm>
          <a:prstGeom prst="line">
            <a:avLst/>
          </a:prstGeom>
          <a:ln w="508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73" name="Shape 273"/>
          <p:cNvSpPr/>
          <p:nvPr/>
        </p:nvSpPr>
        <p:spPr>
          <a:xfrm>
            <a:off x="1763361" y="4114800"/>
            <a:ext cx="18542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000000"/>
                </a:solidFill>
              </a:defRPr>
            </a:lvl1pPr>
          </a:lstStyle>
          <a:p>
            <a:r>
              <a:t>Original DNA</a:t>
            </a:r>
          </a:p>
        </p:txBody>
      </p:sp>
      <p:sp>
        <p:nvSpPr>
          <p:cNvPr id="274" name="Shape 274"/>
          <p:cNvSpPr/>
          <p:nvPr/>
        </p:nvSpPr>
        <p:spPr>
          <a:xfrm>
            <a:off x="1916642" y="5308600"/>
            <a:ext cx="17018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000000"/>
                </a:solidFill>
              </a:defRPr>
            </a:lvl1pPr>
          </a:lstStyle>
          <a:p>
            <a:r>
              <a:t>Mutant DNA</a:t>
            </a:r>
          </a:p>
        </p:txBody>
      </p:sp>
      <p:sp>
        <p:nvSpPr>
          <p:cNvPr id="275" name="Shape 275"/>
          <p:cNvSpPr/>
          <p:nvPr/>
        </p:nvSpPr>
        <p:spPr>
          <a:xfrm>
            <a:off x="2678595" y="6350000"/>
            <a:ext cx="941946"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800"/>
              </a:lnSpc>
              <a:tabLst>
                <a:tab pos="520700" algn="l"/>
              </a:tabLst>
              <a:defRPr sz="2100" b="1">
                <a:solidFill>
                  <a:srgbClr val="000000"/>
                </a:solidFill>
              </a:defRPr>
            </a:lvl1pPr>
          </a:lstStyle>
          <a:p>
            <a:r>
              <a:t>mRNA</a:t>
            </a:r>
          </a:p>
        </p:txBody>
      </p:sp>
      <p:sp>
        <p:nvSpPr>
          <p:cNvPr id="276" name="Shape 276"/>
          <p:cNvSpPr/>
          <p:nvPr/>
        </p:nvSpPr>
        <p:spPr>
          <a:xfrm>
            <a:off x="1888078" y="7302500"/>
            <a:ext cx="17272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000000"/>
                </a:solidFill>
              </a:defRPr>
            </a:lvl1pPr>
          </a:lstStyle>
          <a:p>
            <a:r>
              <a:t>Amino acids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Nonsense Substitution 2.png"/>
          <p:cNvPicPr>
            <a:picLocks noChangeAspect="1"/>
          </p:cNvPicPr>
          <p:nvPr/>
        </p:nvPicPr>
        <p:blipFill>
          <a:blip r:embed="rId2">
            <a:extLst/>
          </a:blip>
          <a:stretch>
            <a:fillRect/>
          </a:stretch>
        </p:blipFill>
        <p:spPr>
          <a:xfrm>
            <a:off x="3649722" y="6114732"/>
            <a:ext cx="6927016" cy="902586"/>
          </a:xfrm>
          <a:prstGeom prst="rect">
            <a:avLst/>
          </a:prstGeom>
          <a:ln w="12700">
            <a:miter lim="400000"/>
          </a:ln>
        </p:spPr>
      </p:pic>
      <p:pic>
        <p:nvPicPr>
          <p:cNvPr id="279" name="Nonsense Substitution 3.png"/>
          <p:cNvPicPr>
            <a:picLocks noChangeAspect="1"/>
          </p:cNvPicPr>
          <p:nvPr/>
        </p:nvPicPr>
        <p:blipFill>
          <a:blip r:embed="rId3">
            <a:extLst/>
          </a:blip>
          <a:stretch>
            <a:fillRect/>
          </a:stretch>
        </p:blipFill>
        <p:spPr>
          <a:xfrm>
            <a:off x="3643328" y="6869140"/>
            <a:ext cx="6950055" cy="849259"/>
          </a:xfrm>
          <a:prstGeom prst="rect">
            <a:avLst/>
          </a:prstGeom>
          <a:ln w="12700">
            <a:miter lim="400000"/>
          </a:ln>
        </p:spPr>
      </p:pic>
      <p:pic>
        <p:nvPicPr>
          <p:cNvPr id="280" name="Nonsense Substitution 4.png"/>
          <p:cNvPicPr>
            <a:picLocks noChangeAspect="1"/>
          </p:cNvPicPr>
          <p:nvPr/>
        </p:nvPicPr>
        <p:blipFill>
          <a:blip r:embed="rId4">
            <a:extLst/>
          </a:blip>
          <a:stretch>
            <a:fillRect/>
          </a:stretch>
        </p:blipFill>
        <p:spPr>
          <a:xfrm>
            <a:off x="3799284" y="8258201"/>
            <a:ext cx="2162104" cy="872187"/>
          </a:xfrm>
          <a:prstGeom prst="rect">
            <a:avLst/>
          </a:prstGeom>
          <a:ln w="12700">
            <a:miter lim="400000"/>
          </a:ln>
        </p:spPr>
      </p:pic>
      <p:pic>
        <p:nvPicPr>
          <p:cNvPr id="281" name="Point Mutation Original 1.png"/>
          <p:cNvPicPr>
            <a:picLocks noChangeAspect="1"/>
          </p:cNvPicPr>
          <p:nvPr/>
        </p:nvPicPr>
        <p:blipFill>
          <a:blip r:embed="rId5">
            <a:extLst/>
          </a:blip>
          <a:stretch>
            <a:fillRect/>
          </a:stretch>
        </p:blipFill>
        <p:spPr>
          <a:xfrm>
            <a:off x="3636759" y="4729697"/>
            <a:ext cx="6968970" cy="868537"/>
          </a:xfrm>
          <a:prstGeom prst="rect">
            <a:avLst/>
          </a:prstGeom>
          <a:ln w="12700">
            <a:miter lim="400000"/>
          </a:ln>
        </p:spPr>
      </p:pic>
      <p:sp>
        <p:nvSpPr>
          <p:cNvPr id="282" name="Shape 282"/>
          <p:cNvSpPr>
            <a:spLocks noGrp="1"/>
          </p:cNvSpPr>
          <p:nvPr>
            <p:ph type="title"/>
          </p:nvPr>
        </p:nvSpPr>
        <p:spPr>
          <a:prstGeom prst="rect">
            <a:avLst/>
          </a:prstGeom>
        </p:spPr>
        <p:txBody>
          <a:bodyPr/>
          <a:lstStyle>
            <a:lvl1pPr>
              <a:tabLst>
                <a:tab pos="952500" algn="l"/>
              </a:tabLst>
            </a:lvl1pPr>
          </a:lstStyle>
          <a:p>
            <a:r>
              <a:t>Nonsense Substitution</a:t>
            </a:r>
          </a:p>
        </p:txBody>
      </p:sp>
      <p:sp>
        <p:nvSpPr>
          <p:cNvPr id="283" name="Shape 283"/>
          <p:cNvSpPr>
            <a:spLocks noGrp="1"/>
          </p:cNvSpPr>
          <p:nvPr>
            <p:ph type="body" sz="quarter" idx="1"/>
          </p:nvPr>
        </p:nvSpPr>
        <p:spPr>
          <a:xfrm>
            <a:off x="368300" y="1790700"/>
            <a:ext cx="11912303" cy="1543596"/>
          </a:xfrm>
          <a:prstGeom prst="rect">
            <a:avLst/>
          </a:prstGeom>
        </p:spPr>
        <p:txBody>
          <a:bodyPr/>
          <a:lstStyle/>
          <a:p>
            <a:pPr>
              <a:tabLst>
                <a:tab pos="1016000" algn="l"/>
              </a:tabLst>
            </a:pPr>
            <a:r>
              <a:t>A single base is substituted by another.</a:t>
            </a:r>
          </a:p>
          <a:p>
            <a:pPr lvl="1">
              <a:tabLst>
                <a:tab pos="1485900" algn="l"/>
              </a:tabLst>
            </a:pPr>
            <a:r>
              <a:t>This results in a new triplet that does not code for an amino acid.</a:t>
            </a:r>
          </a:p>
          <a:p>
            <a:pPr lvl="1">
              <a:tabLst>
                <a:tab pos="1485900" algn="l"/>
              </a:tabLst>
            </a:pPr>
            <a:r>
              <a:t>The resulting triplet may be an instruction to terminate the synthesis of the polypeptide chain.</a:t>
            </a:r>
          </a:p>
        </p:txBody>
      </p:sp>
      <p:sp>
        <p:nvSpPr>
          <p:cNvPr id="284" name="Shape 284"/>
          <p:cNvSpPr/>
          <p:nvPr/>
        </p:nvSpPr>
        <p:spPr>
          <a:xfrm>
            <a:off x="3863975" y="3987800"/>
            <a:ext cx="4322317"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700"/>
              </a:lnSpc>
              <a:tabLst>
                <a:tab pos="520700" algn="l"/>
              </a:tabLst>
              <a:defRPr sz="2000">
                <a:solidFill>
                  <a:srgbClr val="006795"/>
                </a:solidFill>
              </a:defRPr>
            </a:pPr>
            <a:r>
              <a:t>Mutation:  Substitute </a:t>
            </a:r>
            <a:r>
              <a:rPr b="1"/>
              <a:t>A</a:t>
            </a:r>
            <a:r>
              <a:t> instead of </a:t>
            </a:r>
            <a:r>
              <a:rPr b="1"/>
              <a:t>C</a:t>
            </a:r>
          </a:p>
        </p:txBody>
      </p:sp>
      <p:sp>
        <p:nvSpPr>
          <p:cNvPr id="285" name="Shape 285"/>
          <p:cNvSpPr/>
          <p:nvPr/>
        </p:nvSpPr>
        <p:spPr>
          <a:xfrm>
            <a:off x="7413408" y="8432800"/>
            <a:ext cx="4445001" cy="977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700"/>
              </a:lnSpc>
              <a:tabLst>
                <a:tab pos="520700" algn="l"/>
              </a:tabLst>
              <a:defRPr sz="2000">
                <a:solidFill>
                  <a:srgbClr val="006795"/>
                </a:solidFill>
              </a:defRPr>
            </a:pPr>
            <a:r>
              <a:t>Mutated DNA creates a </a:t>
            </a:r>
            <a:r>
              <a:rPr b="1"/>
              <a:t>STOP</a:t>
            </a:r>
            <a:r>
              <a:t> </a:t>
            </a:r>
            <a:r>
              <a:rPr b="1"/>
              <a:t>codon</a:t>
            </a:r>
            <a:r>
              <a:t> which prematurely ends synthesis of the polypeptide chain</a:t>
            </a:r>
          </a:p>
        </p:txBody>
      </p:sp>
      <p:sp>
        <p:nvSpPr>
          <p:cNvPr id="286" name="Shape 286"/>
          <p:cNvSpPr/>
          <p:nvPr/>
        </p:nvSpPr>
        <p:spPr>
          <a:xfrm>
            <a:off x="6688666" y="7967133"/>
            <a:ext cx="524934" cy="702734"/>
          </a:xfrm>
          <a:prstGeom prst="line">
            <a:avLst/>
          </a:prstGeom>
          <a:ln w="38100">
            <a:solidFill>
              <a:srgbClr val="F38C1E"/>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87" name="Shape 287"/>
          <p:cNvSpPr/>
          <p:nvPr/>
        </p:nvSpPr>
        <p:spPr>
          <a:xfrm flipV="1">
            <a:off x="6180666" y="4317999"/>
            <a:ext cx="1" cy="440268"/>
          </a:xfrm>
          <a:prstGeom prst="line">
            <a:avLst/>
          </a:prstGeom>
          <a:ln w="38100">
            <a:solidFill>
              <a:srgbClr val="F38C1E"/>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88" name="Shape 288"/>
          <p:cNvSpPr/>
          <p:nvPr/>
        </p:nvSpPr>
        <p:spPr>
          <a:xfrm>
            <a:off x="1496661" y="4838700"/>
            <a:ext cx="18542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000000"/>
                </a:solidFill>
              </a:defRPr>
            </a:lvl1pPr>
          </a:lstStyle>
          <a:p>
            <a:r>
              <a:t>Original DNA</a:t>
            </a:r>
          </a:p>
        </p:txBody>
      </p:sp>
      <p:sp>
        <p:nvSpPr>
          <p:cNvPr id="289" name="Shape 289"/>
          <p:cNvSpPr/>
          <p:nvPr/>
        </p:nvSpPr>
        <p:spPr>
          <a:xfrm>
            <a:off x="1649942" y="6108700"/>
            <a:ext cx="17018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000000"/>
                </a:solidFill>
              </a:defRPr>
            </a:lvl1pPr>
          </a:lstStyle>
          <a:p>
            <a:r>
              <a:t>Mutant DNA</a:t>
            </a:r>
          </a:p>
        </p:txBody>
      </p:sp>
      <p:sp>
        <p:nvSpPr>
          <p:cNvPr id="290" name="Shape 290"/>
          <p:cNvSpPr/>
          <p:nvPr/>
        </p:nvSpPr>
        <p:spPr>
          <a:xfrm>
            <a:off x="2411895" y="7366000"/>
            <a:ext cx="941946"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800"/>
              </a:lnSpc>
              <a:tabLst>
                <a:tab pos="520700" algn="l"/>
              </a:tabLst>
              <a:defRPr sz="2100" b="1">
                <a:solidFill>
                  <a:srgbClr val="000000"/>
                </a:solidFill>
              </a:defRPr>
            </a:lvl1pPr>
          </a:lstStyle>
          <a:p>
            <a:r>
              <a:t>mRNA</a:t>
            </a:r>
          </a:p>
        </p:txBody>
      </p:sp>
      <p:sp>
        <p:nvSpPr>
          <p:cNvPr id="291" name="Shape 291"/>
          <p:cNvSpPr/>
          <p:nvPr/>
        </p:nvSpPr>
        <p:spPr>
          <a:xfrm>
            <a:off x="1621378" y="8610600"/>
            <a:ext cx="17272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000000"/>
                </a:solidFill>
              </a:defRPr>
            </a:lvl1pPr>
          </a:lstStyle>
          <a:p>
            <a:r>
              <a:t>Amino acids</a:t>
            </a:r>
          </a:p>
        </p:txBody>
      </p:sp>
      <p:sp>
        <p:nvSpPr>
          <p:cNvPr id="292" name="Shape 292"/>
          <p:cNvSpPr/>
          <p:nvPr/>
        </p:nvSpPr>
        <p:spPr>
          <a:xfrm>
            <a:off x="6019800" y="7518400"/>
            <a:ext cx="1079500" cy="368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5" y="21600"/>
                </a:lnTo>
                <a:lnTo>
                  <a:pt x="21600" y="21600"/>
                </a:lnTo>
                <a:lnTo>
                  <a:pt x="21600" y="0"/>
                </a:lnTo>
              </a:path>
            </a:pathLst>
          </a:custGeom>
          <a:ln w="25400">
            <a:solidFill>
              <a:srgbClr val="F38C1E"/>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1"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Reading Frame Shift Insert4.png"/>
          <p:cNvPicPr>
            <a:picLocks noChangeAspect="1"/>
          </p:cNvPicPr>
          <p:nvPr/>
        </p:nvPicPr>
        <p:blipFill>
          <a:blip r:embed="rId2">
            <a:extLst/>
          </a:blip>
          <a:stretch>
            <a:fillRect/>
          </a:stretch>
        </p:blipFill>
        <p:spPr>
          <a:xfrm>
            <a:off x="2690788" y="8159805"/>
            <a:ext cx="6069433" cy="776889"/>
          </a:xfrm>
          <a:prstGeom prst="rect">
            <a:avLst/>
          </a:prstGeom>
          <a:ln w="12700">
            <a:miter lim="400000"/>
          </a:ln>
        </p:spPr>
      </p:pic>
      <p:pic>
        <p:nvPicPr>
          <p:cNvPr id="295" name="Reading Frame Shift Insert3.png"/>
          <p:cNvPicPr>
            <a:picLocks noChangeAspect="1"/>
          </p:cNvPicPr>
          <p:nvPr/>
        </p:nvPicPr>
        <p:blipFill>
          <a:blip r:embed="rId3">
            <a:extLst/>
          </a:blip>
          <a:stretch>
            <a:fillRect/>
          </a:stretch>
        </p:blipFill>
        <p:spPr>
          <a:xfrm>
            <a:off x="2486564" y="7082942"/>
            <a:ext cx="6469840" cy="826882"/>
          </a:xfrm>
          <a:prstGeom prst="rect">
            <a:avLst/>
          </a:prstGeom>
          <a:ln w="12700">
            <a:miter lim="400000"/>
          </a:ln>
        </p:spPr>
      </p:pic>
      <p:pic>
        <p:nvPicPr>
          <p:cNvPr id="296" name="Reading Frame Shift Insert2.png"/>
          <p:cNvPicPr>
            <a:picLocks noChangeAspect="1"/>
          </p:cNvPicPr>
          <p:nvPr/>
        </p:nvPicPr>
        <p:blipFill>
          <a:blip r:embed="rId4">
            <a:extLst/>
          </a:blip>
          <a:stretch>
            <a:fillRect/>
          </a:stretch>
        </p:blipFill>
        <p:spPr>
          <a:xfrm>
            <a:off x="2471991" y="6417092"/>
            <a:ext cx="6489759" cy="805152"/>
          </a:xfrm>
          <a:prstGeom prst="rect">
            <a:avLst/>
          </a:prstGeom>
          <a:ln w="12700">
            <a:miter lim="400000"/>
          </a:ln>
        </p:spPr>
      </p:pic>
      <p:pic>
        <p:nvPicPr>
          <p:cNvPr id="297" name="Point Mutation Original 1.png"/>
          <p:cNvPicPr>
            <a:picLocks noChangeAspect="1"/>
          </p:cNvPicPr>
          <p:nvPr/>
        </p:nvPicPr>
        <p:blipFill>
          <a:blip r:embed="rId5">
            <a:extLst/>
          </a:blip>
          <a:stretch>
            <a:fillRect/>
          </a:stretch>
        </p:blipFill>
        <p:spPr>
          <a:xfrm>
            <a:off x="2488679" y="5237697"/>
            <a:ext cx="6468293" cy="806138"/>
          </a:xfrm>
          <a:prstGeom prst="rect">
            <a:avLst/>
          </a:prstGeom>
          <a:ln w="12700">
            <a:miter lim="400000"/>
          </a:ln>
        </p:spPr>
      </p:pic>
      <p:sp>
        <p:nvSpPr>
          <p:cNvPr id="298" name="Shape 298"/>
          <p:cNvSpPr/>
          <p:nvPr/>
        </p:nvSpPr>
        <p:spPr>
          <a:xfrm>
            <a:off x="4775200" y="8771466"/>
            <a:ext cx="4054688" cy="359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50800">
            <a:solidFill>
              <a:schemeClr val="accent4">
                <a:hueOff val="384618"/>
                <a:satOff val="3869"/>
                <a:lumOff val="5802"/>
              </a:schemeClr>
            </a:solidFill>
            <a:miter lim="400000"/>
            <a:tail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9" name="Shape 299"/>
          <p:cNvSpPr>
            <a:spLocks noGrp="1"/>
          </p:cNvSpPr>
          <p:nvPr>
            <p:ph type="title"/>
          </p:nvPr>
        </p:nvSpPr>
        <p:spPr>
          <a:prstGeom prst="rect">
            <a:avLst/>
          </a:prstGeom>
        </p:spPr>
        <p:txBody>
          <a:bodyPr/>
          <a:lstStyle>
            <a:lvl1pPr>
              <a:tabLst>
                <a:tab pos="952500" algn="l"/>
              </a:tabLst>
              <a:defRPr sz="5800" spc="-174"/>
            </a:lvl1pPr>
          </a:lstStyle>
          <a:p>
            <a:pPr>
              <a:defRPr spc="0"/>
            </a:pPr>
            <a:r>
              <a:rPr spc="-174"/>
              <a:t>Reading Frame Shift by Insertion</a:t>
            </a:r>
          </a:p>
        </p:txBody>
      </p:sp>
      <p:sp>
        <p:nvSpPr>
          <p:cNvPr id="300" name="Shape 300"/>
          <p:cNvSpPr>
            <a:spLocks noGrp="1"/>
          </p:cNvSpPr>
          <p:nvPr>
            <p:ph type="body" sz="quarter" idx="1"/>
          </p:nvPr>
        </p:nvSpPr>
        <p:spPr>
          <a:xfrm>
            <a:off x="368300" y="1790700"/>
            <a:ext cx="10906919" cy="2095352"/>
          </a:xfrm>
          <a:prstGeom prst="rect">
            <a:avLst/>
          </a:prstGeom>
        </p:spPr>
        <p:txBody>
          <a:bodyPr/>
          <a:lstStyle/>
          <a:p>
            <a:pPr>
              <a:tabLst>
                <a:tab pos="1016000" algn="l"/>
              </a:tabLst>
            </a:pPr>
            <a:r>
              <a:t>A single base is inserted, upsetting the reading sequence for all those after it.</a:t>
            </a:r>
          </a:p>
          <a:p>
            <a:pPr lvl="1">
              <a:tabLst>
                <a:tab pos="1485900" algn="l"/>
              </a:tabLst>
            </a:pPr>
            <a:r>
              <a:t>A reading frame shift results in new amino acids in the polypeptide chain from the point of insertion onwards.</a:t>
            </a:r>
          </a:p>
          <a:p>
            <a:pPr lvl="1">
              <a:tabLst>
                <a:tab pos="1485900" algn="l"/>
              </a:tabLst>
            </a:pPr>
            <a:r>
              <a:t>The resulting protein will be grossly different from the one originally encoded (it is most likely to be non-functional).</a:t>
            </a:r>
          </a:p>
        </p:txBody>
      </p:sp>
      <p:sp>
        <p:nvSpPr>
          <p:cNvPr id="301" name="Shape 301"/>
          <p:cNvSpPr/>
          <p:nvPr/>
        </p:nvSpPr>
        <p:spPr>
          <a:xfrm>
            <a:off x="3277603" y="4610100"/>
            <a:ext cx="2884246"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700"/>
              </a:lnSpc>
              <a:tabLst>
                <a:tab pos="520700" algn="l"/>
              </a:tabLst>
              <a:defRPr sz="2000">
                <a:solidFill>
                  <a:srgbClr val="006795"/>
                </a:solidFill>
              </a:defRPr>
            </a:pPr>
            <a:r>
              <a:t>Mutation: Insertion of </a:t>
            </a:r>
            <a:r>
              <a:rPr b="1"/>
              <a:t>C</a:t>
            </a:r>
          </a:p>
        </p:txBody>
      </p:sp>
      <p:sp>
        <p:nvSpPr>
          <p:cNvPr id="302" name="Shape 302"/>
          <p:cNvSpPr/>
          <p:nvPr/>
        </p:nvSpPr>
        <p:spPr>
          <a:xfrm>
            <a:off x="9366375" y="7759700"/>
            <a:ext cx="3365501" cy="16637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tabLst>
                <a:tab pos="520700" algn="l"/>
              </a:tabLst>
              <a:defRPr sz="2000">
                <a:solidFill>
                  <a:srgbClr val="006795"/>
                </a:solidFill>
              </a:defRPr>
            </a:lvl1pPr>
          </a:lstStyle>
          <a:p>
            <a:r>
              <a:t>Large scale frame shift results in a new amino acid sequence. The resulting protein is unlikely to have any biological activity.</a:t>
            </a:r>
          </a:p>
        </p:txBody>
      </p:sp>
      <p:sp>
        <p:nvSpPr>
          <p:cNvPr id="303" name="Shape 303"/>
          <p:cNvSpPr/>
          <p:nvPr/>
        </p:nvSpPr>
        <p:spPr>
          <a:xfrm flipV="1">
            <a:off x="4876800" y="4914900"/>
            <a:ext cx="0" cy="558945"/>
          </a:xfrm>
          <a:prstGeom prst="line">
            <a:avLst/>
          </a:prstGeom>
          <a:ln w="76200">
            <a:solidFill>
              <a:schemeClr val="accent4">
                <a:hueOff val="384618"/>
                <a:satOff val="3869"/>
                <a:lumOff val="5802"/>
              </a:schemeClr>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04" name="Shape 304"/>
          <p:cNvSpPr/>
          <p:nvPr/>
        </p:nvSpPr>
        <p:spPr>
          <a:xfrm>
            <a:off x="480661" y="5270500"/>
            <a:ext cx="18542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201B17"/>
                </a:solidFill>
              </a:defRPr>
            </a:lvl1pPr>
          </a:lstStyle>
          <a:p>
            <a:pPr>
              <a:defRPr>
                <a:solidFill>
                  <a:srgbClr val="483F36"/>
                </a:solidFill>
              </a:defRPr>
            </a:pPr>
            <a:r>
              <a:rPr>
                <a:solidFill>
                  <a:srgbClr val="201B17"/>
                </a:solidFill>
              </a:rPr>
              <a:t>Original DNA</a:t>
            </a:r>
          </a:p>
        </p:txBody>
      </p:sp>
      <p:sp>
        <p:nvSpPr>
          <p:cNvPr id="305" name="Shape 305"/>
          <p:cNvSpPr/>
          <p:nvPr/>
        </p:nvSpPr>
        <p:spPr>
          <a:xfrm>
            <a:off x="633942" y="6464300"/>
            <a:ext cx="17018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201B17"/>
                </a:solidFill>
              </a:defRPr>
            </a:lvl1pPr>
          </a:lstStyle>
          <a:p>
            <a:pPr>
              <a:defRPr>
                <a:solidFill>
                  <a:srgbClr val="483F36"/>
                </a:solidFill>
              </a:defRPr>
            </a:pPr>
            <a:r>
              <a:rPr>
                <a:solidFill>
                  <a:srgbClr val="201B17"/>
                </a:solidFill>
              </a:rPr>
              <a:t>Mutant DNA</a:t>
            </a:r>
          </a:p>
        </p:txBody>
      </p:sp>
      <p:sp>
        <p:nvSpPr>
          <p:cNvPr id="306" name="Shape 306"/>
          <p:cNvSpPr/>
          <p:nvPr/>
        </p:nvSpPr>
        <p:spPr>
          <a:xfrm>
            <a:off x="1395895" y="7505700"/>
            <a:ext cx="941946"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800"/>
              </a:lnSpc>
              <a:tabLst>
                <a:tab pos="520700" algn="l"/>
              </a:tabLst>
              <a:defRPr sz="2100" b="1">
                <a:solidFill>
                  <a:srgbClr val="201B17"/>
                </a:solidFill>
              </a:defRPr>
            </a:lvl1pPr>
          </a:lstStyle>
          <a:p>
            <a:pPr>
              <a:defRPr>
                <a:solidFill>
                  <a:srgbClr val="483F36"/>
                </a:solidFill>
              </a:defRPr>
            </a:pPr>
            <a:r>
              <a:rPr>
                <a:solidFill>
                  <a:srgbClr val="201B17"/>
                </a:solidFill>
              </a:rPr>
              <a:t>mRNA</a:t>
            </a:r>
          </a:p>
        </p:txBody>
      </p:sp>
      <p:sp>
        <p:nvSpPr>
          <p:cNvPr id="307" name="Shape 307"/>
          <p:cNvSpPr/>
          <p:nvPr/>
        </p:nvSpPr>
        <p:spPr>
          <a:xfrm>
            <a:off x="605378" y="8458200"/>
            <a:ext cx="17272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201B17"/>
                </a:solidFill>
              </a:defRPr>
            </a:lvl1pPr>
          </a:lstStyle>
          <a:p>
            <a:pPr>
              <a:defRPr>
                <a:solidFill>
                  <a:srgbClr val="483F36"/>
                </a:solidFill>
              </a:defRPr>
            </a:pPr>
            <a:r>
              <a:rPr>
                <a:solidFill>
                  <a:srgbClr val="201B17"/>
                </a:solidFill>
              </a:rPr>
              <a:t>Amino acids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0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1"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body" sz="half" idx="1"/>
          </p:nvPr>
        </p:nvSpPr>
        <p:spPr>
          <a:xfrm>
            <a:off x="1028700" y="2019300"/>
            <a:ext cx="4984850" cy="5867400"/>
          </a:xfrm>
          <a:prstGeom prst="rect">
            <a:avLst/>
          </a:prstGeom>
        </p:spPr>
        <p:txBody>
          <a:bodyPr numCol="1" spcCol="38100"/>
          <a:lstStyle/>
          <a:p>
            <a:pPr marL="392727" indent="-392727"/>
            <a:r>
              <a:rPr>
                <a:hlinkClick r:id="rId2" action="ppaction://hlinksldjump"/>
              </a:rPr>
              <a:t>Variation</a:t>
            </a:r>
          </a:p>
          <a:p>
            <a:pPr marL="720045" lvl="1"/>
            <a:r>
              <a:rPr>
                <a:hlinkClick r:id="rId3" action="ppaction://hlinksldjump"/>
              </a:rPr>
              <a:t>Sources of variation</a:t>
            </a:r>
          </a:p>
          <a:p>
            <a:pPr marL="720045" lvl="1"/>
            <a:r>
              <a:rPr>
                <a:hlinkClick r:id="rId4" action="ppaction://hlinksldjump"/>
              </a:rPr>
              <a:t>Phenotypes</a:t>
            </a:r>
          </a:p>
          <a:p>
            <a:pPr marL="720045" lvl="1"/>
            <a:r>
              <a:rPr>
                <a:hlinkClick r:id="rId5" action="ppaction://hlinksldjump"/>
              </a:rPr>
              <a:t>Mutations</a:t>
            </a:r>
          </a:p>
          <a:p>
            <a:pPr marL="720045" lvl="1"/>
            <a:r>
              <a:rPr>
                <a:hlinkClick r:id="rId6" action="ppaction://hlinksldjump"/>
              </a:rPr>
              <a:t>Non-disjunction</a:t>
            </a:r>
          </a:p>
          <a:p>
            <a:pPr marL="720045" lvl="1"/>
            <a:r>
              <a:rPr>
                <a:hlinkClick r:id="rId7" action="ppaction://hlinksldjump"/>
              </a:rPr>
              <a:t>Aneuploidy</a:t>
            </a:r>
          </a:p>
          <a:p>
            <a:pPr marL="392727" indent="-392727"/>
            <a:r>
              <a:rPr>
                <a:hlinkClick r:id="rId8" action="ppaction://hlinksldjump"/>
              </a:rPr>
              <a:t>Mendelian Genetics</a:t>
            </a:r>
          </a:p>
          <a:p>
            <a:pPr marL="720045" lvl="1"/>
            <a:r>
              <a:rPr>
                <a:hlinkClick r:id="rId8" action="ppaction://hlinksldjump"/>
              </a:rPr>
              <a:t>Gregor Mendel</a:t>
            </a:r>
          </a:p>
          <a:p>
            <a:pPr marL="720045" lvl="1"/>
            <a:r>
              <a:rPr>
                <a:hlinkClick r:id="rId9" action="ppaction://hlinksldjump"/>
              </a:rPr>
              <a:t>Mendel’s pea experiments</a:t>
            </a:r>
          </a:p>
          <a:p>
            <a:pPr marL="720045" lvl="1"/>
            <a:r>
              <a:rPr>
                <a:hlinkClick r:id="rId10" action="ppaction://hlinksldjump"/>
              </a:rPr>
              <a:t>Mendel’s laws</a:t>
            </a:r>
          </a:p>
          <a:p>
            <a:pPr marL="720045" lvl="1"/>
            <a:r>
              <a:rPr>
                <a:hlinkClick r:id="rId11" action="ppaction://hlinksldjump"/>
              </a:rPr>
              <a:t>Alleles</a:t>
            </a:r>
          </a:p>
          <a:p>
            <a:pPr marL="720045" lvl="1"/>
            <a:r>
              <a:rPr>
                <a:hlinkClick r:id="rId12" action="ppaction://hlinksldjump"/>
              </a:rPr>
              <a:t>Monohybrid crosses</a:t>
            </a:r>
          </a:p>
          <a:p>
            <a:pPr marL="720045" lvl="1"/>
            <a:r>
              <a:rPr>
                <a:hlinkClick r:id="rId13" action="ppaction://hlinksldjump"/>
              </a:rPr>
              <a:t>Dihybrid crosses</a:t>
            </a:r>
          </a:p>
        </p:txBody>
      </p:sp>
      <p:sp>
        <p:nvSpPr>
          <p:cNvPr id="85" name="Shape 85"/>
          <p:cNvSpPr/>
          <p:nvPr/>
        </p:nvSpPr>
        <p:spPr>
          <a:xfrm>
            <a:off x="6807200" y="2019300"/>
            <a:ext cx="4984850" cy="58674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92727" indent="-392727" defTabSz="584200">
              <a:spcBef>
                <a:spcPts val="2500"/>
              </a:spcBef>
              <a:buClr>
                <a:srgbClr val="006994"/>
              </a:buClr>
              <a:buSzPct val="150000"/>
              <a:buFont typeface="Lucida Grande"/>
              <a:buChar char="‣"/>
              <a:tabLst/>
              <a:defRPr sz="2400" b="1">
                <a:solidFill>
                  <a:srgbClr val="000000"/>
                </a:solidFill>
              </a:defRPr>
            </a:pPr>
            <a:r>
              <a:rPr>
                <a:hlinkClick r:id="rId14" action="ppaction://hlinksldjump"/>
              </a:rPr>
              <a:t>Non-Mendelian genetics</a:t>
            </a:r>
          </a:p>
          <a:p>
            <a:pPr marL="720045" lvl="1" indent="-360000" defTabSz="584200">
              <a:spcBef>
                <a:spcPts val="500"/>
              </a:spcBef>
              <a:buSzPct val="150000"/>
              <a:buChar char="•"/>
              <a:tabLst/>
              <a:defRPr sz="2200">
                <a:solidFill>
                  <a:srgbClr val="000000"/>
                </a:solidFill>
              </a:defRPr>
            </a:pPr>
            <a:r>
              <a:rPr>
                <a:hlinkClick r:id="rId14" action="ppaction://hlinksldjump"/>
              </a:rPr>
              <a:t>Linked genes</a:t>
            </a:r>
          </a:p>
          <a:p>
            <a:pPr marL="720045" lvl="1" indent="-360000" defTabSz="584200">
              <a:spcBef>
                <a:spcPts val="500"/>
              </a:spcBef>
              <a:buSzPct val="150000"/>
              <a:buChar char="•"/>
              <a:tabLst/>
              <a:defRPr sz="2200">
                <a:solidFill>
                  <a:srgbClr val="000000"/>
                </a:solidFill>
              </a:defRPr>
            </a:pPr>
            <a:r>
              <a:rPr>
                <a:hlinkClick r:id="rId15" action="ppaction://hlinksldjump"/>
              </a:rPr>
              <a:t>Mitochondrial DNA</a:t>
            </a:r>
          </a:p>
          <a:p>
            <a:pPr marL="720045" lvl="1" indent="-360000" defTabSz="584200">
              <a:spcBef>
                <a:spcPts val="500"/>
              </a:spcBef>
              <a:buSzPct val="150000"/>
              <a:buChar char="•"/>
              <a:tabLst/>
              <a:defRPr sz="2200">
                <a:solidFill>
                  <a:srgbClr val="000000"/>
                </a:solidFill>
              </a:defRPr>
            </a:pPr>
            <a:r>
              <a:rPr>
                <a:hlinkClick r:id="rId16" action="ppaction://hlinksldjump"/>
              </a:rPr>
              <a:t>DNA methylation</a:t>
            </a:r>
          </a:p>
          <a:p>
            <a:pPr marL="392727" indent="-392727" defTabSz="584200">
              <a:spcBef>
                <a:spcPts val="2500"/>
              </a:spcBef>
              <a:buClr>
                <a:srgbClr val="006994"/>
              </a:buClr>
              <a:buSzPct val="150000"/>
              <a:buFont typeface="Lucida Grande"/>
              <a:buChar char="‣"/>
              <a:tabLst/>
              <a:defRPr sz="2400" b="1">
                <a:solidFill>
                  <a:srgbClr val="000000"/>
                </a:solidFill>
              </a:defRPr>
            </a:pPr>
            <a:r>
              <a:rPr>
                <a:hlinkClick r:id="rId17" action="ppaction://hlinksldjump"/>
              </a:rPr>
              <a:t>Sex chromosomes</a:t>
            </a:r>
          </a:p>
          <a:p>
            <a:pPr marL="720045" lvl="1" indent="-360000" defTabSz="584200">
              <a:spcBef>
                <a:spcPts val="500"/>
              </a:spcBef>
              <a:buSzPct val="150000"/>
              <a:buChar char="•"/>
              <a:tabLst/>
              <a:defRPr sz="2200">
                <a:solidFill>
                  <a:srgbClr val="000000"/>
                </a:solidFill>
              </a:defRPr>
            </a:pPr>
            <a:r>
              <a:rPr>
                <a:hlinkClick r:id="rId17" action="ppaction://hlinksldjump"/>
              </a:rPr>
              <a:t>Sex determination</a:t>
            </a:r>
          </a:p>
          <a:p>
            <a:pPr marL="720045" lvl="1" indent="-360000" defTabSz="584200">
              <a:spcBef>
                <a:spcPts val="500"/>
              </a:spcBef>
              <a:buSzPct val="150000"/>
              <a:buChar char="•"/>
              <a:tabLst/>
              <a:defRPr sz="2200">
                <a:solidFill>
                  <a:srgbClr val="000000"/>
                </a:solidFill>
              </a:defRPr>
            </a:pPr>
            <a:r>
              <a:rPr>
                <a:hlinkClick r:id="rId18" action="ppaction://hlinksldjump"/>
              </a:rPr>
              <a:t>Sex linkage</a:t>
            </a:r>
          </a:p>
          <a:p>
            <a:pPr marL="392727" indent="-392727" defTabSz="584200">
              <a:spcBef>
                <a:spcPts val="2500"/>
              </a:spcBef>
              <a:buClr>
                <a:srgbClr val="006994"/>
              </a:buClr>
              <a:buSzPct val="150000"/>
              <a:buFont typeface="Lucida Grande"/>
              <a:buChar char="‣"/>
              <a:tabLst/>
              <a:defRPr sz="2400" b="1">
                <a:solidFill>
                  <a:srgbClr val="000000"/>
                </a:solidFill>
              </a:defRPr>
            </a:pPr>
            <a:r>
              <a:rPr>
                <a:hlinkClick r:id="rId19" action="ppaction://hlinksldjump"/>
              </a:rPr>
              <a:t>Polygeny</a:t>
            </a:r>
          </a:p>
          <a:p>
            <a:pPr marL="392727" indent="-392727" defTabSz="584200">
              <a:spcBef>
                <a:spcPts val="2500"/>
              </a:spcBef>
              <a:buClr>
                <a:srgbClr val="006994"/>
              </a:buClr>
              <a:buSzPct val="150000"/>
              <a:buFont typeface="Lucida Grande"/>
              <a:buChar char="‣"/>
              <a:tabLst/>
              <a:defRPr sz="2400" b="1">
                <a:solidFill>
                  <a:srgbClr val="000000"/>
                </a:solidFill>
              </a:defRPr>
            </a:pPr>
            <a:r>
              <a:rPr>
                <a:hlinkClick r:id="rId20" action="ppaction://hlinksldjump"/>
              </a:rPr>
              <a:t>Pedigree analysis</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Reading Frame Shift Part 2.png"/>
          <p:cNvPicPr>
            <a:picLocks noChangeAspect="1"/>
          </p:cNvPicPr>
          <p:nvPr/>
        </p:nvPicPr>
        <p:blipFill>
          <a:blip r:embed="rId2">
            <a:extLst/>
          </a:blip>
          <a:stretch>
            <a:fillRect/>
          </a:stretch>
        </p:blipFill>
        <p:spPr>
          <a:xfrm>
            <a:off x="2965912" y="6360562"/>
            <a:ext cx="6480900" cy="804053"/>
          </a:xfrm>
          <a:prstGeom prst="rect">
            <a:avLst/>
          </a:prstGeom>
          <a:ln w="12700">
            <a:miter lim="400000"/>
          </a:ln>
        </p:spPr>
      </p:pic>
      <p:pic>
        <p:nvPicPr>
          <p:cNvPr id="310" name="Reading Frame Shift Part 3.png"/>
          <p:cNvPicPr>
            <a:picLocks noChangeAspect="1"/>
          </p:cNvPicPr>
          <p:nvPr/>
        </p:nvPicPr>
        <p:blipFill>
          <a:blip r:embed="rId3">
            <a:extLst/>
          </a:blip>
          <a:stretch>
            <a:fillRect/>
          </a:stretch>
        </p:blipFill>
        <p:spPr>
          <a:xfrm>
            <a:off x="2966235" y="7044726"/>
            <a:ext cx="6497170" cy="834426"/>
          </a:xfrm>
          <a:prstGeom prst="rect">
            <a:avLst/>
          </a:prstGeom>
          <a:ln w="12700">
            <a:miter lim="400000"/>
          </a:ln>
        </p:spPr>
      </p:pic>
      <p:pic>
        <p:nvPicPr>
          <p:cNvPr id="311" name="Reading Frame Shift Part 4.png"/>
          <p:cNvPicPr>
            <a:picLocks noChangeAspect="1"/>
          </p:cNvPicPr>
          <p:nvPr/>
        </p:nvPicPr>
        <p:blipFill>
          <a:blip r:embed="rId4">
            <a:extLst/>
          </a:blip>
          <a:stretch>
            <a:fillRect/>
          </a:stretch>
        </p:blipFill>
        <p:spPr>
          <a:xfrm>
            <a:off x="3247901" y="8038615"/>
            <a:ext cx="6045128" cy="773777"/>
          </a:xfrm>
          <a:prstGeom prst="rect">
            <a:avLst/>
          </a:prstGeom>
          <a:ln w="12700">
            <a:miter lim="400000"/>
          </a:ln>
        </p:spPr>
      </p:pic>
      <p:pic>
        <p:nvPicPr>
          <p:cNvPr id="312" name="Point Mutation Original 1.png"/>
          <p:cNvPicPr>
            <a:picLocks noChangeAspect="1"/>
          </p:cNvPicPr>
          <p:nvPr/>
        </p:nvPicPr>
        <p:blipFill>
          <a:blip r:embed="rId5">
            <a:extLst/>
          </a:blip>
          <a:stretch>
            <a:fillRect/>
          </a:stretch>
        </p:blipFill>
        <p:spPr>
          <a:xfrm>
            <a:off x="2976359" y="5172996"/>
            <a:ext cx="6498306" cy="809879"/>
          </a:xfrm>
          <a:prstGeom prst="rect">
            <a:avLst/>
          </a:prstGeom>
          <a:ln w="12700">
            <a:miter lim="400000"/>
          </a:ln>
        </p:spPr>
      </p:pic>
      <p:sp>
        <p:nvSpPr>
          <p:cNvPr id="313" name="Shape 313"/>
          <p:cNvSpPr/>
          <p:nvPr/>
        </p:nvSpPr>
        <p:spPr>
          <a:xfrm>
            <a:off x="4203700" y="8674100"/>
            <a:ext cx="3124200" cy="419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5" y="21600"/>
                </a:lnTo>
                <a:lnTo>
                  <a:pt x="21600" y="21600"/>
                </a:lnTo>
                <a:lnTo>
                  <a:pt x="21600" y="0"/>
                </a:lnTo>
              </a:path>
            </a:pathLst>
          </a:custGeom>
          <a:ln w="38100">
            <a:solidFill>
              <a:srgbClr val="F38C1E"/>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4" name="Shape 314"/>
          <p:cNvSpPr>
            <a:spLocks noGrp="1"/>
          </p:cNvSpPr>
          <p:nvPr>
            <p:ph type="title"/>
          </p:nvPr>
        </p:nvSpPr>
        <p:spPr>
          <a:prstGeom prst="rect">
            <a:avLst/>
          </a:prstGeom>
        </p:spPr>
        <p:txBody>
          <a:bodyPr/>
          <a:lstStyle>
            <a:lvl1pPr>
              <a:tabLst>
                <a:tab pos="952500" algn="l"/>
              </a:tabLst>
            </a:lvl1pPr>
          </a:lstStyle>
          <a:p>
            <a:r>
              <a:t>Partial Reading Frame Shift</a:t>
            </a:r>
          </a:p>
        </p:txBody>
      </p:sp>
      <p:sp>
        <p:nvSpPr>
          <p:cNvPr id="315" name="Shape 315"/>
          <p:cNvSpPr>
            <a:spLocks noGrp="1"/>
          </p:cNvSpPr>
          <p:nvPr>
            <p:ph type="body" sz="quarter" idx="1"/>
          </p:nvPr>
        </p:nvSpPr>
        <p:spPr>
          <a:xfrm>
            <a:off x="368300" y="1790700"/>
            <a:ext cx="11580168" cy="1964581"/>
          </a:xfrm>
          <a:prstGeom prst="rect">
            <a:avLst/>
          </a:prstGeom>
        </p:spPr>
        <p:txBody>
          <a:bodyPr/>
          <a:lstStyle/>
          <a:p>
            <a:pPr>
              <a:tabLst>
                <a:tab pos="1016000" algn="l"/>
              </a:tabLst>
            </a:pPr>
            <a:r>
              <a:t>A single base is inserted and another is deleted at a different location. This causes a localised frame shift.</a:t>
            </a:r>
          </a:p>
          <a:p>
            <a:pPr lvl="1">
              <a:tabLst>
                <a:tab pos="1485900" algn="l"/>
              </a:tabLst>
            </a:pPr>
            <a:r>
              <a:t>The amino acid sequence between these points changes.</a:t>
            </a:r>
          </a:p>
          <a:p>
            <a:pPr lvl="1">
              <a:tabLst>
                <a:tab pos="1485900" algn="l"/>
              </a:tabLst>
            </a:pPr>
            <a:r>
              <a:t>Depending on how many amino acids are affected, the resulting protein may have some biological activity.</a:t>
            </a:r>
          </a:p>
        </p:txBody>
      </p:sp>
      <p:sp>
        <p:nvSpPr>
          <p:cNvPr id="316" name="Shape 316"/>
          <p:cNvSpPr/>
          <p:nvPr/>
        </p:nvSpPr>
        <p:spPr>
          <a:xfrm>
            <a:off x="2780016" y="4343400"/>
            <a:ext cx="2884247"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700"/>
              </a:lnSpc>
              <a:tabLst>
                <a:tab pos="520700" algn="l"/>
              </a:tabLst>
              <a:defRPr sz="2000">
                <a:solidFill>
                  <a:srgbClr val="006795"/>
                </a:solidFill>
              </a:defRPr>
            </a:pPr>
            <a:r>
              <a:t>Mutation: Insertion of </a:t>
            </a:r>
            <a:r>
              <a:rPr b="1"/>
              <a:t>C</a:t>
            </a:r>
          </a:p>
        </p:txBody>
      </p:sp>
      <p:sp>
        <p:nvSpPr>
          <p:cNvPr id="317" name="Shape 317"/>
          <p:cNvSpPr/>
          <p:nvPr/>
        </p:nvSpPr>
        <p:spPr>
          <a:xfrm>
            <a:off x="6067859" y="4343400"/>
            <a:ext cx="2839840"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700"/>
              </a:lnSpc>
              <a:tabLst>
                <a:tab pos="520700" algn="l"/>
              </a:tabLst>
              <a:defRPr sz="2000">
                <a:solidFill>
                  <a:srgbClr val="006795"/>
                </a:solidFill>
              </a:defRPr>
            </a:pPr>
            <a:r>
              <a:t>Mutation: Deletion of </a:t>
            </a:r>
            <a:r>
              <a:rPr b="1"/>
              <a:t>C</a:t>
            </a:r>
          </a:p>
        </p:txBody>
      </p:sp>
      <p:sp>
        <p:nvSpPr>
          <p:cNvPr id="318" name="Shape 318"/>
          <p:cNvSpPr/>
          <p:nvPr/>
        </p:nvSpPr>
        <p:spPr>
          <a:xfrm>
            <a:off x="9470877" y="8102600"/>
            <a:ext cx="3378201" cy="977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tabLst>
                <a:tab pos="520700" algn="l"/>
              </a:tabLst>
              <a:defRPr sz="2000">
                <a:solidFill>
                  <a:srgbClr val="006795"/>
                </a:solidFill>
              </a:defRPr>
            </a:lvl1pPr>
          </a:lstStyle>
          <a:p>
            <a:r>
              <a:t>Altered chain which may or may not produce a protein with biological activity</a:t>
            </a:r>
          </a:p>
        </p:txBody>
      </p:sp>
      <p:sp>
        <p:nvSpPr>
          <p:cNvPr id="319" name="Shape 319"/>
          <p:cNvSpPr/>
          <p:nvPr/>
        </p:nvSpPr>
        <p:spPr>
          <a:xfrm>
            <a:off x="6438900" y="4724400"/>
            <a:ext cx="0" cy="508000"/>
          </a:xfrm>
          <a:prstGeom prst="line">
            <a:avLst/>
          </a:prstGeom>
          <a:ln w="38100">
            <a:solidFill>
              <a:srgbClr val="F38C1E"/>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20" name="Shape 320"/>
          <p:cNvSpPr/>
          <p:nvPr/>
        </p:nvSpPr>
        <p:spPr>
          <a:xfrm flipV="1">
            <a:off x="4152900" y="4724400"/>
            <a:ext cx="0" cy="508000"/>
          </a:xfrm>
          <a:prstGeom prst="line">
            <a:avLst/>
          </a:prstGeom>
          <a:ln w="38100">
            <a:solidFill>
              <a:srgbClr val="F38C1E"/>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21" name="Shape 321"/>
          <p:cNvSpPr/>
          <p:nvPr/>
        </p:nvSpPr>
        <p:spPr>
          <a:xfrm>
            <a:off x="975961" y="5232400"/>
            <a:ext cx="18542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201B17"/>
                </a:solidFill>
              </a:defRPr>
            </a:lvl1pPr>
          </a:lstStyle>
          <a:p>
            <a:pPr>
              <a:defRPr>
                <a:solidFill>
                  <a:srgbClr val="483F36"/>
                </a:solidFill>
              </a:defRPr>
            </a:pPr>
            <a:r>
              <a:rPr>
                <a:solidFill>
                  <a:srgbClr val="201B17"/>
                </a:solidFill>
              </a:rPr>
              <a:t>Original DNA</a:t>
            </a:r>
          </a:p>
        </p:txBody>
      </p:sp>
      <p:sp>
        <p:nvSpPr>
          <p:cNvPr id="322" name="Shape 322"/>
          <p:cNvSpPr/>
          <p:nvPr/>
        </p:nvSpPr>
        <p:spPr>
          <a:xfrm>
            <a:off x="1129242" y="6426200"/>
            <a:ext cx="17018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201B17"/>
                </a:solidFill>
              </a:defRPr>
            </a:lvl1pPr>
          </a:lstStyle>
          <a:p>
            <a:pPr>
              <a:defRPr>
                <a:solidFill>
                  <a:srgbClr val="483F36"/>
                </a:solidFill>
              </a:defRPr>
            </a:pPr>
            <a:r>
              <a:rPr>
                <a:solidFill>
                  <a:srgbClr val="201B17"/>
                </a:solidFill>
              </a:rPr>
              <a:t>Mutant DNA</a:t>
            </a:r>
          </a:p>
        </p:txBody>
      </p:sp>
      <p:sp>
        <p:nvSpPr>
          <p:cNvPr id="323" name="Shape 323"/>
          <p:cNvSpPr/>
          <p:nvPr/>
        </p:nvSpPr>
        <p:spPr>
          <a:xfrm>
            <a:off x="1891195" y="7531100"/>
            <a:ext cx="941946"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800"/>
              </a:lnSpc>
              <a:tabLst>
                <a:tab pos="520700" algn="l"/>
              </a:tabLst>
              <a:defRPr sz="2100" b="1">
                <a:solidFill>
                  <a:srgbClr val="201B17"/>
                </a:solidFill>
              </a:defRPr>
            </a:lvl1pPr>
          </a:lstStyle>
          <a:p>
            <a:pPr>
              <a:defRPr>
                <a:solidFill>
                  <a:srgbClr val="483F36"/>
                </a:solidFill>
              </a:defRPr>
            </a:pPr>
            <a:r>
              <a:rPr>
                <a:solidFill>
                  <a:srgbClr val="201B17"/>
                </a:solidFill>
              </a:rPr>
              <a:t>mRNA</a:t>
            </a:r>
          </a:p>
        </p:txBody>
      </p:sp>
      <p:sp>
        <p:nvSpPr>
          <p:cNvPr id="324" name="Shape 324"/>
          <p:cNvSpPr/>
          <p:nvPr/>
        </p:nvSpPr>
        <p:spPr>
          <a:xfrm>
            <a:off x="1100678" y="8394700"/>
            <a:ext cx="17272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100" b="1">
                <a:solidFill>
                  <a:srgbClr val="201B17"/>
                </a:solidFill>
              </a:defRPr>
            </a:lvl1pPr>
          </a:lstStyle>
          <a:p>
            <a:pPr>
              <a:defRPr>
                <a:solidFill>
                  <a:srgbClr val="483F36"/>
                </a:solidFill>
              </a:defRPr>
            </a:pPr>
            <a:r>
              <a:rPr>
                <a:solidFill>
                  <a:srgbClr val="201B17"/>
                </a:solidFill>
              </a:rPr>
              <a:t>Amino acids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p:nvPr/>
        </p:nvSpPr>
        <p:spPr>
          <a:xfrm>
            <a:off x="6451600" y="1651000"/>
            <a:ext cx="6553200" cy="81280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327" name="Sickle Cell Disease chromos.pdf"/>
          <p:cNvPicPr>
            <a:picLocks noChangeAspect="1"/>
          </p:cNvPicPr>
          <p:nvPr/>
        </p:nvPicPr>
        <p:blipFill>
          <a:blip r:embed="rId2">
            <a:extLst/>
          </a:blip>
          <a:stretch>
            <a:fillRect/>
          </a:stretch>
        </p:blipFill>
        <p:spPr>
          <a:xfrm>
            <a:off x="6869411" y="2768600"/>
            <a:ext cx="5500389" cy="787400"/>
          </a:xfrm>
          <a:prstGeom prst="rect">
            <a:avLst/>
          </a:prstGeom>
          <a:ln w="12700">
            <a:miter lim="400000"/>
          </a:ln>
        </p:spPr>
      </p:pic>
      <p:pic>
        <p:nvPicPr>
          <p:cNvPr id="328" name="SickleCell.jpg"/>
          <p:cNvPicPr>
            <a:picLocks noChangeAspect="1"/>
          </p:cNvPicPr>
          <p:nvPr/>
        </p:nvPicPr>
        <p:blipFill>
          <a:blip r:embed="rId3">
            <a:extLst/>
          </a:blip>
          <a:stretch>
            <a:fillRect/>
          </a:stretch>
        </p:blipFill>
        <p:spPr>
          <a:xfrm>
            <a:off x="8991600" y="4165600"/>
            <a:ext cx="4025900" cy="5245100"/>
          </a:xfrm>
          <a:prstGeom prst="rect">
            <a:avLst/>
          </a:prstGeom>
          <a:ln w="25400">
            <a:solidFill>
              <a:srgbClr val="FFFFFF"/>
            </a:solidFill>
            <a:miter lim="400000"/>
          </a:ln>
        </p:spPr>
      </p:pic>
      <p:sp>
        <p:nvSpPr>
          <p:cNvPr id="329" name="Shape 329"/>
          <p:cNvSpPr>
            <a:spLocks noGrp="1"/>
          </p:cNvSpPr>
          <p:nvPr>
            <p:ph type="title"/>
          </p:nvPr>
        </p:nvSpPr>
        <p:spPr>
          <a:prstGeom prst="rect">
            <a:avLst/>
          </a:prstGeom>
        </p:spPr>
        <p:txBody>
          <a:bodyPr/>
          <a:lstStyle>
            <a:lvl1pPr>
              <a:tabLst>
                <a:tab pos="952500" algn="l"/>
              </a:tabLst>
            </a:lvl1pPr>
          </a:lstStyle>
          <a:p>
            <a:r>
              <a:t>Sickle Cell Anemia</a:t>
            </a:r>
          </a:p>
        </p:txBody>
      </p:sp>
      <p:sp>
        <p:nvSpPr>
          <p:cNvPr id="330" name="Shape 330"/>
          <p:cNvSpPr>
            <a:spLocks noGrp="1"/>
          </p:cNvSpPr>
          <p:nvPr>
            <p:ph type="body" sz="quarter" idx="1"/>
          </p:nvPr>
        </p:nvSpPr>
        <p:spPr>
          <a:xfrm>
            <a:off x="368300" y="1790700"/>
            <a:ext cx="5067697" cy="4755158"/>
          </a:xfrm>
          <a:prstGeom prst="rect">
            <a:avLst/>
          </a:prstGeom>
        </p:spPr>
        <p:txBody>
          <a:bodyPr/>
          <a:lstStyle/>
          <a:p>
            <a:pPr marL="345600" indent="-345600">
              <a:tabLst>
                <a:tab pos="1016000" algn="l"/>
              </a:tabLst>
            </a:pPr>
            <a:r>
              <a:t>Synonym: Sickle cell disease</a:t>
            </a:r>
          </a:p>
          <a:p>
            <a:pPr marL="345600" indent="-345600">
              <a:tabLst>
                <a:tab pos="1016000" algn="l"/>
              </a:tabLst>
            </a:pPr>
            <a:r>
              <a:t>Incidence: Most common in people of African ancestry.</a:t>
            </a:r>
          </a:p>
          <a:p>
            <a:pPr marL="680000" lvl="1" indent="-320000">
              <a:tabLst>
                <a:tab pos="1485900" algn="l"/>
              </a:tabLst>
            </a:pPr>
            <a:r>
              <a:t>West Africans: 1%</a:t>
            </a:r>
            <a:br/>
            <a:r>
              <a:t>(10-45% are carriers)</a:t>
            </a:r>
          </a:p>
          <a:p>
            <a:pPr marL="680000" lvl="1" indent="-320000">
              <a:tabLst>
                <a:tab pos="1485900" algn="l"/>
              </a:tabLst>
            </a:pPr>
            <a:r>
              <a:t>West Indians: 0.5%</a:t>
            </a:r>
          </a:p>
          <a:p>
            <a:pPr marL="680000" lvl="1" indent="-320000">
              <a:tabLst>
                <a:tab pos="1485900" algn="l"/>
              </a:tabLst>
            </a:pPr>
            <a:r>
              <a:t>Gene type:  Autosomal mutation (HBB) on chromosome 11 which results in the substitution of a single nucleotide in the HBB gene coding for the beta chain of haemoglobin. </a:t>
            </a:r>
          </a:p>
          <a:p>
            <a:pPr marL="680000" lvl="1" indent="-320000">
              <a:tabLst>
                <a:tab pos="1485900" algn="l"/>
              </a:tabLst>
            </a:pPr>
            <a:r>
              <a:t>The allele is codominant.</a:t>
            </a:r>
          </a:p>
        </p:txBody>
      </p:sp>
      <p:sp>
        <p:nvSpPr>
          <p:cNvPr id="331" name="Shape 331"/>
          <p:cNvSpPr/>
          <p:nvPr/>
        </p:nvSpPr>
        <p:spPr>
          <a:xfrm>
            <a:off x="7983154" y="1866900"/>
            <a:ext cx="350197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400"/>
              </a:lnSpc>
              <a:tabLst>
                <a:tab pos="520700" algn="l"/>
              </a:tabLst>
              <a:defRPr>
                <a:solidFill>
                  <a:srgbClr val="126A93"/>
                </a:solidFill>
              </a:defRPr>
            </a:pPr>
            <a:r>
              <a:rPr b="1"/>
              <a:t>Gene location</a:t>
            </a:r>
            <a:r>
              <a:t>:  Chromosome 11</a:t>
            </a:r>
          </a:p>
        </p:txBody>
      </p:sp>
      <p:sp>
        <p:nvSpPr>
          <p:cNvPr id="332" name="Shape 332"/>
          <p:cNvSpPr/>
          <p:nvPr/>
        </p:nvSpPr>
        <p:spPr>
          <a:xfrm>
            <a:off x="6903998" y="1955800"/>
            <a:ext cx="62226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solidFill>
                  <a:srgbClr val="126A93"/>
                </a:solidFill>
              </a:defRPr>
            </a:lvl1pPr>
          </a:lstStyle>
          <a:p>
            <a:r>
              <a:t>HBB</a:t>
            </a:r>
          </a:p>
        </p:txBody>
      </p:sp>
      <p:sp>
        <p:nvSpPr>
          <p:cNvPr id="333" name="Shape 333"/>
          <p:cNvSpPr/>
          <p:nvPr/>
        </p:nvSpPr>
        <p:spPr>
          <a:xfrm>
            <a:off x="8054943" y="2552700"/>
            <a:ext cx="25413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i="1">
                <a:solidFill>
                  <a:srgbClr val="126A93"/>
                </a:solidFill>
              </a:defRPr>
            </a:lvl1pPr>
          </a:lstStyle>
          <a:p>
            <a:r>
              <a:t>p</a:t>
            </a:r>
          </a:p>
        </p:txBody>
      </p:sp>
      <p:sp>
        <p:nvSpPr>
          <p:cNvPr id="334" name="Shape 334"/>
          <p:cNvSpPr/>
          <p:nvPr/>
        </p:nvSpPr>
        <p:spPr>
          <a:xfrm>
            <a:off x="10747343" y="2552700"/>
            <a:ext cx="25413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i="1">
                <a:solidFill>
                  <a:srgbClr val="126A93"/>
                </a:solidFill>
              </a:defRPr>
            </a:lvl1pPr>
          </a:lstStyle>
          <a:p>
            <a:r>
              <a:t>q</a:t>
            </a:r>
          </a:p>
        </p:txBody>
      </p:sp>
      <p:sp>
        <p:nvSpPr>
          <p:cNvPr id="335" name="Shape 335"/>
          <p:cNvSpPr/>
          <p:nvPr/>
        </p:nvSpPr>
        <p:spPr>
          <a:xfrm flipV="1">
            <a:off x="7251699" y="2260600"/>
            <a:ext cx="1" cy="571751"/>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36" name="Shape 336"/>
          <p:cNvSpPr/>
          <p:nvPr/>
        </p:nvSpPr>
        <p:spPr>
          <a:xfrm>
            <a:off x="6807200" y="4673600"/>
            <a:ext cx="15621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a:solidFill>
                  <a:srgbClr val="126A93"/>
                </a:solidFill>
              </a:defRPr>
            </a:lvl1pPr>
          </a:lstStyle>
          <a:p>
            <a:r>
              <a:t>Normal red blood cells</a:t>
            </a:r>
          </a:p>
        </p:txBody>
      </p:sp>
      <p:sp>
        <p:nvSpPr>
          <p:cNvPr id="337" name="Shape 337"/>
          <p:cNvSpPr/>
          <p:nvPr/>
        </p:nvSpPr>
        <p:spPr>
          <a:xfrm>
            <a:off x="6985000" y="8775700"/>
            <a:ext cx="115592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defRPr>
                <a:solidFill>
                  <a:srgbClr val="126A93"/>
                </a:solidFill>
              </a:defRPr>
            </a:lvl1pPr>
          </a:lstStyle>
          <a:p>
            <a:r>
              <a:t>Sickle-cell</a:t>
            </a:r>
          </a:p>
        </p:txBody>
      </p:sp>
      <p:sp>
        <p:nvSpPr>
          <p:cNvPr id="338" name="Shape 338"/>
          <p:cNvSpPr/>
          <p:nvPr/>
        </p:nvSpPr>
        <p:spPr>
          <a:xfrm flipH="1">
            <a:off x="8216751" y="8466666"/>
            <a:ext cx="1820482" cy="438615"/>
          </a:xfrm>
          <a:prstGeom prst="line">
            <a:avLst/>
          </a:prstGeom>
          <a:ln w="254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39" name="Shape 339"/>
          <p:cNvSpPr/>
          <p:nvPr/>
        </p:nvSpPr>
        <p:spPr>
          <a:xfrm>
            <a:off x="12357100" y="9271000"/>
            <a:ext cx="649325"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
              </a:lnSpc>
              <a:tabLst>
                <a:tab pos="520700" algn="l"/>
              </a:tabLst>
              <a:defRPr sz="500">
                <a:solidFill>
                  <a:srgbClr val="000000"/>
                </a:solidFill>
              </a:defRPr>
            </a:lvl1pPr>
          </a:lstStyle>
          <a:p>
            <a:r>
              <a:t>Photo Defiers.com</a:t>
            </a:r>
          </a:p>
        </p:txBody>
      </p:sp>
      <p:grpSp>
        <p:nvGrpSpPr>
          <p:cNvPr id="342" name="Group 342"/>
          <p:cNvGrpSpPr/>
          <p:nvPr/>
        </p:nvGrpSpPr>
        <p:grpSpPr>
          <a:xfrm>
            <a:off x="8345091" y="4719290"/>
            <a:ext cx="3073401" cy="1143001"/>
            <a:chOff x="0" y="0"/>
            <a:chExt cx="3073400" cy="1143000"/>
          </a:xfrm>
        </p:grpSpPr>
        <p:sp>
          <p:nvSpPr>
            <p:cNvPr id="340" name="Shape 340"/>
            <p:cNvSpPr/>
            <p:nvPr/>
          </p:nvSpPr>
          <p:spPr>
            <a:xfrm flipH="1">
              <a:off x="12502" y="0"/>
              <a:ext cx="1222262" cy="225243"/>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41" name="Shape 341"/>
            <p:cNvSpPr/>
            <p:nvPr/>
          </p:nvSpPr>
          <p:spPr>
            <a:xfrm flipH="1" flipV="1">
              <a:off x="0" y="215205"/>
              <a:ext cx="3073401" cy="927795"/>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3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3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3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3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7239099" y="1651000"/>
            <a:ext cx="5765701" cy="547251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5" name="Shape 345"/>
          <p:cNvSpPr>
            <a:spLocks noGrp="1"/>
          </p:cNvSpPr>
          <p:nvPr>
            <p:ph type="title"/>
          </p:nvPr>
        </p:nvSpPr>
        <p:spPr>
          <a:prstGeom prst="rect">
            <a:avLst/>
          </a:prstGeom>
        </p:spPr>
        <p:txBody>
          <a:bodyPr/>
          <a:lstStyle>
            <a:lvl1pPr>
              <a:tabLst>
                <a:tab pos="952500" algn="l"/>
              </a:tabLst>
            </a:lvl1pPr>
          </a:lstStyle>
          <a:p>
            <a:r>
              <a:t>Sickle Cell Disease</a:t>
            </a:r>
          </a:p>
        </p:txBody>
      </p:sp>
      <p:sp>
        <p:nvSpPr>
          <p:cNvPr id="346" name="Shape 346"/>
          <p:cNvSpPr>
            <a:spLocks noGrp="1"/>
          </p:cNvSpPr>
          <p:nvPr>
            <p:ph type="body" sz="quarter" idx="1"/>
          </p:nvPr>
        </p:nvSpPr>
        <p:spPr>
          <a:xfrm>
            <a:off x="368300" y="1790700"/>
            <a:ext cx="5956300" cy="3767733"/>
          </a:xfrm>
          <a:prstGeom prst="rect">
            <a:avLst/>
          </a:prstGeom>
        </p:spPr>
        <p:txBody>
          <a:bodyPr/>
          <a:lstStyle/>
          <a:p>
            <a:pPr>
              <a:tabLst>
                <a:tab pos="1016000" algn="l"/>
              </a:tabLst>
            </a:pPr>
            <a:r>
              <a:t>Treatment and outlook:</a:t>
            </a:r>
          </a:p>
          <a:p>
            <a:pPr lvl="1">
              <a:tabLst>
                <a:tab pos="1485900" algn="l"/>
              </a:tabLst>
            </a:pPr>
            <a:r>
              <a:t>Patients are given folic acid.</a:t>
            </a:r>
          </a:p>
          <a:p>
            <a:pPr lvl="1">
              <a:tabLst>
                <a:tab pos="1485900" algn="l"/>
              </a:tabLst>
            </a:pPr>
            <a:r>
              <a:t>Acute episodes may require:</a:t>
            </a:r>
          </a:p>
          <a:p>
            <a:pPr lvl="2">
              <a:tabLst>
                <a:tab pos="1638300" algn="l"/>
              </a:tabLst>
            </a:pPr>
            <a:r>
              <a:t>oxygen therapy</a:t>
            </a:r>
          </a:p>
          <a:p>
            <a:pPr lvl="2">
              <a:tabLst>
                <a:tab pos="1638300" algn="l"/>
              </a:tabLst>
            </a:pPr>
            <a:r>
              <a:t>intravenous infusions of fluid</a:t>
            </a:r>
          </a:p>
          <a:p>
            <a:pPr lvl="2">
              <a:tabLst>
                <a:tab pos="1638300" algn="l"/>
              </a:tabLst>
            </a:pPr>
            <a:r>
              <a:t>antibiotics to treat infection</a:t>
            </a:r>
          </a:p>
          <a:p>
            <a:pPr lvl="1">
              <a:tabLst>
                <a:tab pos="1485900" algn="l"/>
              </a:tabLst>
            </a:pPr>
            <a:r>
              <a:t>Experimental therapies include bone marrow transplants and gene therapy.  </a:t>
            </a:r>
          </a:p>
        </p:txBody>
      </p:sp>
      <p:grpSp>
        <p:nvGrpSpPr>
          <p:cNvPr id="351" name="Group 351"/>
          <p:cNvGrpSpPr/>
          <p:nvPr/>
        </p:nvGrpSpPr>
        <p:grpSpPr>
          <a:xfrm>
            <a:off x="7251700" y="1663700"/>
            <a:ext cx="5740400" cy="5224922"/>
            <a:chOff x="0" y="0"/>
            <a:chExt cx="5740400" cy="5224921"/>
          </a:xfrm>
        </p:grpSpPr>
        <p:pic>
          <p:nvPicPr>
            <p:cNvPr id="347" name="Sickle cell lesion CCD.jpg"/>
            <p:cNvPicPr>
              <a:picLocks noChangeAspect="1"/>
            </p:cNvPicPr>
            <p:nvPr/>
          </p:nvPicPr>
          <p:blipFill>
            <a:blip r:embed="rId2">
              <a:extLst/>
            </a:blip>
            <a:stretch>
              <a:fillRect/>
            </a:stretch>
          </p:blipFill>
          <p:spPr>
            <a:xfrm>
              <a:off x="0" y="0"/>
              <a:ext cx="5740400" cy="4708036"/>
            </a:xfrm>
            <a:prstGeom prst="rect">
              <a:avLst/>
            </a:prstGeom>
            <a:ln w="25400" cap="flat">
              <a:solidFill>
                <a:srgbClr val="FFFFFF"/>
              </a:solidFill>
              <a:prstDash val="solid"/>
              <a:miter lim="400000"/>
            </a:ln>
            <a:effectLst/>
          </p:spPr>
        </p:pic>
        <p:sp>
          <p:nvSpPr>
            <p:cNvPr id="348" name="Shape 348"/>
            <p:cNvSpPr/>
            <p:nvPr/>
          </p:nvSpPr>
          <p:spPr>
            <a:xfrm>
              <a:off x="2311400" y="4965700"/>
              <a:ext cx="186762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Sickle cell lesion </a:t>
              </a:r>
            </a:p>
          </p:txBody>
        </p:sp>
        <p:sp>
          <p:nvSpPr>
            <p:cNvPr id="349" name="Shape 349"/>
            <p:cNvSpPr/>
            <p:nvPr/>
          </p:nvSpPr>
          <p:spPr>
            <a:xfrm>
              <a:off x="3632200" y="2476500"/>
              <a:ext cx="491067" cy="503767"/>
            </a:xfrm>
            <a:prstGeom prst="line">
              <a:avLst/>
            </a:prstGeom>
            <a:noFill/>
            <a:ln w="1016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50" name="Shape 350"/>
            <p:cNvSpPr/>
            <p:nvPr/>
          </p:nvSpPr>
          <p:spPr>
            <a:xfrm rot="16200000">
              <a:off x="5128722" y="4269277"/>
              <a:ext cx="853902" cy="1355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1200"/>
                </a:lnSpc>
                <a:tabLst>
                  <a:tab pos="520700" algn="l"/>
                </a:tabLst>
                <a:defRPr sz="1000">
                  <a:solidFill>
                    <a:srgbClr val="000000"/>
                  </a:solidFill>
                </a:defRPr>
              </a:lvl1pPr>
            </a:lstStyle>
            <a:p>
              <a:pPr>
                <a:defRPr sz="2800">
                  <a:latin typeface="Hoefler Text"/>
                  <a:ea typeface="Hoefler Text"/>
                  <a:cs typeface="Hoefler Text"/>
                  <a:sym typeface="Hoefler Text"/>
                </a:defRPr>
              </a:pPr>
              <a:r>
                <a:rPr sz="1000">
                  <a:latin typeface="+mn-lt"/>
                  <a:ea typeface="+mn-ea"/>
                  <a:cs typeface="+mn-cs"/>
                  <a:sym typeface="Arial"/>
                </a:rPr>
                <a:t>(Photo CDC)</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4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4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4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4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4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Sickle Cell DNA.pdf"/>
          <p:cNvPicPr>
            <a:picLocks noChangeAspect="1"/>
          </p:cNvPicPr>
          <p:nvPr/>
        </p:nvPicPr>
        <p:blipFill>
          <a:blip r:embed="rId2">
            <a:extLst/>
          </a:blip>
          <a:stretch>
            <a:fillRect/>
          </a:stretch>
        </p:blipFill>
        <p:spPr>
          <a:xfrm>
            <a:off x="1506634" y="8032062"/>
            <a:ext cx="7035801" cy="718239"/>
          </a:xfrm>
          <a:prstGeom prst="rect">
            <a:avLst/>
          </a:prstGeom>
          <a:ln w="12700">
            <a:miter lim="400000"/>
          </a:ln>
        </p:spPr>
      </p:pic>
      <p:pic>
        <p:nvPicPr>
          <p:cNvPr id="354" name="Sickle Cell b chin.pdf"/>
          <p:cNvPicPr>
            <a:picLocks noChangeAspect="1"/>
          </p:cNvPicPr>
          <p:nvPr/>
        </p:nvPicPr>
        <p:blipFill>
          <a:blip r:embed="rId3">
            <a:extLst/>
          </a:blip>
          <a:stretch>
            <a:fillRect/>
          </a:stretch>
        </p:blipFill>
        <p:spPr>
          <a:xfrm>
            <a:off x="5543061" y="6011905"/>
            <a:ext cx="1518139" cy="1333501"/>
          </a:xfrm>
          <a:prstGeom prst="rect">
            <a:avLst/>
          </a:prstGeom>
          <a:ln w="12700">
            <a:miter lim="400000"/>
          </a:ln>
        </p:spPr>
      </p:pic>
      <p:pic>
        <p:nvPicPr>
          <p:cNvPr id="355" name="Sickle Cell haemoglobin.pdf"/>
          <p:cNvPicPr>
            <a:picLocks noChangeAspect="1"/>
          </p:cNvPicPr>
          <p:nvPr/>
        </p:nvPicPr>
        <p:blipFill>
          <a:blip r:embed="rId4">
            <a:extLst/>
          </a:blip>
          <a:stretch>
            <a:fillRect/>
          </a:stretch>
        </p:blipFill>
        <p:spPr>
          <a:xfrm>
            <a:off x="5194300" y="3543300"/>
            <a:ext cx="2277313" cy="1905000"/>
          </a:xfrm>
          <a:prstGeom prst="rect">
            <a:avLst/>
          </a:prstGeom>
          <a:ln w="12700">
            <a:miter lim="400000"/>
          </a:ln>
        </p:spPr>
      </p:pic>
      <p:grpSp>
        <p:nvGrpSpPr>
          <p:cNvPr id="358" name="Group 358"/>
          <p:cNvGrpSpPr/>
          <p:nvPr/>
        </p:nvGrpSpPr>
        <p:grpSpPr>
          <a:xfrm>
            <a:off x="9067800" y="2959100"/>
            <a:ext cx="3162300" cy="2616200"/>
            <a:chOff x="0" y="0"/>
            <a:chExt cx="3162300" cy="2616200"/>
          </a:xfrm>
        </p:grpSpPr>
        <p:sp>
          <p:nvSpPr>
            <p:cNvPr id="356" name="Shape 356"/>
            <p:cNvSpPr/>
            <p:nvPr/>
          </p:nvSpPr>
          <p:spPr>
            <a:xfrm>
              <a:off x="0" y="0"/>
              <a:ext cx="3162300" cy="2616200"/>
            </a:xfrm>
            <a:prstGeom prst="rect">
              <a:avLst/>
            </a:prstGeom>
            <a:solidFill>
              <a:srgbClr val="FFFFFF">
                <a:alpha val="72000"/>
              </a:srgbClr>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7" name="Shape 357"/>
            <p:cNvSpPr/>
            <p:nvPr/>
          </p:nvSpPr>
          <p:spPr>
            <a:xfrm>
              <a:off x="140830" y="203200"/>
              <a:ext cx="28956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Sickle cells</a:t>
              </a:r>
            </a:p>
            <a:p>
              <a:pPr>
                <a:lnSpc>
                  <a:spcPts val="2100"/>
                </a:lnSpc>
                <a:tabLst>
                  <a:tab pos="520700" algn="l"/>
                </a:tabLst>
              </a:pPr>
              <a:r>
                <a:t>containing mutant haemoglobin (less soluble)</a:t>
              </a:r>
            </a:p>
          </p:txBody>
        </p:sp>
      </p:grpSp>
      <p:grpSp>
        <p:nvGrpSpPr>
          <p:cNvPr id="361" name="Group 361"/>
          <p:cNvGrpSpPr/>
          <p:nvPr/>
        </p:nvGrpSpPr>
        <p:grpSpPr>
          <a:xfrm>
            <a:off x="749300" y="2959100"/>
            <a:ext cx="3162300" cy="2616200"/>
            <a:chOff x="0" y="0"/>
            <a:chExt cx="3162300" cy="2616200"/>
          </a:xfrm>
        </p:grpSpPr>
        <p:sp>
          <p:nvSpPr>
            <p:cNvPr id="359" name="Shape 359"/>
            <p:cNvSpPr/>
            <p:nvPr/>
          </p:nvSpPr>
          <p:spPr>
            <a:xfrm>
              <a:off x="0" y="0"/>
              <a:ext cx="3162300" cy="2616200"/>
            </a:xfrm>
            <a:prstGeom prst="rect">
              <a:avLst/>
            </a:prstGeom>
            <a:solidFill>
              <a:srgbClr val="FFFFFF">
                <a:alpha val="72000"/>
              </a:srgbClr>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0" name="Shape 360"/>
            <p:cNvSpPr/>
            <p:nvPr/>
          </p:nvSpPr>
          <p:spPr>
            <a:xfrm>
              <a:off x="215547" y="203200"/>
              <a:ext cx="27432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Normal red blood cells</a:t>
              </a:r>
            </a:p>
            <a:p>
              <a:pPr>
                <a:lnSpc>
                  <a:spcPts val="2100"/>
                </a:lnSpc>
                <a:tabLst>
                  <a:tab pos="520700" algn="l"/>
                </a:tabLst>
              </a:pPr>
              <a:r>
                <a:t>containing normal haemoglobin (soluble)</a:t>
              </a:r>
            </a:p>
          </p:txBody>
        </p:sp>
      </p:grpSp>
      <p:sp>
        <p:nvSpPr>
          <p:cNvPr id="362" name="Shape 362"/>
          <p:cNvSpPr>
            <a:spLocks noGrp="1"/>
          </p:cNvSpPr>
          <p:nvPr>
            <p:ph type="title"/>
          </p:nvPr>
        </p:nvSpPr>
        <p:spPr>
          <a:prstGeom prst="rect">
            <a:avLst/>
          </a:prstGeom>
        </p:spPr>
        <p:txBody>
          <a:bodyPr/>
          <a:lstStyle>
            <a:lvl1pPr>
              <a:tabLst>
                <a:tab pos="952500" algn="l"/>
              </a:tabLst>
            </a:lvl1pPr>
          </a:lstStyle>
          <a:p>
            <a:r>
              <a:t>Sickle Cell Mutation</a:t>
            </a:r>
          </a:p>
        </p:txBody>
      </p:sp>
      <p:sp>
        <p:nvSpPr>
          <p:cNvPr id="363" name="Shape 363"/>
          <p:cNvSpPr>
            <a:spLocks noGrp="1"/>
          </p:cNvSpPr>
          <p:nvPr>
            <p:ph type="body" sz="quarter" idx="1"/>
          </p:nvPr>
        </p:nvSpPr>
        <p:spPr>
          <a:xfrm>
            <a:off x="368300" y="1790700"/>
            <a:ext cx="11777266" cy="482799"/>
          </a:xfrm>
          <a:prstGeom prst="rect">
            <a:avLst/>
          </a:prstGeom>
        </p:spPr>
        <p:txBody>
          <a:bodyPr/>
          <a:lstStyle/>
          <a:p>
            <a:pPr marL="345600" indent="-345600">
              <a:tabLst>
                <a:tab pos="1016000" algn="l"/>
              </a:tabLst>
            </a:pPr>
            <a:r>
              <a:t>The mutation responsible for causing sickle cell disease is a </a:t>
            </a:r>
            <a:r>
              <a:rPr b="1">
                <a:solidFill>
                  <a:srgbClr val="006994"/>
                </a:solidFill>
              </a:rPr>
              <a:t>point substitution</a:t>
            </a:r>
            <a:r>
              <a:t>.</a:t>
            </a:r>
          </a:p>
        </p:txBody>
      </p:sp>
      <p:sp>
        <p:nvSpPr>
          <p:cNvPr id="364" name="Shape 364"/>
          <p:cNvSpPr/>
          <p:nvPr/>
        </p:nvSpPr>
        <p:spPr>
          <a:xfrm>
            <a:off x="4836769" y="2679700"/>
            <a:ext cx="3365501"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100"/>
              </a:lnSpc>
              <a:tabLst>
                <a:tab pos="520700" algn="l"/>
              </a:tabLst>
            </a:pPr>
            <a:r>
              <a:t>Hemoglobin molecules</a:t>
            </a:r>
          </a:p>
          <a:p>
            <a:pPr>
              <a:lnSpc>
                <a:spcPts val="2100"/>
              </a:lnSpc>
              <a:tabLst>
                <a:tab pos="520700" algn="l"/>
              </a:tabLst>
            </a:pPr>
            <a:r>
              <a:t>are made up of 2 α-chains and 2 β-chains linked together</a:t>
            </a:r>
          </a:p>
        </p:txBody>
      </p:sp>
      <p:sp>
        <p:nvSpPr>
          <p:cNvPr id="365" name="Shape 365"/>
          <p:cNvSpPr/>
          <p:nvPr/>
        </p:nvSpPr>
        <p:spPr>
          <a:xfrm>
            <a:off x="3979453" y="6426200"/>
            <a:ext cx="1308957"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100"/>
              </a:lnSpc>
              <a:tabLst>
                <a:tab pos="520700" algn="l"/>
              </a:tabLst>
            </a:pPr>
            <a:r>
              <a:t>β-Chain</a:t>
            </a:r>
          </a:p>
          <a:p>
            <a:pPr>
              <a:lnSpc>
                <a:spcPts val="2100"/>
              </a:lnSpc>
              <a:tabLst>
                <a:tab pos="520700" algn="l"/>
              </a:tabLst>
            </a:pPr>
            <a:r>
              <a:t>hemoglobin</a:t>
            </a:r>
          </a:p>
        </p:txBody>
      </p:sp>
      <p:sp>
        <p:nvSpPr>
          <p:cNvPr id="366" name="Shape 366"/>
          <p:cNvSpPr/>
          <p:nvPr/>
        </p:nvSpPr>
        <p:spPr>
          <a:xfrm>
            <a:off x="8951475" y="7747000"/>
            <a:ext cx="3670301"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The sickle cell mutation involves the substitution of one base for another in the HBB gene, causing a single amino acid to be altered.</a:t>
            </a:r>
          </a:p>
        </p:txBody>
      </p:sp>
      <p:sp>
        <p:nvSpPr>
          <p:cNvPr id="367" name="Shape 367"/>
          <p:cNvSpPr/>
          <p:nvPr/>
        </p:nvSpPr>
        <p:spPr>
          <a:xfrm>
            <a:off x="8958235" y="6032500"/>
            <a:ext cx="3670301"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When deprived of oxygen, haemoglobin precipitates to form fibres, which deform the red blood cells into a sickle shape.</a:t>
            </a:r>
          </a:p>
        </p:txBody>
      </p:sp>
      <p:grpSp>
        <p:nvGrpSpPr>
          <p:cNvPr id="372" name="Group 372"/>
          <p:cNvGrpSpPr/>
          <p:nvPr/>
        </p:nvGrpSpPr>
        <p:grpSpPr>
          <a:xfrm>
            <a:off x="4121391" y="4961466"/>
            <a:ext cx="4442477" cy="733356"/>
            <a:chOff x="0" y="0"/>
            <a:chExt cx="4442476" cy="733354"/>
          </a:xfrm>
        </p:grpSpPr>
        <p:sp>
          <p:nvSpPr>
            <p:cNvPr id="368" name="Shape 368"/>
            <p:cNvSpPr/>
            <p:nvPr/>
          </p:nvSpPr>
          <p:spPr>
            <a:xfrm>
              <a:off x="0" y="474133"/>
              <a:ext cx="155452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Beta (β) chain</a:t>
              </a:r>
            </a:p>
          </p:txBody>
        </p:sp>
        <p:sp>
          <p:nvSpPr>
            <p:cNvPr id="369" name="Shape 369"/>
            <p:cNvSpPr/>
            <p:nvPr/>
          </p:nvSpPr>
          <p:spPr>
            <a:xfrm>
              <a:off x="2772872" y="474133"/>
              <a:ext cx="166960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Alpha (α) chain</a:t>
              </a:r>
            </a:p>
          </p:txBody>
        </p:sp>
        <p:sp>
          <p:nvSpPr>
            <p:cNvPr id="370" name="Shape 370"/>
            <p:cNvSpPr/>
            <p:nvPr/>
          </p:nvSpPr>
          <p:spPr>
            <a:xfrm>
              <a:off x="3143008" y="0"/>
              <a:ext cx="215900" cy="410634"/>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71" name="Shape 371"/>
            <p:cNvSpPr/>
            <p:nvPr/>
          </p:nvSpPr>
          <p:spPr>
            <a:xfrm flipH="1">
              <a:off x="1106774" y="88900"/>
              <a:ext cx="237068" cy="321734"/>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373" name="Shape 373"/>
          <p:cNvSpPr/>
          <p:nvPr/>
        </p:nvSpPr>
        <p:spPr>
          <a:xfrm>
            <a:off x="6299199" y="5384800"/>
            <a:ext cx="1" cy="1016010"/>
          </a:xfrm>
          <a:prstGeom prst="line">
            <a:avLst/>
          </a:prstGeom>
          <a:ln w="762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74" name="Shape 374"/>
          <p:cNvSpPr/>
          <p:nvPr/>
        </p:nvSpPr>
        <p:spPr>
          <a:xfrm flipH="1" flipV="1">
            <a:off x="7562704" y="4466147"/>
            <a:ext cx="1687130" cy="147"/>
          </a:xfrm>
          <a:prstGeom prst="line">
            <a:avLst/>
          </a:prstGeom>
          <a:ln w="1016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75" name="Shape 375"/>
          <p:cNvSpPr/>
          <p:nvPr/>
        </p:nvSpPr>
        <p:spPr>
          <a:xfrm>
            <a:off x="3733800" y="4470400"/>
            <a:ext cx="1477434" cy="127"/>
          </a:xfrm>
          <a:prstGeom prst="line">
            <a:avLst/>
          </a:prstGeom>
          <a:ln w="1016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76" name="Shape 376"/>
          <p:cNvSpPr/>
          <p:nvPr/>
        </p:nvSpPr>
        <p:spPr>
          <a:xfrm>
            <a:off x="6532451" y="7378700"/>
            <a:ext cx="2096890"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100"/>
              </a:lnSpc>
              <a:tabLst>
                <a:tab pos="520700" algn="l"/>
              </a:tabLst>
            </a:pPr>
            <a:r>
              <a:t>Normal base: T</a:t>
            </a:r>
          </a:p>
          <a:p>
            <a:pPr>
              <a:lnSpc>
                <a:spcPts val="2100"/>
              </a:lnSpc>
              <a:tabLst>
                <a:tab pos="520700" algn="l"/>
              </a:tabLst>
            </a:pPr>
            <a:r>
              <a:t>Substituted base: A</a:t>
            </a:r>
          </a:p>
        </p:txBody>
      </p:sp>
      <p:sp>
        <p:nvSpPr>
          <p:cNvPr id="377" name="Shape 377"/>
          <p:cNvSpPr/>
          <p:nvPr/>
        </p:nvSpPr>
        <p:spPr>
          <a:xfrm flipV="1">
            <a:off x="6972299" y="7899400"/>
            <a:ext cx="1" cy="237068"/>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384" name="Group 384"/>
          <p:cNvGrpSpPr/>
          <p:nvPr/>
        </p:nvGrpSpPr>
        <p:grpSpPr>
          <a:xfrm>
            <a:off x="594080" y="7556500"/>
            <a:ext cx="3036851" cy="1910222"/>
            <a:chOff x="0" y="0"/>
            <a:chExt cx="3036850" cy="1910221"/>
          </a:xfrm>
        </p:grpSpPr>
        <p:sp>
          <p:nvSpPr>
            <p:cNvPr id="378" name="Shape 378"/>
            <p:cNvSpPr/>
            <p:nvPr/>
          </p:nvSpPr>
          <p:spPr>
            <a:xfrm>
              <a:off x="15487" y="825500"/>
              <a:ext cx="60965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DNA</a:t>
              </a:r>
            </a:p>
          </p:txBody>
        </p:sp>
        <p:sp>
          <p:nvSpPr>
            <p:cNvPr id="379" name="Shape 379"/>
            <p:cNvSpPr/>
            <p:nvPr/>
          </p:nvSpPr>
          <p:spPr>
            <a:xfrm>
              <a:off x="0" y="1651000"/>
              <a:ext cx="303685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Codes for the 1st amino acid</a:t>
              </a:r>
            </a:p>
          </p:txBody>
        </p:sp>
        <p:sp>
          <p:nvSpPr>
            <p:cNvPr id="380" name="Shape 380"/>
            <p:cNvSpPr/>
            <p:nvPr/>
          </p:nvSpPr>
          <p:spPr>
            <a:xfrm>
              <a:off x="664918" y="0"/>
              <a:ext cx="113058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First base</a:t>
              </a:r>
            </a:p>
          </p:txBody>
        </p:sp>
        <p:sp>
          <p:nvSpPr>
            <p:cNvPr id="381" name="Shape 381"/>
            <p:cNvSpPr/>
            <p:nvPr/>
          </p:nvSpPr>
          <p:spPr>
            <a:xfrm flipV="1">
              <a:off x="1196619" y="255913"/>
              <a:ext cx="1" cy="324054"/>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82" name="Shape 382"/>
            <p:cNvSpPr/>
            <p:nvPr/>
          </p:nvSpPr>
          <p:spPr>
            <a:xfrm>
              <a:off x="1056919" y="1270000"/>
              <a:ext cx="877688" cy="127"/>
            </a:xfrm>
            <a:prstGeom prst="line">
              <a:avLst/>
            </a:prstGeom>
            <a:noFill/>
            <a:ln w="25400" cap="flat">
              <a:solidFill>
                <a:srgbClr val="126A93"/>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83" name="Shape 383"/>
            <p:cNvSpPr/>
            <p:nvPr/>
          </p:nvSpPr>
          <p:spPr>
            <a:xfrm>
              <a:off x="1514119" y="1270000"/>
              <a:ext cx="1" cy="334435"/>
            </a:xfrm>
            <a:prstGeom prst="line">
              <a:avLst/>
            </a:prstGeom>
            <a:noFill/>
            <a:ln w="25400" cap="flat">
              <a:solidFill>
                <a:srgbClr val="126A93"/>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385" name="Shape 385"/>
          <p:cNvSpPr/>
          <p:nvPr/>
        </p:nvSpPr>
        <p:spPr>
          <a:xfrm>
            <a:off x="6294966" y="7086600"/>
            <a:ext cx="1" cy="812800"/>
          </a:xfrm>
          <a:prstGeom prst="line">
            <a:avLst/>
          </a:prstGeom>
          <a:ln w="762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386" name="Sickle Cell sickle cells.pdf"/>
          <p:cNvPicPr>
            <a:picLocks noChangeAspect="1"/>
          </p:cNvPicPr>
          <p:nvPr/>
        </p:nvPicPr>
        <p:blipFill>
          <a:blip r:embed="rId5">
            <a:extLst/>
          </a:blip>
          <a:stretch>
            <a:fillRect/>
          </a:stretch>
        </p:blipFill>
        <p:spPr>
          <a:xfrm>
            <a:off x="9557327" y="4038600"/>
            <a:ext cx="2200492" cy="1358900"/>
          </a:xfrm>
          <a:prstGeom prst="rect">
            <a:avLst/>
          </a:prstGeom>
          <a:ln w="12700">
            <a:miter lim="400000"/>
          </a:ln>
        </p:spPr>
      </p:pic>
      <p:sp>
        <p:nvSpPr>
          <p:cNvPr id="387" name="Shape 387"/>
          <p:cNvSpPr/>
          <p:nvPr/>
        </p:nvSpPr>
        <p:spPr>
          <a:xfrm>
            <a:off x="10909300" y="5168900"/>
            <a:ext cx="0" cy="812800"/>
          </a:xfrm>
          <a:prstGeom prst="line">
            <a:avLst/>
          </a:prstGeom>
          <a:ln w="254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388" name="Sickle Cell red cells.pdf"/>
          <p:cNvPicPr>
            <a:picLocks noChangeAspect="1"/>
          </p:cNvPicPr>
          <p:nvPr/>
        </p:nvPicPr>
        <p:blipFill>
          <a:blip r:embed="rId6">
            <a:extLst/>
          </a:blip>
          <a:stretch>
            <a:fillRect/>
          </a:stretch>
        </p:blipFill>
        <p:spPr>
          <a:xfrm>
            <a:off x="1193800" y="4165600"/>
            <a:ext cx="2083199" cy="1130300"/>
          </a:xfrm>
          <a:prstGeom prst="rect">
            <a:avLst/>
          </a:prstGeom>
          <a:ln w="12700">
            <a:miter lim="400000"/>
          </a:ln>
        </p:spPr>
      </p:pic>
      <p:sp>
        <p:nvSpPr>
          <p:cNvPr id="389" name="Shape 389"/>
          <p:cNvSpPr/>
          <p:nvPr/>
        </p:nvSpPr>
        <p:spPr>
          <a:xfrm>
            <a:off x="385735" y="6032500"/>
            <a:ext cx="3035301"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Red blood cells normally have a biconcave shape, which enables them to squeeze through capillaries.</a:t>
            </a:r>
          </a:p>
        </p:txBody>
      </p:sp>
      <p:sp>
        <p:nvSpPr>
          <p:cNvPr id="390" name="Shape 390"/>
          <p:cNvSpPr/>
          <p:nvPr/>
        </p:nvSpPr>
        <p:spPr>
          <a:xfrm flipH="1">
            <a:off x="2336799" y="4864424"/>
            <a:ext cx="1" cy="1117276"/>
          </a:xfrm>
          <a:prstGeom prst="line">
            <a:avLst/>
          </a:prstGeom>
          <a:ln w="254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 name="Cystic Fibrosis 1 chromosom.pdf"/>
          <p:cNvPicPr>
            <a:picLocks noChangeAspect="1"/>
          </p:cNvPicPr>
          <p:nvPr/>
        </p:nvPicPr>
        <p:blipFill>
          <a:blip r:embed="rId2">
            <a:extLst/>
          </a:blip>
          <a:stretch>
            <a:fillRect/>
          </a:stretch>
        </p:blipFill>
        <p:spPr>
          <a:xfrm rot="5400000">
            <a:off x="6447958" y="4421748"/>
            <a:ext cx="5969001" cy="716618"/>
          </a:xfrm>
          <a:prstGeom prst="rect">
            <a:avLst/>
          </a:prstGeom>
          <a:ln w="12700">
            <a:miter lim="400000"/>
          </a:ln>
        </p:spPr>
      </p:pic>
      <p:sp>
        <p:nvSpPr>
          <p:cNvPr id="393" name="Shape 393"/>
          <p:cNvSpPr>
            <a:spLocks noGrp="1"/>
          </p:cNvSpPr>
          <p:nvPr>
            <p:ph type="title"/>
          </p:nvPr>
        </p:nvSpPr>
        <p:spPr>
          <a:prstGeom prst="rect">
            <a:avLst/>
          </a:prstGeom>
        </p:spPr>
        <p:txBody>
          <a:bodyPr/>
          <a:lstStyle>
            <a:lvl1pPr>
              <a:tabLst>
                <a:tab pos="952500" algn="l"/>
              </a:tabLst>
            </a:lvl1pPr>
          </a:lstStyle>
          <a:p>
            <a:r>
              <a:t>Cystic Fibrosis</a:t>
            </a:r>
          </a:p>
        </p:txBody>
      </p:sp>
      <p:sp>
        <p:nvSpPr>
          <p:cNvPr id="394" name="Shape 394"/>
          <p:cNvSpPr>
            <a:spLocks noGrp="1"/>
          </p:cNvSpPr>
          <p:nvPr>
            <p:ph type="body" sz="half" idx="1"/>
          </p:nvPr>
        </p:nvSpPr>
        <p:spPr>
          <a:xfrm>
            <a:off x="368300" y="1790700"/>
            <a:ext cx="6383437" cy="5222280"/>
          </a:xfrm>
          <a:prstGeom prst="rect">
            <a:avLst/>
          </a:prstGeom>
        </p:spPr>
        <p:txBody>
          <a:bodyPr/>
          <a:lstStyle/>
          <a:p>
            <a:pPr>
              <a:tabLst>
                <a:tab pos="1016000" algn="l"/>
              </a:tabLst>
            </a:pPr>
            <a:r>
              <a:rPr b="1" dirty="0">
                <a:solidFill>
                  <a:srgbClr val="006994"/>
                </a:solidFill>
              </a:rPr>
              <a:t>Cystic fibrosis </a:t>
            </a:r>
            <a:r>
              <a:rPr dirty="0"/>
              <a:t>(CF) is an example of a </a:t>
            </a:r>
            <a:br>
              <a:rPr dirty="0"/>
            </a:br>
            <a:r>
              <a:rPr dirty="0"/>
              <a:t>harmful mutation in humans.</a:t>
            </a:r>
            <a:endParaRPr b="1" dirty="0">
              <a:solidFill>
                <a:srgbClr val="006994"/>
              </a:solidFill>
            </a:endParaRPr>
          </a:p>
          <a:p>
            <a:pPr>
              <a:tabLst>
                <a:tab pos="1016000" algn="l"/>
              </a:tabLst>
            </a:pPr>
            <a:r>
              <a:rPr b="1" dirty="0">
                <a:solidFill>
                  <a:srgbClr val="006994"/>
                </a:solidFill>
              </a:rPr>
              <a:t>Synonyms</a:t>
            </a:r>
            <a:r>
              <a:rPr dirty="0"/>
              <a:t>: Mucoviscidosis, CF </a:t>
            </a:r>
          </a:p>
          <a:p>
            <a:pPr>
              <a:tabLst>
                <a:tab pos="1016000" algn="l"/>
              </a:tabLst>
            </a:pPr>
            <a:r>
              <a:rPr b="1" dirty="0">
                <a:solidFill>
                  <a:srgbClr val="006994"/>
                </a:solidFill>
              </a:rPr>
              <a:t>Incidence</a:t>
            </a:r>
            <a:r>
              <a:rPr dirty="0"/>
              <a:t>: Varies with populations: </a:t>
            </a:r>
          </a:p>
          <a:p>
            <a:pPr marL="720000" lvl="1" indent="-360000">
              <a:buClr>
                <a:schemeClr val="tx2">
                  <a:lumMod val="10000"/>
                </a:schemeClr>
              </a:buClr>
              <a:tabLst>
                <a:tab pos="1384300" algn="l"/>
              </a:tabLst>
            </a:pPr>
            <a:r>
              <a:rPr b="1" dirty="0">
                <a:solidFill>
                  <a:srgbClr val="006994"/>
                </a:solidFill>
              </a:rPr>
              <a:t>People of Asian ethnicity</a:t>
            </a:r>
            <a:r>
              <a:rPr dirty="0"/>
              <a:t>: 1 in 10,000</a:t>
            </a:r>
          </a:p>
          <a:p>
            <a:pPr marL="720000" lvl="1" indent="-360000">
              <a:buClr>
                <a:schemeClr val="tx2">
                  <a:lumMod val="10000"/>
                </a:schemeClr>
              </a:buClr>
              <a:tabLst>
                <a:tab pos="1384300" algn="l"/>
              </a:tabLst>
            </a:pPr>
            <a:r>
              <a:rPr b="1" dirty="0">
                <a:solidFill>
                  <a:srgbClr val="006994"/>
                </a:solidFill>
              </a:rPr>
              <a:t>People of European ethnicity</a:t>
            </a:r>
            <a:r>
              <a:rPr dirty="0"/>
              <a:t>: 1 in 20-28 are carriers</a:t>
            </a:r>
          </a:p>
          <a:p>
            <a:pPr>
              <a:tabLst>
                <a:tab pos="1016000" algn="l"/>
              </a:tabLst>
            </a:pPr>
            <a:r>
              <a:rPr b="1" dirty="0">
                <a:solidFill>
                  <a:srgbClr val="006994"/>
                </a:solidFill>
              </a:rPr>
              <a:t>Mutation type</a:t>
            </a:r>
            <a:r>
              <a:rPr dirty="0"/>
              <a:t>:  Autosomal recessive.</a:t>
            </a:r>
            <a:br>
              <a:rPr dirty="0"/>
            </a:br>
            <a:r>
              <a:rPr dirty="0"/>
              <a:t>Over 500 different recessive mutations </a:t>
            </a:r>
            <a:br>
              <a:rPr dirty="0"/>
            </a:br>
            <a:r>
              <a:rPr dirty="0"/>
              <a:t>of the CFTR gene have been identified:</a:t>
            </a:r>
          </a:p>
          <a:p>
            <a:pPr marL="720000" lvl="1" indent="-360000">
              <a:tabLst>
                <a:tab pos="1384300" algn="l"/>
              </a:tabLst>
            </a:pPr>
            <a:r>
              <a:rPr dirty="0"/>
              <a:t>deletions, missense, nonsense, terminator codon</a:t>
            </a:r>
          </a:p>
        </p:txBody>
      </p:sp>
      <p:sp>
        <p:nvSpPr>
          <p:cNvPr id="395" name="Shape 395"/>
          <p:cNvSpPr/>
          <p:nvPr/>
        </p:nvSpPr>
        <p:spPr>
          <a:xfrm>
            <a:off x="8444606" y="7937500"/>
            <a:ext cx="2227115" cy="7393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3100"/>
              </a:lnSpc>
              <a:tabLst>
                <a:tab pos="520700" algn="l"/>
              </a:tabLst>
              <a:defRPr sz="2400"/>
            </a:pPr>
            <a:r>
              <a:rPr b="1"/>
              <a:t>Gene location</a:t>
            </a:r>
          </a:p>
          <a:p>
            <a:pPr algn="ctr">
              <a:lnSpc>
                <a:spcPts val="3100"/>
              </a:lnSpc>
              <a:tabLst>
                <a:tab pos="520700" algn="l"/>
              </a:tabLst>
              <a:defRPr sz="2400"/>
            </a:pPr>
            <a:r>
              <a:t>Chromosome 7</a:t>
            </a:r>
          </a:p>
        </p:txBody>
      </p:sp>
      <p:sp>
        <p:nvSpPr>
          <p:cNvPr id="396" name="Shape 396"/>
          <p:cNvSpPr/>
          <p:nvPr/>
        </p:nvSpPr>
        <p:spPr>
          <a:xfrm>
            <a:off x="10356867" y="6324600"/>
            <a:ext cx="736452"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a:solidFill>
                  <a:srgbClr val="483F36"/>
                </a:solidFill>
              </a:defRPr>
            </a:pPr>
            <a:r>
              <a:rPr>
                <a:solidFill>
                  <a:srgbClr val="201B17"/>
                </a:solidFill>
              </a:rPr>
              <a:t>CFTR</a:t>
            </a:r>
          </a:p>
        </p:txBody>
      </p:sp>
      <p:sp>
        <p:nvSpPr>
          <p:cNvPr id="397" name="Shape 397"/>
          <p:cNvSpPr/>
          <p:nvPr/>
        </p:nvSpPr>
        <p:spPr>
          <a:xfrm>
            <a:off x="8810593" y="5397500"/>
            <a:ext cx="296517"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tabLst>
                <a:tab pos="520700" algn="l"/>
              </a:tabLst>
              <a:defRPr sz="2400" i="1">
                <a:solidFill>
                  <a:srgbClr val="201B17"/>
                </a:solidFill>
              </a:defRPr>
            </a:lvl1pPr>
          </a:lstStyle>
          <a:p>
            <a:pPr>
              <a:defRPr i="0">
                <a:solidFill>
                  <a:srgbClr val="483F36"/>
                </a:solidFill>
              </a:defRPr>
            </a:pPr>
            <a:r>
              <a:rPr i="1">
                <a:solidFill>
                  <a:srgbClr val="201B17"/>
                </a:solidFill>
              </a:rPr>
              <a:t>q</a:t>
            </a:r>
          </a:p>
        </p:txBody>
      </p:sp>
      <p:sp>
        <p:nvSpPr>
          <p:cNvPr id="398" name="Shape 398"/>
          <p:cNvSpPr/>
          <p:nvPr/>
        </p:nvSpPr>
        <p:spPr>
          <a:xfrm>
            <a:off x="8810593" y="2743200"/>
            <a:ext cx="296517"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tabLst>
                <a:tab pos="520700" algn="l"/>
              </a:tabLst>
              <a:defRPr sz="2400" i="1">
                <a:solidFill>
                  <a:srgbClr val="201B17"/>
                </a:solidFill>
              </a:defRPr>
            </a:lvl1pPr>
          </a:lstStyle>
          <a:p>
            <a:pPr>
              <a:defRPr i="0">
                <a:solidFill>
                  <a:srgbClr val="483F36"/>
                </a:solidFill>
              </a:defRPr>
            </a:pPr>
            <a:r>
              <a:rPr i="1">
                <a:solidFill>
                  <a:srgbClr val="201B17"/>
                </a:solidFill>
              </a:rPr>
              <a:t>p</a:t>
            </a:r>
          </a:p>
        </p:txBody>
      </p:sp>
      <p:sp>
        <p:nvSpPr>
          <p:cNvPr id="399" name="Shape 399"/>
          <p:cNvSpPr/>
          <p:nvPr/>
        </p:nvSpPr>
        <p:spPr>
          <a:xfrm>
            <a:off x="9829800" y="6464300"/>
            <a:ext cx="564623" cy="127"/>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9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9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9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9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1"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 name="Cystic Fibrosis base.pdf"/>
          <p:cNvPicPr>
            <a:picLocks noChangeAspect="1"/>
          </p:cNvPicPr>
          <p:nvPr/>
        </p:nvPicPr>
        <p:blipFill>
          <a:blip r:embed="rId2">
            <a:extLst/>
          </a:blip>
          <a:stretch>
            <a:fillRect/>
          </a:stretch>
        </p:blipFill>
        <p:spPr>
          <a:xfrm>
            <a:off x="7480300" y="6412424"/>
            <a:ext cx="3797300" cy="1232976"/>
          </a:xfrm>
          <a:prstGeom prst="rect">
            <a:avLst/>
          </a:prstGeom>
          <a:ln w="12700">
            <a:miter lim="400000"/>
          </a:ln>
        </p:spPr>
      </p:pic>
      <p:pic>
        <p:nvPicPr>
          <p:cNvPr id="402" name="Cystic Fibrosis base.pdf"/>
          <p:cNvPicPr>
            <a:picLocks noChangeAspect="1"/>
          </p:cNvPicPr>
          <p:nvPr/>
        </p:nvPicPr>
        <p:blipFill>
          <a:blip r:embed="rId2">
            <a:extLst/>
          </a:blip>
          <a:stretch>
            <a:fillRect/>
          </a:stretch>
        </p:blipFill>
        <p:spPr>
          <a:xfrm>
            <a:off x="1841500" y="6628324"/>
            <a:ext cx="3797300" cy="1232976"/>
          </a:xfrm>
          <a:prstGeom prst="rect">
            <a:avLst/>
          </a:prstGeom>
          <a:ln w="12700">
            <a:miter lim="400000"/>
          </a:ln>
        </p:spPr>
      </p:pic>
      <p:grpSp>
        <p:nvGrpSpPr>
          <p:cNvPr id="406" name="Group 406"/>
          <p:cNvGrpSpPr/>
          <p:nvPr/>
        </p:nvGrpSpPr>
        <p:grpSpPr>
          <a:xfrm>
            <a:off x="9944100" y="7594600"/>
            <a:ext cx="304800" cy="609600"/>
            <a:chOff x="0" y="0"/>
            <a:chExt cx="304800" cy="609600"/>
          </a:xfrm>
        </p:grpSpPr>
        <p:sp>
          <p:nvSpPr>
            <p:cNvPr id="403" name="Shape 403"/>
            <p:cNvSpPr/>
            <p:nvPr/>
          </p:nvSpPr>
          <p:spPr>
            <a:xfrm flipV="1">
              <a:off x="304800" y="25400"/>
              <a:ext cx="1" cy="584200"/>
            </a:xfrm>
            <a:prstGeom prst="line">
              <a:avLst/>
            </a:prstGeom>
            <a:noFill/>
            <a:ln w="25400" cap="flat">
              <a:solidFill>
                <a:srgbClr val="8DEAF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04" name="Shape 404"/>
            <p:cNvSpPr/>
            <p:nvPr/>
          </p:nvSpPr>
          <p:spPr>
            <a:xfrm flipV="1">
              <a:off x="139699" y="0"/>
              <a:ext cx="1" cy="508000"/>
            </a:xfrm>
            <a:prstGeom prst="line">
              <a:avLst/>
            </a:prstGeom>
            <a:noFill/>
            <a:ln w="25400" cap="flat">
              <a:solidFill>
                <a:srgbClr val="8DEAF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05" name="Shape 405"/>
            <p:cNvSpPr/>
            <p:nvPr/>
          </p:nvSpPr>
          <p:spPr>
            <a:xfrm flipV="1">
              <a:off x="-1" y="0"/>
              <a:ext cx="2" cy="393700"/>
            </a:xfrm>
            <a:prstGeom prst="line">
              <a:avLst/>
            </a:prstGeom>
            <a:noFill/>
            <a:ln w="25400" cap="flat">
              <a:solidFill>
                <a:srgbClr val="8DEAF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407" name="Shape 407"/>
          <p:cNvSpPr/>
          <p:nvPr/>
        </p:nvSpPr>
        <p:spPr>
          <a:xfrm>
            <a:off x="10782300" y="1143000"/>
            <a:ext cx="2120900" cy="2565400"/>
          </a:xfrm>
          <a:prstGeom prst="ellipse">
            <a:avLst/>
          </a:prstGeom>
          <a:solidFill>
            <a:srgbClr val="FFF770">
              <a:alpha val="61000"/>
            </a:srgbClr>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411" name="Group 411"/>
          <p:cNvGrpSpPr/>
          <p:nvPr/>
        </p:nvGrpSpPr>
        <p:grpSpPr>
          <a:xfrm>
            <a:off x="9944100" y="5867400"/>
            <a:ext cx="304800" cy="1003300"/>
            <a:chOff x="0" y="0"/>
            <a:chExt cx="304800" cy="1003300"/>
          </a:xfrm>
        </p:grpSpPr>
        <p:sp>
          <p:nvSpPr>
            <p:cNvPr id="408" name="Shape 408"/>
            <p:cNvSpPr/>
            <p:nvPr/>
          </p:nvSpPr>
          <p:spPr>
            <a:xfrm flipH="1">
              <a:off x="304799" y="241300"/>
              <a:ext cx="2" cy="762000"/>
            </a:xfrm>
            <a:prstGeom prst="line">
              <a:avLst/>
            </a:prstGeom>
            <a:noFill/>
            <a:ln w="25400" cap="flat">
              <a:solidFill>
                <a:srgbClr val="8DEAF4"/>
              </a:solidFill>
              <a:prstDash val="solid"/>
              <a:miter lim="400000"/>
            </a:ln>
            <a:effectLst>
              <a:outerShdw blurRad="63500" dist="50800" dir="2700000" rotWithShape="0">
                <a:srgbClr val="000000">
                  <a:alpha val="69999"/>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09" name="Shape 409"/>
            <p:cNvSpPr/>
            <p:nvPr/>
          </p:nvSpPr>
          <p:spPr>
            <a:xfrm flipH="1">
              <a:off x="139699" y="88900"/>
              <a:ext cx="2" cy="762000"/>
            </a:xfrm>
            <a:prstGeom prst="line">
              <a:avLst/>
            </a:prstGeom>
            <a:noFill/>
            <a:ln w="25400" cap="flat">
              <a:solidFill>
                <a:srgbClr val="8DEAF4"/>
              </a:solidFill>
              <a:prstDash val="solid"/>
              <a:miter lim="400000"/>
            </a:ln>
            <a:effectLst>
              <a:outerShdw blurRad="63500" dist="50800" dir="2700000" rotWithShape="0">
                <a:srgbClr val="000000">
                  <a:alpha val="69999"/>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10" name="Shape 410"/>
            <p:cNvSpPr/>
            <p:nvPr/>
          </p:nvSpPr>
          <p:spPr>
            <a:xfrm flipH="1">
              <a:off x="-1" y="0"/>
              <a:ext cx="2" cy="762000"/>
            </a:xfrm>
            <a:prstGeom prst="line">
              <a:avLst/>
            </a:prstGeom>
            <a:noFill/>
            <a:ln w="25400" cap="flat">
              <a:solidFill>
                <a:srgbClr val="8DEAF4"/>
              </a:solidFill>
              <a:prstDash val="solid"/>
              <a:miter lim="400000"/>
            </a:ln>
            <a:effectLst>
              <a:outerShdw blurRad="63500" dist="50800" dir="2700000" rotWithShape="0">
                <a:srgbClr val="000000">
                  <a:alpha val="69999"/>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412" name="Shape 412"/>
          <p:cNvSpPr>
            <a:spLocks noGrp="1"/>
          </p:cNvSpPr>
          <p:nvPr>
            <p:ph type="title"/>
          </p:nvPr>
        </p:nvSpPr>
        <p:spPr>
          <a:prstGeom prst="rect">
            <a:avLst/>
          </a:prstGeom>
        </p:spPr>
        <p:txBody>
          <a:bodyPr/>
          <a:lstStyle>
            <a:lvl1pPr>
              <a:tabLst>
                <a:tab pos="952500" algn="l"/>
              </a:tabLst>
            </a:lvl1pPr>
          </a:lstStyle>
          <a:p>
            <a:r>
              <a:t>Cystic Fibrosis Mutation</a:t>
            </a:r>
          </a:p>
        </p:txBody>
      </p:sp>
      <p:sp>
        <p:nvSpPr>
          <p:cNvPr id="413" name="Shape 413"/>
          <p:cNvSpPr>
            <a:spLocks noGrp="1"/>
          </p:cNvSpPr>
          <p:nvPr>
            <p:ph type="body" sz="quarter" idx="1"/>
          </p:nvPr>
        </p:nvSpPr>
        <p:spPr>
          <a:xfrm>
            <a:off x="368300" y="1790700"/>
            <a:ext cx="9318377" cy="881708"/>
          </a:xfrm>
          <a:prstGeom prst="rect">
            <a:avLst/>
          </a:prstGeom>
        </p:spPr>
        <p:txBody>
          <a:bodyPr/>
          <a:lstStyle/>
          <a:p>
            <a:pPr>
              <a:tabLst>
                <a:tab pos="1016000" algn="l"/>
              </a:tabLst>
            </a:pPr>
            <a:r>
              <a:t>The mutation causing 70% of cystic fibrosis cases is a </a:t>
            </a:r>
            <a:r>
              <a:rPr b="1">
                <a:solidFill>
                  <a:srgbClr val="006994"/>
                </a:solidFill>
              </a:rPr>
              <a:t>gene mutation</a:t>
            </a:r>
            <a:r>
              <a:t> (delta F508) involving a net triplet deletion.</a:t>
            </a:r>
          </a:p>
        </p:txBody>
      </p:sp>
      <p:sp>
        <p:nvSpPr>
          <p:cNvPr id="414" name="Shape 414"/>
          <p:cNvSpPr/>
          <p:nvPr/>
        </p:nvSpPr>
        <p:spPr>
          <a:xfrm>
            <a:off x="2181350" y="2882900"/>
            <a:ext cx="122010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lvl1pPr>
          </a:lstStyle>
          <a:p>
            <a:r>
              <a:t>Base 1630</a:t>
            </a:r>
          </a:p>
        </p:txBody>
      </p:sp>
      <p:sp>
        <p:nvSpPr>
          <p:cNvPr id="415" name="Shape 415"/>
          <p:cNvSpPr/>
          <p:nvPr/>
        </p:nvSpPr>
        <p:spPr>
          <a:xfrm>
            <a:off x="241248" y="3327400"/>
            <a:ext cx="2108201"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defRPr>
                <a:solidFill>
                  <a:srgbClr val="000000"/>
                </a:solidFill>
              </a:defRPr>
            </a:pPr>
            <a:r>
              <a:t>Part of the DNA sequence in the </a:t>
            </a:r>
            <a:r>
              <a:rPr b="1">
                <a:solidFill>
                  <a:srgbClr val="006994"/>
                </a:solidFill>
              </a:rPr>
              <a:t>CFTR</a:t>
            </a:r>
            <a:r>
              <a:t> gene</a:t>
            </a:r>
          </a:p>
        </p:txBody>
      </p:sp>
      <p:sp>
        <p:nvSpPr>
          <p:cNvPr id="416" name="Shape 416"/>
          <p:cNvSpPr/>
          <p:nvPr/>
        </p:nvSpPr>
        <p:spPr>
          <a:xfrm>
            <a:off x="1846967" y="4432300"/>
            <a:ext cx="2654301" cy="575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sz="2000"/>
            </a:lvl1pPr>
          </a:lstStyle>
          <a:p>
            <a:r>
              <a:t>This triplet codes for the 500th amino acid</a:t>
            </a:r>
          </a:p>
        </p:txBody>
      </p:sp>
      <p:sp>
        <p:nvSpPr>
          <p:cNvPr id="417" name="Shape 417"/>
          <p:cNvSpPr/>
          <p:nvPr/>
        </p:nvSpPr>
        <p:spPr>
          <a:xfrm>
            <a:off x="2042117" y="5994400"/>
            <a:ext cx="43172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Cl-</a:t>
            </a:r>
          </a:p>
        </p:txBody>
      </p:sp>
      <p:sp>
        <p:nvSpPr>
          <p:cNvPr id="418" name="Shape 418"/>
          <p:cNvSpPr/>
          <p:nvPr/>
        </p:nvSpPr>
        <p:spPr>
          <a:xfrm>
            <a:off x="4366217" y="5372100"/>
            <a:ext cx="43172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Cl-</a:t>
            </a:r>
          </a:p>
        </p:txBody>
      </p:sp>
      <p:sp>
        <p:nvSpPr>
          <p:cNvPr id="419" name="Shape 419"/>
          <p:cNvSpPr/>
          <p:nvPr/>
        </p:nvSpPr>
        <p:spPr>
          <a:xfrm>
            <a:off x="5458417" y="5575300"/>
            <a:ext cx="43172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Cl-</a:t>
            </a:r>
          </a:p>
        </p:txBody>
      </p:sp>
      <p:sp>
        <p:nvSpPr>
          <p:cNvPr id="420" name="Shape 420"/>
          <p:cNvSpPr/>
          <p:nvPr/>
        </p:nvSpPr>
        <p:spPr>
          <a:xfrm>
            <a:off x="1660409" y="6438900"/>
            <a:ext cx="1067235"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pPr>
            <a:r>
              <a:rPr i="1"/>
              <a:t>Outside</a:t>
            </a:r>
            <a:br>
              <a:rPr i="1"/>
            </a:br>
            <a:r>
              <a:rPr i="1"/>
              <a:t>the cell</a:t>
            </a:r>
          </a:p>
        </p:txBody>
      </p:sp>
      <p:sp>
        <p:nvSpPr>
          <p:cNvPr id="421" name="Shape 421"/>
          <p:cNvSpPr/>
          <p:nvPr/>
        </p:nvSpPr>
        <p:spPr>
          <a:xfrm>
            <a:off x="1615964" y="7785100"/>
            <a:ext cx="1156036"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pPr>
            <a:r>
              <a:rPr i="1"/>
              <a:t>Cell</a:t>
            </a:r>
            <a:br>
              <a:rPr i="1"/>
            </a:br>
            <a:r>
              <a:rPr i="1"/>
              <a:t>cytoplasm</a:t>
            </a:r>
          </a:p>
        </p:txBody>
      </p:sp>
      <p:sp>
        <p:nvSpPr>
          <p:cNvPr id="422" name="Shape 422"/>
          <p:cNvSpPr/>
          <p:nvPr/>
        </p:nvSpPr>
        <p:spPr>
          <a:xfrm>
            <a:off x="3705817" y="8001000"/>
            <a:ext cx="43172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Cl-</a:t>
            </a:r>
          </a:p>
        </p:txBody>
      </p:sp>
      <p:sp>
        <p:nvSpPr>
          <p:cNvPr id="423" name="Shape 423"/>
          <p:cNvSpPr/>
          <p:nvPr/>
        </p:nvSpPr>
        <p:spPr>
          <a:xfrm>
            <a:off x="1719628" y="8661400"/>
            <a:ext cx="3378201"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pPr>
            <a:r>
              <a:rPr b="1"/>
              <a:t>Normal CFTR protein</a:t>
            </a:r>
          </a:p>
          <a:p>
            <a:pPr algn="ctr">
              <a:lnSpc>
                <a:spcPts val="2100"/>
              </a:lnSpc>
              <a:tabLst>
                <a:tab pos="520700" algn="l"/>
              </a:tabLst>
            </a:pPr>
            <a:r>
              <a:rPr>
                <a:solidFill>
                  <a:srgbClr val="000000"/>
                </a:solidFill>
              </a:rPr>
              <a:t>regulates chloride transport across the membrane</a:t>
            </a:r>
          </a:p>
        </p:txBody>
      </p:sp>
      <p:sp>
        <p:nvSpPr>
          <p:cNvPr id="424" name="Shape 424"/>
          <p:cNvSpPr/>
          <p:nvPr/>
        </p:nvSpPr>
        <p:spPr>
          <a:xfrm>
            <a:off x="6264774" y="4419600"/>
            <a:ext cx="5067996" cy="575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sz="2000"/>
            </a:lvl1pPr>
          </a:lstStyle>
          <a:p>
            <a:r>
              <a:t>These three bases are deleted from the 507/508th triplets in the DF508 mutation</a:t>
            </a:r>
          </a:p>
        </p:txBody>
      </p:sp>
      <p:sp>
        <p:nvSpPr>
          <p:cNvPr id="425" name="Shape 425"/>
          <p:cNvSpPr/>
          <p:nvPr/>
        </p:nvSpPr>
        <p:spPr>
          <a:xfrm>
            <a:off x="5816440" y="6769100"/>
            <a:ext cx="1283172"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pPr>
            <a:r>
              <a:rPr b="1"/>
              <a:t>Plasma</a:t>
            </a:r>
            <a:br>
              <a:rPr b="1"/>
            </a:br>
            <a:r>
              <a:rPr b="1"/>
              <a:t>membrane</a:t>
            </a:r>
          </a:p>
        </p:txBody>
      </p:sp>
      <p:sp>
        <p:nvSpPr>
          <p:cNvPr id="426" name="Shape 426"/>
          <p:cNvSpPr/>
          <p:nvPr/>
        </p:nvSpPr>
        <p:spPr>
          <a:xfrm>
            <a:off x="6856956" y="8661400"/>
            <a:ext cx="5041901"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pPr>
            <a:r>
              <a:rPr b="1"/>
              <a:t>Mutant CFTR protein</a:t>
            </a:r>
          </a:p>
          <a:p>
            <a:pPr algn="ctr">
              <a:lnSpc>
                <a:spcPts val="2100"/>
              </a:lnSpc>
              <a:tabLst>
                <a:tab pos="520700" algn="l"/>
              </a:tabLst>
            </a:pPr>
            <a:r>
              <a:rPr>
                <a:solidFill>
                  <a:srgbClr val="000000"/>
                </a:solidFill>
              </a:rPr>
              <a:t>cannot regulate chloride transport. Chloride ions remain in the cell and water enters the cell</a:t>
            </a:r>
          </a:p>
        </p:txBody>
      </p:sp>
      <p:sp>
        <p:nvSpPr>
          <p:cNvPr id="427" name="Shape 427"/>
          <p:cNvSpPr/>
          <p:nvPr/>
        </p:nvSpPr>
        <p:spPr>
          <a:xfrm>
            <a:off x="7254764" y="7683500"/>
            <a:ext cx="1156036"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pPr>
            <a:r>
              <a:rPr i="1"/>
              <a:t>Cell</a:t>
            </a:r>
            <a:br>
              <a:rPr i="1"/>
            </a:br>
            <a:r>
              <a:rPr i="1"/>
              <a:t>cytoplasm</a:t>
            </a:r>
          </a:p>
        </p:txBody>
      </p:sp>
      <p:sp>
        <p:nvSpPr>
          <p:cNvPr id="428" name="Shape 428"/>
          <p:cNvSpPr/>
          <p:nvPr/>
        </p:nvSpPr>
        <p:spPr>
          <a:xfrm>
            <a:off x="7146809" y="6223000"/>
            <a:ext cx="1067235"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pPr>
            <a:r>
              <a:rPr i="1"/>
              <a:t>Outside</a:t>
            </a:r>
            <a:br>
              <a:rPr i="1"/>
            </a:br>
            <a:r>
              <a:rPr i="1"/>
              <a:t>the cell</a:t>
            </a:r>
          </a:p>
        </p:txBody>
      </p:sp>
      <p:sp>
        <p:nvSpPr>
          <p:cNvPr id="429" name="Shape 429"/>
          <p:cNvSpPr/>
          <p:nvPr/>
        </p:nvSpPr>
        <p:spPr>
          <a:xfrm>
            <a:off x="9815678" y="5575300"/>
            <a:ext cx="753642"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Water</a:t>
            </a:r>
          </a:p>
        </p:txBody>
      </p:sp>
      <p:sp>
        <p:nvSpPr>
          <p:cNvPr id="430" name="Shape 430"/>
          <p:cNvSpPr/>
          <p:nvPr/>
        </p:nvSpPr>
        <p:spPr>
          <a:xfrm>
            <a:off x="11005018" y="3060700"/>
            <a:ext cx="157461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CFTR protein</a:t>
            </a:r>
          </a:p>
        </p:txBody>
      </p:sp>
      <p:sp>
        <p:nvSpPr>
          <p:cNvPr id="431" name="Shape 431"/>
          <p:cNvSpPr/>
          <p:nvPr/>
        </p:nvSpPr>
        <p:spPr>
          <a:xfrm>
            <a:off x="8760417" y="7886700"/>
            <a:ext cx="43172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Cl-</a:t>
            </a:r>
          </a:p>
        </p:txBody>
      </p:sp>
      <p:sp>
        <p:nvSpPr>
          <p:cNvPr id="432" name="Shape 432"/>
          <p:cNvSpPr/>
          <p:nvPr/>
        </p:nvSpPr>
        <p:spPr>
          <a:xfrm>
            <a:off x="9090617" y="8001000"/>
            <a:ext cx="43172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Cl-</a:t>
            </a:r>
          </a:p>
        </p:txBody>
      </p:sp>
      <p:sp>
        <p:nvSpPr>
          <p:cNvPr id="433" name="Shape 433"/>
          <p:cNvSpPr/>
          <p:nvPr/>
        </p:nvSpPr>
        <p:spPr>
          <a:xfrm>
            <a:off x="9484317" y="8001000"/>
            <a:ext cx="43172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Cl-</a:t>
            </a:r>
          </a:p>
        </p:txBody>
      </p:sp>
      <p:sp>
        <p:nvSpPr>
          <p:cNvPr id="434" name="Shape 434"/>
          <p:cNvSpPr/>
          <p:nvPr/>
        </p:nvSpPr>
        <p:spPr>
          <a:xfrm>
            <a:off x="9344617" y="7632700"/>
            <a:ext cx="43172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Cl-</a:t>
            </a:r>
          </a:p>
        </p:txBody>
      </p:sp>
      <p:sp>
        <p:nvSpPr>
          <p:cNvPr id="435" name="Shape 435"/>
          <p:cNvSpPr/>
          <p:nvPr/>
        </p:nvSpPr>
        <p:spPr>
          <a:xfrm>
            <a:off x="8976317" y="7708900"/>
            <a:ext cx="43172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Cl-</a:t>
            </a:r>
          </a:p>
        </p:txBody>
      </p:sp>
      <p:sp>
        <p:nvSpPr>
          <p:cNvPr id="436" name="Shape 436"/>
          <p:cNvSpPr/>
          <p:nvPr/>
        </p:nvSpPr>
        <p:spPr>
          <a:xfrm>
            <a:off x="8569917" y="7607300"/>
            <a:ext cx="43172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Cl-</a:t>
            </a:r>
          </a:p>
        </p:txBody>
      </p:sp>
      <p:sp>
        <p:nvSpPr>
          <p:cNvPr id="437" name="Shape 437"/>
          <p:cNvSpPr/>
          <p:nvPr/>
        </p:nvSpPr>
        <p:spPr>
          <a:xfrm flipV="1">
            <a:off x="2832100" y="3124200"/>
            <a:ext cx="0" cy="289388"/>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440" name="Group 440"/>
          <p:cNvGrpSpPr/>
          <p:nvPr/>
        </p:nvGrpSpPr>
        <p:grpSpPr>
          <a:xfrm>
            <a:off x="2667000" y="4089400"/>
            <a:ext cx="730151" cy="229778"/>
            <a:chOff x="0" y="0"/>
            <a:chExt cx="730150" cy="229777"/>
          </a:xfrm>
        </p:grpSpPr>
        <p:sp>
          <p:nvSpPr>
            <p:cNvPr id="438" name="Shape 438"/>
            <p:cNvSpPr/>
            <p:nvPr/>
          </p:nvSpPr>
          <p:spPr>
            <a:xfrm>
              <a:off x="0" y="0"/>
              <a:ext cx="730151" cy="127"/>
            </a:xfrm>
            <a:prstGeom prst="line">
              <a:avLst/>
            </a:prstGeom>
            <a:noFill/>
            <a:ln w="50800" cap="flat">
              <a:solidFill>
                <a:srgbClr val="006994"/>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39" name="Shape 439"/>
            <p:cNvSpPr/>
            <p:nvPr/>
          </p:nvSpPr>
          <p:spPr>
            <a:xfrm flipH="1">
              <a:off x="380999" y="0"/>
              <a:ext cx="1" cy="229778"/>
            </a:xfrm>
            <a:prstGeom prst="line">
              <a:avLst/>
            </a:prstGeom>
            <a:noFill/>
            <a:ln w="38100" cap="flat">
              <a:solidFill>
                <a:srgbClr val="006994"/>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441" name="Shape 441"/>
          <p:cNvSpPr/>
          <p:nvPr/>
        </p:nvSpPr>
        <p:spPr>
          <a:xfrm>
            <a:off x="8061917" y="5372100"/>
            <a:ext cx="43172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lvl1pPr>
          </a:lstStyle>
          <a:p>
            <a:pPr>
              <a:defRPr b="0"/>
            </a:pPr>
            <a:r>
              <a:rPr b="1"/>
              <a:t>Cl-</a:t>
            </a:r>
          </a:p>
        </p:txBody>
      </p:sp>
      <p:sp>
        <p:nvSpPr>
          <p:cNvPr id="442" name="Shape 442"/>
          <p:cNvSpPr/>
          <p:nvPr/>
        </p:nvSpPr>
        <p:spPr>
          <a:xfrm>
            <a:off x="8778606" y="5555522"/>
            <a:ext cx="708295" cy="1264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93" y="699"/>
                </a:lnTo>
                <a:cubicBezTo>
                  <a:pt x="12563" y="3520"/>
                  <a:pt x="20567" y="5907"/>
                  <a:pt x="21600" y="21600"/>
                </a:cubicBezTo>
              </a:path>
            </a:pathLst>
          </a:custGeom>
          <a:ln w="25400">
            <a:solidFill>
              <a:srgbClr val="006994"/>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3" name="Shape 443"/>
          <p:cNvSpPr/>
          <p:nvPr/>
        </p:nvSpPr>
        <p:spPr>
          <a:xfrm>
            <a:off x="2587621" y="5904896"/>
            <a:ext cx="1374780" cy="1105505"/>
          </a:xfrm>
          <a:custGeom>
            <a:avLst/>
            <a:gdLst/>
            <a:ahLst/>
            <a:cxnLst>
              <a:cxn ang="0">
                <a:pos x="wd2" y="hd2"/>
              </a:cxn>
              <a:cxn ang="5400000">
                <a:pos x="wd2" y="hd2"/>
              </a:cxn>
              <a:cxn ang="10800000">
                <a:pos x="wd2" y="hd2"/>
              </a:cxn>
              <a:cxn ang="16200000">
                <a:pos x="wd2" y="hd2"/>
              </a:cxn>
            </a:cxnLst>
            <a:rect l="0" t="0" r="r" b="b"/>
            <a:pathLst>
              <a:path w="21600" h="19251" extrusionOk="0">
                <a:moveTo>
                  <a:pt x="0" y="2465"/>
                </a:moveTo>
                <a:lnTo>
                  <a:pt x="1181" y="1558"/>
                </a:lnTo>
                <a:cubicBezTo>
                  <a:pt x="5903" y="-2349"/>
                  <a:pt x="20336" y="231"/>
                  <a:pt x="21600" y="19251"/>
                </a:cubicBezTo>
              </a:path>
            </a:pathLst>
          </a:custGeom>
          <a:ln w="25400">
            <a:solidFill>
              <a:srgbClr val="006994"/>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4" name="Shape 444"/>
          <p:cNvSpPr/>
          <p:nvPr/>
        </p:nvSpPr>
        <p:spPr>
          <a:xfrm>
            <a:off x="3949699" y="5730136"/>
            <a:ext cx="380670" cy="12844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535" y="956"/>
                </a:lnTo>
                <a:cubicBezTo>
                  <a:pt x="4324" y="4017"/>
                  <a:pt x="480" y="7078"/>
                  <a:pt x="0" y="21600"/>
                </a:cubicBezTo>
              </a:path>
            </a:pathLst>
          </a:custGeom>
          <a:ln w="25400">
            <a:solidFill>
              <a:srgbClr val="006994"/>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5" name="Shape 445"/>
          <p:cNvSpPr/>
          <p:nvPr/>
        </p:nvSpPr>
        <p:spPr>
          <a:xfrm>
            <a:off x="3949700" y="5700316"/>
            <a:ext cx="1462865" cy="1301618"/>
          </a:xfrm>
          <a:custGeom>
            <a:avLst/>
            <a:gdLst/>
            <a:ahLst/>
            <a:cxnLst>
              <a:cxn ang="0">
                <a:pos x="wd2" y="hd2"/>
              </a:cxn>
              <a:cxn ang="5400000">
                <a:pos x="wd2" y="hd2"/>
              </a:cxn>
              <a:cxn ang="10800000">
                <a:pos x="wd2" y="hd2"/>
              </a:cxn>
              <a:cxn ang="16200000">
                <a:pos x="wd2" y="hd2"/>
              </a:cxn>
            </a:cxnLst>
            <a:rect l="0" t="0" r="r" b="b"/>
            <a:pathLst>
              <a:path w="21600" h="21151" extrusionOk="0">
                <a:moveTo>
                  <a:pt x="21600" y="124"/>
                </a:moveTo>
                <a:lnTo>
                  <a:pt x="20252" y="33"/>
                </a:lnTo>
                <a:cubicBezTo>
                  <a:pt x="14939" y="-449"/>
                  <a:pt x="375" y="4366"/>
                  <a:pt x="0" y="21151"/>
                </a:cubicBezTo>
              </a:path>
            </a:pathLst>
          </a:custGeom>
          <a:ln w="25400">
            <a:solidFill>
              <a:srgbClr val="006994"/>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46" name="Cystic Fibrosis protein big.pdf"/>
          <p:cNvPicPr>
            <a:picLocks noChangeAspect="1"/>
          </p:cNvPicPr>
          <p:nvPr/>
        </p:nvPicPr>
        <p:blipFill>
          <a:blip r:embed="rId3">
            <a:extLst/>
          </a:blip>
          <a:stretch>
            <a:fillRect/>
          </a:stretch>
        </p:blipFill>
        <p:spPr>
          <a:xfrm>
            <a:off x="11137900" y="1371600"/>
            <a:ext cx="1295919" cy="1587500"/>
          </a:xfrm>
          <a:prstGeom prst="rect">
            <a:avLst/>
          </a:prstGeom>
          <a:ln w="12700">
            <a:miter lim="400000"/>
          </a:ln>
        </p:spPr>
      </p:pic>
      <p:pic>
        <p:nvPicPr>
          <p:cNvPr id="447" name="Cystic Fibrosis protein sma.pdf"/>
          <p:cNvPicPr>
            <a:picLocks noChangeAspect="1"/>
          </p:cNvPicPr>
          <p:nvPr/>
        </p:nvPicPr>
        <p:blipFill>
          <a:blip r:embed="rId4">
            <a:extLst/>
          </a:blip>
          <a:stretch>
            <a:fillRect/>
          </a:stretch>
        </p:blipFill>
        <p:spPr>
          <a:xfrm>
            <a:off x="8420100" y="6083300"/>
            <a:ext cx="524711" cy="635000"/>
          </a:xfrm>
          <a:prstGeom prst="rect">
            <a:avLst/>
          </a:prstGeom>
          <a:ln w="12700">
            <a:miter lim="400000"/>
          </a:ln>
        </p:spPr>
      </p:pic>
      <p:pic>
        <p:nvPicPr>
          <p:cNvPr id="448" name="Cystic Fibrosis protein sma.pdf"/>
          <p:cNvPicPr>
            <a:picLocks noChangeAspect="1"/>
          </p:cNvPicPr>
          <p:nvPr/>
        </p:nvPicPr>
        <p:blipFill>
          <a:blip r:embed="rId4">
            <a:extLst/>
          </a:blip>
          <a:stretch>
            <a:fillRect/>
          </a:stretch>
        </p:blipFill>
        <p:spPr>
          <a:xfrm>
            <a:off x="4508500" y="6159500"/>
            <a:ext cx="524711" cy="635000"/>
          </a:xfrm>
          <a:prstGeom prst="rect">
            <a:avLst/>
          </a:prstGeom>
          <a:ln w="12700">
            <a:miter lim="400000"/>
          </a:ln>
        </p:spPr>
      </p:pic>
      <p:pic>
        <p:nvPicPr>
          <p:cNvPr id="449" name="Cystic Fibrosis OHT-1.pdf"/>
          <p:cNvPicPr>
            <a:picLocks noChangeAspect="1"/>
          </p:cNvPicPr>
          <p:nvPr/>
        </p:nvPicPr>
        <p:blipFill>
          <a:blip r:embed="rId5">
            <a:extLst/>
          </a:blip>
          <a:stretch>
            <a:fillRect/>
          </a:stretch>
        </p:blipFill>
        <p:spPr>
          <a:xfrm>
            <a:off x="2587010" y="3421228"/>
            <a:ext cx="8496088" cy="609767"/>
          </a:xfrm>
          <a:prstGeom prst="rect">
            <a:avLst/>
          </a:prstGeom>
          <a:ln w="12700">
            <a:miter lim="400000"/>
          </a:ln>
        </p:spPr>
      </p:pic>
      <p:sp>
        <p:nvSpPr>
          <p:cNvPr id="450" name="Shape 450"/>
          <p:cNvSpPr/>
          <p:nvPr/>
        </p:nvSpPr>
        <p:spPr>
          <a:xfrm>
            <a:off x="8509000" y="3215481"/>
            <a:ext cx="754906" cy="863601"/>
          </a:xfrm>
          <a:prstGeom prst="rect">
            <a:avLst/>
          </a:prstGeom>
          <a:ln w="38100">
            <a:solidFill>
              <a:schemeClr val="accent5"/>
            </a:solidFill>
            <a:miter lim="400000"/>
          </a:ln>
        </p:spPr>
        <p:txBody>
          <a:bodyPr lIns="50800" tIns="50800" rIns="50800" bIns="5080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1" name="Shape 451"/>
          <p:cNvSpPr/>
          <p:nvPr/>
        </p:nvSpPr>
        <p:spPr>
          <a:xfrm flipV="1">
            <a:off x="8902699" y="4089399"/>
            <a:ext cx="1" cy="310909"/>
          </a:xfrm>
          <a:prstGeom prst="line">
            <a:avLst/>
          </a:prstGeom>
          <a:ln w="38100">
            <a:solidFill>
              <a:schemeClr val="accent5"/>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p:nvPr/>
        </p:nvSpPr>
        <p:spPr>
          <a:xfrm>
            <a:off x="7518400" y="1562100"/>
            <a:ext cx="5549900" cy="60960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4" name="Shape 454"/>
          <p:cNvSpPr>
            <a:spLocks noGrp="1"/>
          </p:cNvSpPr>
          <p:nvPr>
            <p:ph type="title"/>
          </p:nvPr>
        </p:nvSpPr>
        <p:spPr>
          <a:prstGeom prst="rect">
            <a:avLst/>
          </a:prstGeom>
        </p:spPr>
        <p:txBody>
          <a:bodyPr/>
          <a:lstStyle>
            <a:lvl1pPr>
              <a:tabLst>
                <a:tab pos="952500" algn="l"/>
              </a:tabLst>
            </a:lvl1pPr>
          </a:lstStyle>
          <a:p>
            <a:r>
              <a:t>Cystic Fibrosis</a:t>
            </a:r>
          </a:p>
        </p:txBody>
      </p:sp>
      <p:sp>
        <p:nvSpPr>
          <p:cNvPr id="455" name="Shape 455"/>
          <p:cNvSpPr>
            <a:spLocks noGrp="1"/>
          </p:cNvSpPr>
          <p:nvPr>
            <p:ph type="body" sz="half" idx="1"/>
          </p:nvPr>
        </p:nvSpPr>
        <p:spPr>
          <a:xfrm>
            <a:off x="368300" y="1790700"/>
            <a:ext cx="6197402" cy="7265740"/>
          </a:xfrm>
          <a:prstGeom prst="rect">
            <a:avLst/>
          </a:prstGeom>
        </p:spPr>
        <p:txBody>
          <a:bodyPr/>
          <a:lstStyle/>
          <a:p>
            <a:pPr>
              <a:tabLst>
                <a:tab pos="1016000" algn="l"/>
              </a:tabLst>
            </a:pPr>
            <a:r>
              <a:rPr b="1" dirty="0">
                <a:solidFill>
                  <a:srgbClr val="006994"/>
                </a:solidFill>
              </a:rPr>
              <a:t>Symptoms</a:t>
            </a:r>
            <a:r>
              <a:rPr dirty="0"/>
              <a:t>:</a:t>
            </a:r>
          </a:p>
          <a:p>
            <a:pPr marL="720000" lvl="1" indent="-360000">
              <a:tabLst>
                <a:tab pos="1384300" algn="l"/>
              </a:tabLst>
            </a:pPr>
            <a:r>
              <a:rPr dirty="0"/>
              <a:t>Infertility occurs in males and females.  </a:t>
            </a:r>
          </a:p>
          <a:p>
            <a:pPr marL="720000" lvl="1" indent="-360000">
              <a:tabLst>
                <a:tab pos="1384300" algn="l"/>
              </a:tabLst>
            </a:pPr>
            <a:r>
              <a:rPr dirty="0"/>
              <a:t>Disruption of the following glands:</a:t>
            </a:r>
          </a:p>
          <a:p>
            <a:pPr lvl="2">
              <a:buSzPct val="125000"/>
              <a:tabLst>
                <a:tab pos="1638300" algn="l"/>
              </a:tabLst>
            </a:pPr>
            <a:r>
              <a:rPr dirty="0"/>
              <a:t>the pancreas</a:t>
            </a:r>
          </a:p>
          <a:p>
            <a:pPr lvl="2">
              <a:buSzPct val="125000"/>
              <a:tabLst>
                <a:tab pos="1638300" algn="l"/>
              </a:tabLst>
            </a:pPr>
            <a:r>
              <a:rPr dirty="0"/>
              <a:t>intestinal glands</a:t>
            </a:r>
          </a:p>
          <a:p>
            <a:pPr lvl="2">
              <a:buSzPct val="125000"/>
              <a:tabLst>
                <a:tab pos="1638300" algn="l"/>
              </a:tabLst>
            </a:pPr>
            <a:r>
              <a:rPr dirty="0"/>
              <a:t>biliary tree (biliary cirrhosis)</a:t>
            </a:r>
          </a:p>
          <a:p>
            <a:pPr lvl="2">
              <a:buSzPct val="125000"/>
              <a:tabLst>
                <a:tab pos="1638300" algn="l"/>
              </a:tabLst>
            </a:pPr>
            <a:r>
              <a:rPr dirty="0"/>
              <a:t>bronchial glands (chronic lung infections)</a:t>
            </a:r>
          </a:p>
          <a:p>
            <a:pPr lvl="2">
              <a:buSzPct val="125000"/>
              <a:tabLst>
                <a:tab pos="1638300" algn="l"/>
              </a:tabLst>
            </a:pPr>
            <a:r>
              <a:rPr dirty="0"/>
              <a:t>sweat glands (high salt content of which becomes depleted in hot environments)</a:t>
            </a:r>
          </a:p>
          <a:p>
            <a:pPr marL="345600" indent="-345600">
              <a:tabLst>
                <a:tab pos="1016000" algn="l"/>
              </a:tabLst>
              <a:defRPr>
                <a:solidFill>
                  <a:srgbClr val="006994"/>
                </a:solidFill>
              </a:defRPr>
            </a:pPr>
            <a:r>
              <a:rPr b="1" dirty="0"/>
              <a:t>Conventional treatment</a:t>
            </a:r>
          </a:p>
          <a:p>
            <a:pPr marL="720000" lvl="1" indent="-360000">
              <a:tabLst>
                <a:tab pos="1384300" algn="l"/>
              </a:tabLst>
            </a:pPr>
            <a:r>
              <a:rPr dirty="0"/>
              <a:t>Chest physiotherapy.</a:t>
            </a:r>
          </a:p>
          <a:p>
            <a:pPr marL="720000" lvl="1" indent="-360000">
              <a:tabLst>
                <a:tab pos="1384300" algn="l"/>
              </a:tabLst>
            </a:pPr>
            <a:r>
              <a:rPr dirty="0"/>
              <a:t>A modified diet.</a:t>
            </a:r>
          </a:p>
          <a:p>
            <a:pPr marL="720000" lvl="1" indent="-360000">
              <a:tabLst>
                <a:tab pos="1384300" algn="l"/>
              </a:tabLst>
            </a:pPr>
            <a:r>
              <a:rPr dirty="0"/>
              <a:t>Supplementary pancreatic enzymes.</a:t>
            </a:r>
          </a:p>
          <a:p>
            <a:pPr marL="720000" lvl="1" indent="-360000">
              <a:tabLst>
                <a:tab pos="1384300" algn="l"/>
              </a:tabLst>
            </a:pPr>
            <a:r>
              <a:rPr dirty="0"/>
              <a:t>The use of antibiotics to control lung infections.</a:t>
            </a:r>
          </a:p>
          <a:p>
            <a:pPr marL="345600" indent="-345600">
              <a:tabLst>
                <a:tab pos="1016000" algn="l"/>
              </a:tabLst>
            </a:pPr>
            <a:r>
              <a:rPr b="1" dirty="0">
                <a:solidFill>
                  <a:srgbClr val="006994"/>
                </a:solidFill>
              </a:rPr>
              <a:t>Future treatments?</a:t>
            </a:r>
          </a:p>
          <a:p>
            <a:pPr marL="720000" lvl="1" indent="-360000">
              <a:buClr>
                <a:schemeClr val="tx2">
                  <a:lumMod val="10000"/>
                </a:schemeClr>
              </a:buClr>
              <a:tabLst>
                <a:tab pos="1384300" algn="l"/>
              </a:tabLst>
            </a:pPr>
            <a:r>
              <a:rPr b="1" dirty="0">
                <a:solidFill>
                  <a:srgbClr val="006994"/>
                </a:solidFill>
              </a:rPr>
              <a:t>Gene therapy</a:t>
            </a:r>
            <a:r>
              <a:rPr dirty="0"/>
              <a:t> inserting normal CFTR gene using adenoviral vectors and liposomes. </a:t>
            </a:r>
          </a:p>
        </p:txBody>
      </p:sp>
      <p:sp>
        <p:nvSpPr>
          <p:cNvPr id="456" name="Shape 456"/>
          <p:cNvSpPr/>
          <p:nvPr/>
        </p:nvSpPr>
        <p:spPr>
          <a:xfrm>
            <a:off x="7590378" y="7010400"/>
            <a:ext cx="4800601"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lvl1pPr>
          </a:lstStyle>
          <a:p>
            <a:r>
              <a:t>A child with cystic fibrosis undergoing chest massage in order to expel mucus </a:t>
            </a:r>
          </a:p>
        </p:txBody>
      </p:sp>
      <p:grpSp>
        <p:nvGrpSpPr>
          <p:cNvPr id="459" name="Group 459"/>
          <p:cNvGrpSpPr/>
          <p:nvPr/>
        </p:nvGrpSpPr>
        <p:grpSpPr>
          <a:xfrm>
            <a:off x="7581900" y="1612900"/>
            <a:ext cx="5422900" cy="5321300"/>
            <a:chOff x="0" y="0"/>
            <a:chExt cx="5422900" cy="5321300"/>
          </a:xfrm>
        </p:grpSpPr>
        <p:pic>
          <p:nvPicPr>
            <p:cNvPr id="457" name="CF phyisio web small.jpg"/>
            <p:cNvPicPr>
              <a:picLocks noChangeAspect="1"/>
            </p:cNvPicPr>
            <p:nvPr/>
          </p:nvPicPr>
          <p:blipFill>
            <a:blip r:embed="rId2">
              <a:extLst/>
            </a:blip>
            <a:stretch>
              <a:fillRect/>
            </a:stretch>
          </p:blipFill>
          <p:spPr>
            <a:xfrm>
              <a:off x="0" y="0"/>
              <a:ext cx="5422900" cy="5321300"/>
            </a:xfrm>
            <a:prstGeom prst="rect">
              <a:avLst/>
            </a:prstGeom>
            <a:ln w="25400" cap="flat">
              <a:solidFill>
                <a:srgbClr val="FFFFFF"/>
              </a:solidFill>
              <a:prstDash val="solid"/>
              <a:miter lim="400000"/>
            </a:ln>
            <a:effectLst/>
          </p:spPr>
        </p:pic>
        <p:sp>
          <p:nvSpPr>
            <p:cNvPr id="458" name="Shape 458"/>
            <p:cNvSpPr/>
            <p:nvPr/>
          </p:nvSpPr>
          <p:spPr>
            <a:xfrm rot="16200000">
              <a:off x="4516291" y="4363891"/>
              <a:ext cx="1653885"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600"/>
                </a:lnSpc>
                <a:tabLst>
                  <a:tab pos="520700" algn="l"/>
                </a:tabLst>
                <a:defRPr sz="500">
                  <a:solidFill>
                    <a:srgbClr val="000000"/>
                  </a:solidFill>
                </a:defRPr>
              </a:lvl1pPr>
            </a:lstStyle>
            <a:p>
              <a:pPr>
                <a:defRPr>
                  <a:solidFill>
                    <a:srgbClr val="006994"/>
                  </a:solidFill>
                </a:defRPr>
              </a:pPr>
              <a:r>
                <a:rPr>
                  <a:solidFill>
                    <a:srgbClr val="000000"/>
                  </a:solidFill>
                </a:rPr>
                <a:t>(Photo: UK Cystic Fibrosis Gene Therapy Consortium)</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5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5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5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45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45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45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45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45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45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455">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455">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iterate>
                                    <p:tmAbs val="0"/>
                                  </p:iterate>
                                  <p:childTnLst>
                                    <p:set>
                                      <p:cBhvr>
                                        <p:cTn id="56" fill="hold"/>
                                        <p:tgtEl>
                                          <p:spTgt spid="455">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iterate>
                                    <p:tmAbs val="0"/>
                                  </p:iterate>
                                  <p:childTnLst>
                                    <p:set>
                                      <p:cBhvr>
                                        <p:cTn id="60" fill="hold"/>
                                        <p:tgtEl>
                                          <p:spTgt spid="455">
                                            <p:txEl>
                                              <p:pRg st="13" end="1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iterate>
                                    <p:tmAbs val="0"/>
                                  </p:iterate>
                                  <p:childTnLst>
                                    <p:set>
                                      <p:cBhvr>
                                        <p:cTn id="64" fill="hold"/>
                                        <p:tgtEl>
                                          <p:spTgt spid="45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p:cNvSpPr>
          <p:nvPr>
            <p:ph type="title"/>
          </p:nvPr>
        </p:nvSpPr>
        <p:spPr>
          <a:prstGeom prst="rect">
            <a:avLst/>
          </a:prstGeom>
        </p:spPr>
        <p:txBody>
          <a:bodyPr/>
          <a:lstStyle>
            <a:lvl1pPr>
              <a:tabLst>
                <a:tab pos="952500" algn="l"/>
              </a:tabLst>
            </a:lvl1pPr>
          </a:lstStyle>
          <a:p>
            <a:r>
              <a:t>Causes of Block Mutations</a:t>
            </a:r>
          </a:p>
        </p:txBody>
      </p:sp>
      <p:sp>
        <p:nvSpPr>
          <p:cNvPr id="462" name="Shape 462"/>
          <p:cNvSpPr>
            <a:spLocks noGrp="1"/>
          </p:cNvSpPr>
          <p:nvPr>
            <p:ph type="body" sz="half" idx="1"/>
          </p:nvPr>
        </p:nvSpPr>
        <p:spPr>
          <a:prstGeom prst="rect">
            <a:avLst/>
          </a:prstGeom>
        </p:spPr>
        <p:txBody>
          <a:bodyPr/>
          <a:lstStyle/>
          <a:p>
            <a:pPr>
              <a:tabLst>
                <a:tab pos="1016000" algn="l"/>
              </a:tabLst>
            </a:pPr>
            <a:r>
              <a:rPr dirty="0"/>
              <a:t>Some block (chromosome) mutations occur as a result of errors in crossing over during meiosis.</a:t>
            </a:r>
          </a:p>
          <a:p>
            <a:pPr>
              <a:tabLst>
                <a:tab pos="1016000" algn="l"/>
              </a:tabLst>
            </a:pPr>
            <a:r>
              <a:rPr dirty="0"/>
              <a:t>Mutagens also cause block mutations.</a:t>
            </a:r>
          </a:p>
          <a:p>
            <a:pPr>
              <a:tabLst>
                <a:tab pos="1016000" algn="l"/>
              </a:tabLst>
            </a:pPr>
            <a:r>
              <a:rPr dirty="0"/>
              <a:t>Block mutations cause genetic imbalances which usually disrupt development. They can be described as:</a:t>
            </a:r>
          </a:p>
          <a:p>
            <a:pPr lvl="1">
              <a:buClr>
                <a:schemeClr val="tx2">
                  <a:lumMod val="10000"/>
                </a:schemeClr>
              </a:buClr>
              <a:tabLst>
                <a:tab pos="1485900" algn="l"/>
              </a:tabLst>
            </a:pPr>
            <a:r>
              <a:rPr b="1" dirty="0">
                <a:solidFill>
                  <a:srgbClr val="006994"/>
                </a:solidFill>
              </a:rPr>
              <a:t>Inversion</a:t>
            </a:r>
            <a:r>
              <a:rPr dirty="0"/>
              <a:t>: Pieces of chromosome are flipped so the genes appear in reverse order.</a:t>
            </a:r>
          </a:p>
          <a:p>
            <a:pPr lvl="1">
              <a:buClr>
                <a:schemeClr val="tx2">
                  <a:lumMod val="10000"/>
                </a:schemeClr>
              </a:buClr>
              <a:tabLst>
                <a:tab pos="1485900" algn="l"/>
              </a:tabLst>
            </a:pPr>
            <a:r>
              <a:rPr b="1" dirty="0">
                <a:solidFill>
                  <a:srgbClr val="006994"/>
                </a:solidFill>
              </a:rPr>
              <a:t>Translocation</a:t>
            </a:r>
            <a:r>
              <a:rPr dirty="0"/>
              <a:t>: Pieces of chromosome are moved from one chromosome into another.</a:t>
            </a:r>
          </a:p>
          <a:p>
            <a:pPr lvl="1">
              <a:buClr>
                <a:schemeClr val="tx2">
                  <a:lumMod val="10000"/>
                </a:schemeClr>
              </a:buClr>
              <a:tabLst>
                <a:tab pos="1485900" algn="l"/>
              </a:tabLst>
            </a:pPr>
            <a:r>
              <a:rPr b="1" dirty="0">
                <a:solidFill>
                  <a:srgbClr val="006994"/>
                </a:solidFill>
              </a:rPr>
              <a:t>Duplication</a:t>
            </a:r>
            <a:r>
              <a:rPr dirty="0"/>
              <a:t>: Pieces of chromosome are repeated so there are duplicate segments.</a:t>
            </a:r>
          </a:p>
          <a:p>
            <a:pPr lvl="1">
              <a:buClr>
                <a:schemeClr val="tx2">
                  <a:lumMod val="10000"/>
                </a:schemeClr>
              </a:buClr>
              <a:tabLst>
                <a:tab pos="1485900" algn="l"/>
              </a:tabLst>
            </a:pPr>
            <a:r>
              <a:rPr b="1" dirty="0">
                <a:solidFill>
                  <a:srgbClr val="006994"/>
                </a:solidFill>
              </a:rPr>
              <a:t>Deletion</a:t>
            </a:r>
            <a:r>
              <a:rPr dirty="0"/>
              <a:t>: Pieces of chromosome are lost.</a:t>
            </a:r>
          </a:p>
        </p:txBody>
      </p:sp>
      <p:pic>
        <p:nvPicPr>
          <p:cNvPr id="463" name="Translocation mutation.png"/>
          <p:cNvPicPr>
            <a:picLocks noChangeAspect="1"/>
          </p:cNvPicPr>
          <p:nvPr/>
        </p:nvPicPr>
        <p:blipFill>
          <a:blip r:embed="rId2">
            <a:extLst/>
          </a:blip>
          <a:stretch>
            <a:fillRect/>
          </a:stretch>
        </p:blipFill>
        <p:spPr>
          <a:xfrm>
            <a:off x="9331959" y="1917700"/>
            <a:ext cx="3681713" cy="6121400"/>
          </a:xfrm>
          <a:prstGeom prst="rect">
            <a:avLst/>
          </a:prstGeom>
          <a:ln w="25400">
            <a:solidFill>
              <a:srgbClr val="FFFFFF"/>
            </a:solidFill>
            <a:miter lim="400000"/>
          </a:ln>
        </p:spPr>
      </p:pic>
      <p:sp>
        <p:nvSpPr>
          <p:cNvPr id="464" name="Shape 464"/>
          <p:cNvSpPr/>
          <p:nvPr/>
        </p:nvSpPr>
        <p:spPr>
          <a:xfrm>
            <a:off x="9331959" y="8166100"/>
            <a:ext cx="2550605" cy="139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200"/>
              </a:lnSpc>
              <a:tabLst>
                <a:tab pos="520700" algn="l"/>
              </a:tabLst>
              <a:defRPr sz="1000">
                <a:solidFill>
                  <a:srgbClr val="483F36"/>
                </a:solidFill>
              </a:defRPr>
            </a:lvl1pPr>
          </a:lstStyle>
          <a:p>
            <a:pPr>
              <a:defRPr sz="2000"/>
            </a:pPr>
            <a:r>
              <a:rPr sz="1000"/>
              <a:t>Photo Cytogenetics Dept. Waikato Hospital</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46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46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4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 name="Deletion OHT 4.png"/>
          <p:cNvPicPr>
            <a:picLocks noChangeAspect="1"/>
          </p:cNvPicPr>
          <p:nvPr/>
        </p:nvPicPr>
        <p:blipFill>
          <a:blip r:embed="rId2">
            <a:extLst/>
          </a:blip>
          <a:stretch>
            <a:fillRect/>
          </a:stretch>
        </p:blipFill>
        <p:spPr>
          <a:xfrm>
            <a:off x="11344758" y="3136091"/>
            <a:ext cx="616003" cy="5525212"/>
          </a:xfrm>
          <a:prstGeom prst="rect">
            <a:avLst/>
          </a:prstGeom>
          <a:ln w="12700">
            <a:miter lim="400000"/>
          </a:ln>
        </p:spPr>
      </p:pic>
      <p:pic>
        <p:nvPicPr>
          <p:cNvPr id="467" name="Deletion OHT 3.png"/>
          <p:cNvPicPr>
            <a:picLocks noChangeAspect="1"/>
          </p:cNvPicPr>
          <p:nvPr/>
        </p:nvPicPr>
        <p:blipFill>
          <a:blip r:embed="rId3">
            <a:extLst/>
          </a:blip>
          <a:stretch>
            <a:fillRect/>
          </a:stretch>
        </p:blipFill>
        <p:spPr>
          <a:xfrm>
            <a:off x="9838967" y="5103039"/>
            <a:ext cx="623924" cy="1638393"/>
          </a:xfrm>
          <a:prstGeom prst="rect">
            <a:avLst/>
          </a:prstGeom>
          <a:ln w="12700">
            <a:miter lim="400000"/>
          </a:ln>
        </p:spPr>
      </p:pic>
      <p:pic>
        <p:nvPicPr>
          <p:cNvPr id="468" name="Deletion OHT 2.png"/>
          <p:cNvPicPr>
            <a:picLocks noChangeAspect="1"/>
          </p:cNvPicPr>
          <p:nvPr/>
        </p:nvPicPr>
        <p:blipFill>
          <a:blip r:embed="rId4">
            <a:extLst/>
          </a:blip>
          <a:stretch>
            <a:fillRect/>
          </a:stretch>
        </p:blipFill>
        <p:spPr>
          <a:xfrm>
            <a:off x="8569849" y="1681533"/>
            <a:ext cx="614309" cy="7019992"/>
          </a:xfrm>
          <a:prstGeom prst="rect">
            <a:avLst/>
          </a:prstGeom>
          <a:ln w="12700">
            <a:miter lim="400000"/>
          </a:ln>
        </p:spPr>
      </p:pic>
      <p:pic>
        <p:nvPicPr>
          <p:cNvPr id="469" name="Deletion OHT 1.png"/>
          <p:cNvPicPr>
            <a:picLocks noChangeAspect="1"/>
          </p:cNvPicPr>
          <p:nvPr/>
        </p:nvPicPr>
        <p:blipFill>
          <a:blip r:embed="rId5">
            <a:extLst/>
          </a:blip>
          <a:stretch>
            <a:fillRect/>
          </a:stretch>
        </p:blipFill>
        <p:spPr>
          <a:xfrm>
            <a:off x="6802093" y="1686450"/>
            <a:ext cx="613059" cy="7015075"/>
          </a:xfrm>
          <a:prstGeom prst="rect">
            <a:avLst/>
          </a:prstGeom>
          <a:ln w="12700">
            <a:miter lim="400000"/>
          </a:ln>
        </p:spPr>
      </p:pic>
      <p:sp>
        <p:nvSpPr>
          <p:cNvPr id="470" name="Shape 470"/>
          <p:cNvSpPr>
            <a:spLocks noGrp="1"/>
          </p:cNvSpPr>
          <p:nvPr>
            <p:ph type="title"/>
          </p:nvPr>
        </p:nvSpPr>
        <p:spPr>
          <a:prstGeom prst="rect">
            <a:avLst/>
          </a:prstGeom>
        </p:spPr>
        <p:txBody>
          <a:bodyPr/>
          <a:lstStyle>
            <a:lvl1pPr>
              <a:tabLst>
                <a:tab pos="952500" algn="l"/>
              </a:tabLst>
            </a:lvl1pPr>
          </a:lstStyle>
          <a:p>
            <a:r>
              <a:t>Block Mutations: Deletion</a:t>
            </a:r>
          </a:p>
        </p:txBody>
      </p:sp>
      <p:sp>
        <p:nvSpPr>
          <p:cNvPr id="471" name="Shape 471"/>
          <p:cNvSpPr>
            <a:spLocks noGrp="1"/>
          </p:cNvSpPr>
          <p:nvPr>
            <p:ph type="body" sz="quarter" idx="1"/>
          </p:nvPr>
        </p:nvSpPr>
        <p:spPr>
          <a:xfrm>
            <a:off x="368300" y="1790700"/>
            <a:ext cx="4468763" cy="3858518"/>
          </a:xfrm>
          <a:prstGeom prst="rect">
            <a:avLst/>
          </a:prstGeom>
        </p:spPr>
        <p:txBody>
          <a:bodyPr/>
          <a:lstStyle/>
          <a:p>
            <a:pPr>
              <a:tabLst>
                <a:tab pos="1016000" algn="l"/>
              </a:tabLst>
            </a:pPr>
            <a:r>
              <a:t>Break occurs at two points on the chromosome and the middle piece falls out.</a:t>
            </a:r>
          </a:p>
          <a:p>
            <a:pPr>
              <a:tabLst>
                <a:tab pos="1016000" algn="l"/>
              </a:tabLst>
            </a:pPr>
            <a:r>
              <a:t>The two ends rejoin to form a chromosome deficient in some genes.</a:t>
            </a:r>
          </a:p>
          <a:p>
            <a:pPr>
              <a:tabLst>
                <a:tab pos="1016000" algn="l"/>
              </a:tabLst>
            </a:pPr>
            <a:r>
              <a:t>Alternatively, the end of a chromosome may break off and be lost.</a:t>
            </a:r>
          </a:p>
        </p:txBody>
      </p:sp>
      <p:sp>
        <p:nvSpPr>
          <p:cNvPr id="472" name="Shape 472"/>
          <p:cNvSpPr/>
          <p:nvPr/>
        </p:nvSpPr>
        <p:spPr>
          <a:xfrm>
            <a:off x="10769462" y="1866900"/>
            <a:ext cx="1752601" cy="635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700"/>
              </a:lnSpc>
              <a:tabLst>
                <a:tab pos="520700" algn="l"/>
              </a:tabLst>
              <a:defRPr sz="2000">
                <a:solidFill>
                  <a:srgbClr val="006795"/>
                </a:solidFill>
                <a:latin typeface="Hoefler Text"/>
                <a:ea typeface="Hoefler Text"/>
                <a:cs typeface="Hoefler Text"/>
                <a:sym typeface="Hoefler Text"/>
              </a:defRPr>
            </a:pPr>
            <a:r>
              <a:rPr>
                <a:latin typeface="+mn-lt"/>
                <a:ea typeface="+mn-ea"/>
                <a:cs typeface="+mn-cs"/>
                <a:sym typeface="Arial"/>
              </a:rPr>
              <a:t>Chromosome</a:t>
            </a:r>
          </a:p>
          <a:p>
            <a:pPr algn="ctr">
              <a:lnSpc>
                <a:spcPts val="2700"/>
              </a:lnSpc>
              <a:tabLst>
                <a:tab pos="520700" algn="l"/>
              </a:tabLst>
              <a:defRPr sz="2000">
                <a:solidFill>
                  <a:srgbClr val="006795"/>
                </a:solidFill>
                <a:latin typeface="Hoefler Text"/>
                <a:ea typeface="Hoefler Text"/>
                <a:cs typeface="Hoefler Text"/>
                <a:sym typeface="Hoefler Text"/>
              </a:defRPr>
            </a:pPr>
            <a:r>
              <a:rPr>
                <a:latin typeface="+mn-lt"/>
                <a:ea typeface="+mn-ea"/>
                <a:cs typeface="+mn-cs"/>
                <a:sym typeface="Arial"/>
              </a:rPr>
              <a:t>rejoins</a:t>
            </a:r>
          </a:p>
        </p:txBody>
      </p:sp>
      <p:sp>
        <p:nvSpPr>
          <p:cNvPr id="473" name="Shape 473"/>
          <p:cNvSpPr/>
          <p:nvPr/>
        </p:nvSpPr>
        <p:spPr>
          <a:xfrm>
            <a:off x="5349262" y="2451100"/>
            <a:ext cx="823703"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Break</a:t>
            </a:r>
          </a:p>
        </p:txBody>
      </p:sp>
      <p:sp>
        <p:nvSpPr>
          <p:cNvPr id="474" name="Shape 474"/>
          <p:cNvSpPr/>
          <p:nvPr/>
        </p:nvSpPr>
        <p:spPr>
          <a:xfrm>
            <a:off x="5349262" y="3924300"/>
            <a:ext cx="823703"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Break</a:t>
            </a:r>
          </a:p>
        </p:txBody>
      </p:sp>
      <p:sp>
        <p:nvSpPr>
          <p:cNvPr id="475" name="Shape 475"/>
          <p:cNvSpPr/>
          <p:nvPr/>
        </p:nvSpPr>
        <p:spPr>
          <a:xfrm>
            <a:off x="5346058" y="7556500"/>
            <a:ext cx="912776"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Genes</a:t>
            </a:r>
          </a:p>
        </p:txBody>
      </p:sp>
      <p:sp>
        <p:nvSpPr>
          <p:cNvPr id="476" name="Shape 476"/>
          <p:cNvSpPr/>
          <p:nvPr/>
        </p:nvSpPr>
        <p:spPr>
          <a:xfrm>
            <a:off x="6562652" y="8978900"/>
            <a:ext cx="1041698"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Step 1</a:t>
            </a:r>
          </a:p>
        </p:txBody>
      </p:sp>
      <p:sp>
        <p:nvSpPr>
          <p:cNvPr id="477" name="Shape 477"/>
          <p:cNvSpPr/>
          <p:nvPr/>
        </p:nvSpPr>
        <p:spPr>
          <a:xfrm>
            <a:off x="8454952" y="8978900"/>
            <a:ext cx="1041698"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Step 2</a:t>
            </a:r>
          </a:p>
        </p:txBody>
      </p:sp>
      <p:sp>
        <p:nvSpPr>
          <p:cNvPr id="478" name="Shape 478"/>
          <p:cNvSpPr/>
          <p:nvPr/>
        </p:nvSpPr>
        <p:spPr>
          <a:xfrm>
            <a:off x="11147352" y="8978900"/>
            <a:ext cx="1041698"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Step 3</a:t>
            </a:r>
          </a:p>
        </p:txBody>
      </p:sp>
      <p:sp>
        <p:nvSpPr>
          <p:cNvPr id="479" name="Shape 479"/>
          <p:cNvSpPr/>
          <p:nvPr/>
        </p:nvSpPr>
        <p:spPr>
          <a:xfrm>
            <a:off x="9523317" y="6946900"/>
            <a:ext cx="1257301" cy="635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700"/>
              </a:lnSpc>
              <a:tabLst>
                <a:tab pos="520700" algn="l"/>
              </a:tabLst>
              <a:defRPr sz="2000">
                <a:solidFill>
                  <a:srgbClr val="006795"/>
                </a:solidFill>
              </a:defRPr>
            </a:pPr>
            <a:r>
              <a:t>Segment</a:t>
            </a:r>
            <a:br/>
            <a:r>
              <a:t>is lost</a:t>
            </a:r>
          </a:p>
        </p:txBody>
      </p:sp>
      <p:sp>
        <p:nvSpPr>
          <p:cNvPr id="480" name="Shape 480"/>
          <p:cNvSpPr/>
          <p:nvPr/>
        </p:nvSpPr>
        <p:spPr>
          <a:xfrm flipH="1" flipV="1">
            <a:off x="6265333" y="2607733"/>
            <a:ext cx="524934" cy="128"/>
          </a:xfrm>
          <a:prstGeom prst="line">
            <a:avLst/>
          </a:prstGeom>
          <a:ln w="508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81" name="Shape 481"/>
          <p:cNvSpPr/>
          <p:nvPr/>
        </p:nvSpPr>
        <p:spPr>
          <a:xfrm flipH="1" flipV="1">
            <a:off x="6265333" y="4042833"/>
            <a:ext cx="524934" cy="128"/>
          </a:xfrm>
          <a:prstGeom prst="line">
            <a:avLst/>
          </a:prstGeom>
          <a:ln w="508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82" name="Shape 482"/>
          <p:cNvSpPr/>
          <p:nvPr/>
        </p:nvSpPr>
        <p:spPr>
          <a:xfrm flipH="1">
            <a:off x="6383866" y="7133166"/>
            <a:ext cx="558801" cy="609601"/>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83" name="Shape 483"/>
          <p:cNvSpPr/>
          <p:nvPr/>
        </p:nvSpPr>
        <p:spPr>
          <a:xfrm flipH="1">
            <a:off x="6417733" y="7522633"/>
            <a:ext cx="541867" cy="203201"/>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84" name="Shape 484"/>
          <p:cNvSpPr/>
          <p:nvPr/>
        </p:nvSpPr>
        <p:spPr>
          <a:xfrm flipH="1" flipV="1">
            <a:off x="6400800" y="7742766"/>
            <a:ext cx="558800" cy="135468"/>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85" name="Shape 485"/>
          <p:cNvSpPr/>
          <p:nvPr/>
        </p:nvSpPr>
        <p:spPr>
          <a:xfrm flipH="1" flipV="1">
            <a:off x="6383866" y="7725833"/>
            <a:ext cx="558801" cy="558801"/>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86" name="Shape 486"/>
          <p:cNvSpPr/>
          <p:nvPr/>
        </p:nvSpPr>
        <p:spPr>
          <a:xfrm>
            <a:off x="9122833" y="3280832"/>
            <a:ext cx="1053707" cy="1755590"/>
          </a:xfrm>
          <a:custGeom>
            <a:avLst/>
            <a:gdLst/>
            <a:ahLst/>
            <a:cxnLst>
              <a:cxn ang="0">
                <a:pos x="wd2" y="hd2"/>
              </a:cxn>
              <a:cxn ang="5400000">
                <a:pos x="wd2" y="hd2"/>
              </a:cxn>
              <a:cxn ang="10800000">
                <a:pos x="wd2" y="hd2"/>
              </a:cxn>
              <a:cxn ang="16200000">
                <a:pos x="wd2" y="hd2"/>
              </a:cxn>
            </a:cxnLst>
            <a:rect l="0" t="0" r="r" b="b"/>
            <a:pathLst>
              <a:path w="19409" h="20280" extrusionOk="0">
                <a:moveTo>
                  <a:pt x="18897" y="20280"/>
                </a:moveTo>
                <a:lnTo>
                  <a:pt x="19105" y="18436"/>
                </a:lnTo>
                <a:cubicBezTo>
                  <a:pt x="21600" y="-1320"/>
                  <a:pt x="8188" y="636"/>
                  <a:pt x="0" y="0"/>
                </a:cubicBezTo>
              </a:path>
            </a:pathLst>
          </a:custGeom>
          <a:ln w="508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87" name="Shape 487"/>
          <p:cNvSpPr/>
          <p:nvPr/>
        </p:nvSpPr>
        <p:spPr>
          <a:xfrm rot="3975031">
            <a:off x="11472764" y="2581757"/>
            <a:ext cx="1498110" cy="1189941"/>
          </a:xfrm>
          <a:custGeom>
            <a:avLst/>
            <a:gdLst/>
            <a:ahLst/>
            <a:cxnLst>
              <a:cxn ang="0">
                <a:pos x="wd2" y="hd2"/>
              </a:cxn>
              <a:cxn ang="5400000">
                <a:pos x="wd2" y="hd2"/>
              </a:cxn>
              <a:cxn ang="10800000">
                <a:pos x="wd2" y="hd2"/>
              </a:cxn>
              <a:cxn ang="16200000">
                <a:pos x="wd2" y="hd2"/>
              </a:cxn>
            </a:cxnLst>
            <a:rect l="0" t="0" r="r" b="b"/>
            <a:pathLst>
              <a:path w="19103" h="17049" extrusionOk="0">
                <a:moveTo>
                  <a:pt x="18510" y="17049"/>
                </a:moveTo>
                <a:lnTo>
                  <a:pt x="18799" y="14779"/>
                </a:lnTo>
                <a:cubicBezTo>
                  <a:pt x="21600" y="-4551"/>
                  <a:pt x="4231" y="645"/>
                  <a:pt x="0" y="608"/>
                </a:cubicBezTo>
              </a:path>
            </a:pathLst>
          </a:custGeom>
          <a:ln w="508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p:nvPr/>
        </p:nvSpPr>
        <p:spPr>
          <a:xfrm rot="3975031">
            <a:off x="7377475" y="6956319"/>
            <a:ext cx="1166184" cy="813784"/>
          </a:xfrm>
          <a:custGeom>
            <a:avLst/>
            <a:gdLst/>
            <a:ahLst/>
            <a:cxnLst>
              <a:cxn ang="0">
                <a:pos x="wd2" y="hd2"/>
              </a:cxn>
              <a:cxn ang="5400000">
                <a:pos x="wd2" y="hd2"/>
              </a:cxn>
              <a:cxn ang="10800000">
                <a:pos x="wd2" y="hd2"/>
              </a:cxn>
              <a:cxn ang="16200000">
                <a:pos x="wd2" y="hd2"/>
              </a:cxn>
            </a:cxnLst>
            <a:rect l="0" t="0" r="r" b="b"/>
            <a:pathLst>
              <a:path w="21600" h="18114" extrusionOk="0">
                <a:moveTo>
                  <a:pt x="21600" y="2589"/>
                </a:moveTo>
                <a:lnTo>
                  <a:pt x="18864" y="1220"/>
                </a:lnTo>
                <a:cubicBezTo>
                  <a:pt x="9964" y="-3486"/>
                  <a:pt x="4389" y="6126"/>
                  <a:pt x="0" y="18114"/>
                </a:cubicBezTo>
              </a:path>
            </a:pathLst>
          </a:custGeom>
          <a:ln w="508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90" name="Shape 490"/>
          <p:cNvSpPr/>
          <p:nvPr/>
        </p:nvSpPr>
        <p:spPr>
          <a:xfrm rot="3975031">
            <a:off x="9816235" y="7033564"/>
            <a:ext cx="1351537" cy="408267"/>
          </a:xfrm>
          <a:custGeom>
            <a:avLst/>
            <a:gdLst/>
            <a:ahLst/>
            <a:cxnLst>
              <a:cxn ang="0">
                <a:pos x="wd2" y="hd2"/>
              </a:cxn>
              <a:cxn ang="5400000">
                <a:pos x="wd2" y="hd2"/>
              </a:cxn>
              <a:cxn ang="10800000">
                <a:pos x="wd2" y="hd2"/>
              </a:cxn>
              <a:cxn ang="16200000">
                <a:pos x="wd2" y="hd2"/>
              </a:cxn>
            </a:cxnLst>
            <a:rect l="0" t="0" r="r" b="b"/>
            <a:pathLst>
              <a:path w="21600" h="16373" extrusionOk="0">
                <a:moveTo>
                  <a:pt x="21600" y="9028"/>
                </a:moveTo>
                <a:lnTo>
                  <a:pt x="19254" y="6471"/>
                </a:lnTo>
                <a:cubicBezTo>
                  <a:pt x="11575" y="-2007"/>
                  <a:pt x="3787" y="-5227"/>
                  <a:pt x="0" y="16373"/>
                </a:cubicBezTo>
              </a:path>
            </a:pathLst>
          </a:custGeom>
          <a:ln w="508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91" name="Deletion - Inter OHT 4.png"/>
          <p:cNvPicPr>
            <a:picLocks noChangeAspect="1"/>
          </p:cNvPicPr>
          <p:nvPr/>
        </p:nvPicPr>
        <p:blipFill>
          <a:blip r:embed="rId2">
            <a:extLst/>
          </a:blip>
          <a:stretch>
            <a:fillRect/>
          </a:stretch>
        </p:blipFill>
        <p:spPr>
          <a:xfrm>
            <a:off x="11064603" y="2811023"/>
            <a:ext cx="494315" cy="4171837"/>
          </a:xfrm>
          <a:prstGeom prst="rect">
            <a:avLst/>
          </a:prstGeom>
          <a:ln w="12700">
            <a:miter lim="400000"/>
          </a:ln>
        </p:spPr>
      </p:pic>
      <p:pic>
        <p:nvPicPr>
          <p:cNvPr id="492" name="Deletion - Inter OHT 3.png"/>
          <p:cNvPicPr>
            <a:picLocks noChangeAspect="1"/>
          </p:cNvPicPr>
          <p:nvPr/>
        </p:nvPicPr>
        <p:blipFill>
          <a:blip r:embed="rId3">
            <a:extLst/>
          </a:blip>
          <a:stretch>
            <a:fillRect/>
          </a:stretch>
        </p:blipFill>
        <p:spPr>
          <a:xfrm>
            <a:off x="9643264" y="2790239"/>
            <a:ext cx="609652" cy="5598485"/>
          </a:xfrm>
          <a:prstGeom prst="rect">
            <a:avLst/>
          </a:prstGeom>
          <a:ln w="12700">
            <a:miter lim="400000"/>
          </a:ln>
        </p:spPr>
      </p:pic>
      <p:sp>
        <p:nvSpPr>
          <p:cNvPr id="493" name="Shape 493"/>
          <p:cNvSpPr/>
          <p:nvPr/>
        </p:nvSpPr>
        <p:spPr>
          <a:xfrm>
            <a:off x="7150100" y="6362700"/>
            <a:ext cx="1083734" cy="127"/>
          </a:xfrm>
          <a:prstGeom prst="line">
            <a:avLst/>
          </a:prstGeom>
          <a:ln w="25400">
            <a:solidFill>
              <a:srgbClr val="000000"/>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494" name="Deletion - Inter OHT 2.png"/>
          <p:cNvPicPr>
            <a:picLocks noChangeAspect="1"/>
          </p:cNvPicPr>
          <p:nvPr/>
        </p:nvPicPr>
        <p:blipFill>
          <a:blip r:embed="rId4">
            <a:extLst/>
          </a:blip>
          <a:stretch>
            <a:fillRect/>
          </a:stretch>
        </p:blipFill>
        <p:spPr>
          <a:xfrm>
            <a:off x="8197701" y="2811084"/>
            <a:ext cx="495630" cy="3601861"/>
          </a:xfrm>
          <a:prstGeom prst="rect">
            <a:avLst/>
          </a:prstGeom>
          <a:ln w="12700">
            <a:miter lim="400000"/>
          </a:ln>
        </p:spPr>
      </p:pic>
      <p:pic>
        <p:nvPicPr>
          <p:cNvPr id="495" name="Deletion - Inter OHT 1.png"/>
          <p:cNvPicPr>
            <a:picLocks noChangeAspect="1"/>
          </p:cNvPicPr>
          <p:nvPr/>
        </p:nvPicPr>
        <p:blipFill>
          <a:blip r:embed="rId5">
            <a:extLst/>
          </a:blip>
          <a:stretch>
            <a:fillRect/>
          </a:stretch>
        </p:blipFill>
        <p:spPr>
          <a:xfrm>
            <a:off x="7005264" y="2781904"/>
            <a:ext cx="610620" cy="5607372"/>
          </a:xfrm>
          <a:prstGeom prst="rect">
            <a:avLst/>
          </a:prstGeom>
          <a:ln w="12700">
            <a:miter lim="400000"/>
          </a:ln>
        </p:spPr>
      </p:pic>
      <p:sp>
        <p:nvSpPr>
          <p:cNvPr id="496" name="Shape 496"/>
          <p:cNvSpPr>
            <a:spLocks noGrp="1"/>
          </p:cNvSpPr>
          <p:nvPr>
            <p:ph type="title"/>
          </p:nvPr>
        </p:nvSpPr>
        <p:spPr>
          <a:prstGeom prst="rect">
            <a:avLst/>
          </a:prstGeom>
        </p:spPr>
        <p:txBody>
          <a:bodyPr/>
          <a:lstStyle>
            <a:lvl1pPr>
              <a:tabLst>
                <a:tab pos="952500" algn="l"/>
              </a:tabLst>
            </a:lvl1pPr>
          </a:lstStyle>
          <a:p>
            <a:r>
              <a:t>Deletion Example</a:t>
            </a:r>
          </a:p>
        </p:txBody>
      </p:sp>
      <p:sp>
        <p:nvSpPr>
          <p:cNvPr id="497" name="Shape 497"/>
          <p:cNvSpPr>
            <a:spLocks noGrp="1"/>
          </p:cNvSpPr>
          <p:nvPr>
            <p:ph type="body" sz="half" idx="1"/>
          </p:nvPr>
        </p:nvSpPr>
        <p:spPr>
          <a:prstGeom prst="rect">
            <a:avLst/>
          </a:prstGeom>
        </p:spPr>
        <p:txBody>
          <a:bodyPr/>
          <a:lstStyle/>
          <a:p>
            <a:pPr>
              <a:tabLst>
                <a:tab pos="1016000" algn="l"/>
              </a:tabLst>
            </a:pPr>
            <a:r>
              <a:t>Human chromosome 1 shows two forms of deletion.</a:t>
            </a:r>
          </a:p>
          <a:p>
            <a:pPr lvl="1">
              <a:tabLst>
                <a:tab pos="1485900" algn="l"/>
              </a:tabLst>
            </a:pPr>
            <a:r>
              <a:t>These may involve deletion of either a chromosome tip (left) or a middle segment with the tip rejoined (right).</a:t>
            </a:r>
          </a:p>
          <a:p>
            <a:pPr>
              <a:tabLst>
                <a:tab pos="1016000" algn="l"/>
              </a:tabLst>
            </a:pPr>
            <a:r>
              <a:t>Deletions involving small amounts of chromosomal material underlie several disorders, including:</a:t>
            </a:r>
          </a:p>
          <a:p>
            <a:pPr lvl="1">
              <a:tabLst>
                <a:tab pos="1485900" algn="l"/>
              </a:tabLst>
            </a:pPr>
            <a:r>
              <a:t>Cri-du-chat syndrome</a:t>
            </a:r>
          </a:p>
          <a:p>
            <a:pPr lvl="1">
              <a:tabLst>
                <a:tab pos="1485900" algn="l"/>
              </a:tabLst>
            </a:pPr>
            <a:r>
              <a:t>Prader-Willi syndrome</a:t>
            </a:r>
          </a:p>
          <a:p>
            <a:pPr lvl="1">
              <a:tabLst>
                <a:tab pos="1485900" algn="l"/>
              </a:tabLst>
            </a:pPr>
            <a:r>
              <a:t>Angelman’s syndrome</a:t>
            </a:r>
          </a:p>
          <a:p>
            <a:pPr>
              <a:tabLst>
                <a:tab pos="1016000" algn="l"/>
              </a:tabLst>
            </a:pPr>
            <a:r>
              <a:t>Deletions of large amounts of chromosomal material are</a:t>
            </a:r>
            <a:br/>
            <a:r>
              <a:t>usually lethal. </a:t>
            </a:r>
          </a:p>
        </p:txBody>
      </p:sp>
      <p:sp>
        <p:nvSpPr>
          <p:cNvPr id="498" name="Shape 498"/>
          <p:cNvSpPr/>
          <p:nvPr/>
        </p:nvSpPr>
        <p:spPr>
          <a:xfrm>
            <a:off x="7136453" y="2006600"/>
            <a:ext cx="1547565"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b="1">
                <a:solidFill>
                  <a:srgbClr val="000000"/>
                </a:solidFill>
              </a:defRPr>
            </a:lvl1pPr>
          </a:lstStyle>
          <a:p>
            <a:r>
              <a:t>Tip deletion</a:t>
            </a:r>
          </a:p>
        </p:txBody>
      </p:sp>
      <p:sp>
        <p:nvSpPr>
          <p:cNvPr id="499" name="Shape 499"/>
          <p:cNvSpPr/>
          <p:nvPr/>
        </p:nvSpPr>
        <p:spPr>
          <a:xfrm>
            <a:off x="9361163" y="2019300"/>
            <a:ext cx="2737694"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b="1">
                <a:solidFill>
                  <a:srgbClr val="000000"/>
                </a:solidFill>
              </a:defRPr>
            </a:lvl1pPr>
          </a:lstStyle>
          <a:p>
            <a:r>
              <a:t>Mid-segment deletion</a:t>
            </a:r>
          </a:p>
        </p:txBody>
      </p:sp>
      <p:sp>
        <p:nvSpPr>
          <p:cNvPr id="500" name="Shape 500"/>
          <p:cNvSpPr/>
          <p:nvPr/>
        </p:nvSpPr>
        <p:spPr>
          <a:xfrm>
            <a:off x="6891577" y="2489200"/>
            <a:ext cx="912777"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i="1">
                <a:solidFill>
                  <a:srgbClr val="006795"/>
                </a:solidFill>
              </a:defRPr>
            </a:lvl1pPr>
          </a:lstStyle>
          <a:p>
            <a:r>
              <a:t>Before</a:t>
            </a:r>
          </a:p>
        </p:txBody>
      </p:sp>
      <p:sp>
        <p:nvSpPr>
          <p:cNvPr id="501" name="Shape 501"/>
          <p:cNvSpPr/>
          <p:nvPr/>
        </p:nvSpPr>
        <p:spPr>
          <a:xfrm>
            <a:off x="8088451" y="2489200"/>
            <a:ext cx="690222"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i="1">
                <a:solidFill>
                  <a:srgbClr val="006795"/>
                </a:solidFill>
              </a:defRPr>
            </a:lvl1pPr>
          </a:lstStyle>
          <a:p>
            <a:r>
              <a:t>After</a:t>
            </a:r>
          </a:p>
        </p:txBody>
      </p:sp>
      <p:sp>
        <p:nvSpPr>
          <p:cNvPr id="502" name="Shape 502"/>
          <p:cNvSpPr/>
          <p:nvPr/>
        </p:nvSpPr>
        <p:spPr>
          <a:xfrm>
            <a:off x="9533177" y="2463800"/>
            <a:ext cx="912777"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i="1">
                <a:solidFill>
                  <a:srgbClr val="006795"/>
                </a:solidFill>
              </a:defRPr>
            </a:lvl1pPr>
          </a:lstStyle>
          <a:p>
            <a:r>
              <a:t>Before</a:t>
            </a:r>
          </a:p>
        </p:txBody>
      </p:sp>
      <p:sp>
        <p:nvSpPr>
          <p:cNvPr id="503" name="Shape 503"/>
          <p:cNvSpPr/>
          <p:nvPr/>
        </p:nvSpPr>
        <p:spPr>
          <a:xfrm>
            <a:off x="10920551" y="2476500"/>
            <a:ext cx="690222"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i="1">
                <a:solidFill>
                  <a:srgbClr val="006795"/>
                </a:solidFill>
              </a:defRPr>
            </a:lvl1pPr>
          </a:lstStyle>
          <a:p>
            <a:r>
              <a:t>After</a:t>
            </a:r>
          </a:p>
        </p:txBody>
      </p:sp>
      <p:sp>
        <p:nvSpPr>
          <p:cNvPr id="504" name="Shape 504"/>
          <p:cNvSpPr/>
          <p:nvPr/>
        </p:nvSpPr>
        <p:spPr>
          <a:xfrm>
            <a:off x="11895552" y="5892800"/>
            <a:ext cx="912647" cy="635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700"/>
              </a:lnSpc>
              <a:tabLst>
                <a:tab pos="520700" algn="l"/>
              </a:tabLst>
              <a:defRPr sz="2000">
                <a:solidFill>
                  <a:srgbClr val="006795"/>
                </a:solidFill>
                <a:latin typeface="Hoefler Text"/>
                <a:ea typeface="Hoefler Text"/>
                <a:cs typeface="Hoefler Text"/>
                <a:sym typeface="Hoefler Text"/>
              </a:defRPr>
            </a:pPr>
            <a:r>
              <a:rPr>
                <a:latin typeface="+mn-lt"/>
                <a:ea typeface="+mn-ea"/>
                <a:cs typeface="+mn-cs"/>
                <a:sym typeface="Arial"/>
              </a:rPr>
              <a:t>Tip</a:t>
            </a:r>
          </a:p>
          <a:p>
            <a:pPr>
              <a:lnSpc>
                <a:spcPts val="2700"/>
              </a:lnSpc>
              <a:tabLst>
                <a:tab pos="520700" algn="l"/>
              </a:tabLst>
              <a:defRPr sz="2000">
                <a:solidFill>
                  <a:srgbClr val="006795"/>
                </a:solidFill>
                <a:latin typeface="Hoefler Text"/>
                <a:ea typeface="Hoefler Text"/>
                <a:cs typeface="Hoefler Text"/>
                <a:sym typeface="Hoefler Text"/>
              </a:defRPr>
            </a:pPr>
            <a:r>
              <a:rPr>
                <a:latin typeface="+mn-lt"/>
                <a:ea typeface="+mn-ea"/>
                <a:cs typeface="+mn-cs"/>
                <a:sym typeface="Arial"/>
              </a:rPr>
              <a:t>rejoins</a:t>
            </a:r>
          </a:p>
        </p:txBody>
      </p:sp>
      <p:sp>
        <p:nvSpPr>
          <p:cNvPr id="505" name="Shape 505"/>
          <p:cNvSpPr/>
          <p:nvPr/>
        </p:nvSpPr>
        <p:spPr>
          <a:xfrm>
            <a:off x="11214100" y="7112000"/>
            <a:ext cx="224595" cy="41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0" marR="5819140">
              <a:lnSpc>
                <a:spcPts val="4300"/>
              </a:lnSpc>
              <a:tabLst>
                <a:tab pos="520700" algn="l"/>
              </a:tabLst>
              <a:defRPr sz="3000" b="1">
                <a:solidFill>
                  <a:srgbClr val="201B17"/>
                </a:solidFill>
              </a:defRPr>
            </a:lvl1pPr>
          </a:lstStyle>
          <a:p>
            <a:pPr>
              <a:defRPr>
                <a:solidFill>
                  <a:srgbClr val="483F36"/>
                </a:solidFill>
              </a:defRPr>
            </a:pPr>
            <a:r>
              <a:rPr>
                <a:solidFill>
                  <a:srgbClr val="201B17"/>
                </a:solidFill>
              </a:rPr>
              <a:t>1</a:t>
            </a:r>
          </a:p>
        </p:txBody>
      </p:sp>
      <p:sp>
        <p:nvSpPr>
          <p:cNvPr id="506" name="Shape 506"/>
          <p:cNvSpPr/>
          <p:nvPr/>
        </p:nvSpPr>
        <p:spPr>
          <a:xfrm>
            <a:off x="10432967" y="7950200"/>
            <a:ext cx="631101"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Lost</a:t>
            </a:r>
          </a:p>
        </p:txBody>
      </p:sp>
      <p:sp>
        <p:nvSpPr>
          <p:cNvPr id="507" name="Shape 507"/>
          <p:cNvSpPr/>
          <p:nvPr/>
        </p:nvSpPr>
        <p:spPr>
          <a:xfrm>
            <a:off x="8121567" y="7950200"/>
            <a:ext cx="631101"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Lost</a:t>
            </a:r>
          </a:p>
        </p:txBody>
      </p:sp>
      <p:sp>
        <p:nvSpPr>
          <p:cNvPr id="508" name="Shape 508"/>
          <p:cNvSpPr/>
          <p:nvPr/>
        </p:nvSpPr>
        <p:spPr>
          <a:xfrm>
            <a:off x="9842500" y="8445500"/>
            <a:ext cx="224595" cy="41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0" marR="5819140">
              <a:lnSpc>
                <a:spcPts val="4300"/>
              </a:lnSpc>
              <a:tabLst>
                <a:tab pos="520700" algn="l"/>
              </a:tabLst>
              <a:defRPr sz="3000" b="1">
                <a:solidFill>
                  <a:srgbClr val="201B17"/>
                </a:solidFill>
              </a:defRPr>
            </a:lvl1pPr>
          </a:lstStyle>
          <a:p>
            <a:pPr>
              <a:defRPr>
                <a:solidFill>
                  <a:srgbClr val="483F36"/>
                </a:solidFill>
              </a:defRPr>
            </a:pPr>
            <a:r>
              <a:rPr>
                <a:solidFill>
                  <a:srgbClr val="201B17"/>
                </a:solidFill>
              </a:rPr>
              <a:t>1</a:t>
            </a:r>
          </a:p>
        </p:txBody>
      </p:sp>
      <p:sp>
        <p:nvSpPr>
          <p:cNvPr id="509" name="Shape 509"/>
          <p:cNvSpPr/>
          <p:nvPr/>
        </p:nvSpPr>
        <p:spPr>
          <a:xfrm>
            <a:off x="7150100" y="8445500"/>
            <a:ext cx="224595" cy="41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0" marR="5819140">
              <a:lnSpc>
                <a:spcPts val="4300"/>
              </a:lnSpc>
              <a:tabLst>
                <a:tab pos="520700" algn="l"/>
              </a:tabLst>
              <a:defRPr sz="3000" b="1">
                <a:solidFill>
                  <a:srgbClr val="201B17"/>
                </a:solidFill>
              </a:defRPr>
            </a:lvl1pPr>
          </a:lstStyle>
          <a:p>
            <a:pPr>
              <a:defRPr>
                <a:solidFill>
                  <a:srgbClr val="483F36"/>
                </a:solidFill>
              </a:defRPr>
            </a:pPr>
            <a:r>
              <a:rPr>
                <a:solidFill>
                  <a:srgbClr val="201B17"/>
                </a:solidFill>
              </a:rPr>
              <a:t>1</a:t>
            </a:r>
          </a:p>
        </p:txBody>
      </p:sp>
      <p:sp>
        <p:nvSpPr>
          <p:cNvPr id="510" name="Shape 510"/>
          <p:cNvSpPr/>
          <p:nvPr/>
        </p:nvSpPr>
        <p:spPr>
          <a:xfrm>
            <a:off x="8343900" y="6515100"/>
            <a:ext cx="224595" cy="41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0" marR="5819140">
              <a:lnSpc>
                <a:spcPts val="4300"/>
              </a:lnSpc>
              <a:tabLst>
                <a:tab pos="520700" algn="l"/>
              </a:tabLst>
              <a:defRPr sz="3000" b="1">
                <a:solidFill>
                  <a:srgbClr val="201B17"/>
                </a:solidFill>
              </a:defRPr>
            </a:lvl1pPr>
          </a:lstStyle>
          <a:p>
            <a:pPr>
              <a:defRPr>
                <a:solidFill>
                  <a:srgbClr val="483F36"/>
                </a:solidFill>
              </a:defRPr>
            </a:pPr>
            <a:r>
              <a:rPr>
                <a:solidFill>
                  <a:srgbClr val="201B17"/>
                </a:solidFill>
              </a:rPr>
              <a:t>1</a:t>
            </a:r>
          </a:p>
        </p:txBody>
      </p:sp>
      <p:sp>
        <p:nvSpPr>
          <p:cNvPr id="511" name="Shape 511"/>
          <p:cNvSpPr/>
          <p:nvPr/>
        </p:nvSpPr>
        <p:spPr>
          <a:xfrm>
            <a:off x="11468100" y="6197600"/>
            <a:ext cx="457200" cy="127"/>
          </a:xfrm>
          <a:prstGeom prst="line">
            <a:avLst/>
          </a:prstGeom>
          <a:ln w="38100">
            <a:solidFill>
              <a:srgbClr val="F38C1E"/>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49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49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49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1"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p:cNvSpPr>
          <p:nvPr>
            <p:ph type="title"/>
          </p:nvPr>
        </p:nvSpPr>
        <p:spPr>
          <a:prstGeom prst="rect">
            <a:avLst/>
          </a:prstGeom>
        </p:spPr>
        <p:txBody>
          <a:bodyPr/>
          <a:lstStyle>
            <a:lvl1pPr>
              <a:tabLst>
                <a:tab pos="952500" algn="l"/>
              </a:tabLst>
            </a:lvl1pPr>
          </a:lstStyle>
          <a:p>
            <a:r>
              <a:t>Sources of Variation</a:t>
            </a:r>
          </a:p>
        </p:txBody>
      </p:sp>
      <p:sp>
        <p:nvSpPr>
          <p:cNvPr id="88" name="Shape 88"/>
          <p:cNvSpPr>
            <a:spLocks noGrp="1"/>
          </p:cNvSpPr>
          <p:nvPr>
            <p:ph type="body" idx="1"/>
          </p:nvPr>
        </p:nvSpPr>
        <p:spPr>
          <a:xfrm>
            <a:off x="419100" y="1549400"/>
            <a:ext cx="7028012" cy="8015635"/>
          </a:xfrm>
          <a:prstGeom prst="rect">
            <a:avLst/>
          </a:prstGeom>
        </p:spPr>
        <p:txBody>
          <a:bodyPr/>
          <a:lstStyle/>
          <a:p>
            <a:pPr>
              <a:tabLst>
                <a:tab pos="1016000" algn="l"/>
              </a:tabLst>
            </a:pPr>
            <a:r>
              <a:t>Variation refers to the diversity of genetic and phenotypic traits within and between populations.</a:t>
            </a:r>
          </a:p>
          <a:p>
            <a:pPr lvl="1">
              <a:tabLst>
                <a:tab pos="1485900" algn="l"/>
              </a:tabLst>
            </a:pPr>
            <a:r>
              <a:t>Variation is a feature of sexually reproducing populations and it is the essential raw material for selection. Variation gives species greater opportunity to adapt to and survive in a dynamic environment. </a:t>
            </a:r>
          </a:p>
          <a:p>
            <a:pPr lvl="1">
              <a:tabLst>
                <a:tab pos="1485900" algn="l"/>
              </a:tabLst>
            </a:pPr>
            <a:r>
              <a:t>Populations of highly variable species will include individuals with different fitness in the prevailing environment. It is this variability that offers the chance of reproductive advantage if environments change. </a:t>
            </a:r>
          </a:p>
          <a:p>
            <a:pPr lvl="1">
              <a:tabLst>
                <a:tab pos="1485900" algn="l"/>
              </a:tabLst>
            </a:pPr>
            <a:r>
              <a:t>Species with low variability (such as populations of clones) can be highly successful in stable conditions,</a:t>
            </a:r>
            <a:br/>
            <a:r>
              <a:t>but will reproduce sexually when environments become unfavourable for just this reason. </a:t>
            </a:r>
          </a:p>
          <a:p>
            <a:pPr lvl="1">
              <a:tabLst>
                <a:tab pos="1485900" algn="l"/>
              </a:tabLst>
            </a:pPr>
            <a:r>
              <a:t>Phenotype is influenced by both genotype and the environment. Even organisms of fixed genotype may differ in how much their phenotype can change in response to environment (a phenomenon known as phenotypic plasticity).</a:t>
            </a:r>
          </a:p>
        </p:txBody>
      </p:sp>
      <p:pic>
        <p:nvPicPr>
          <p:cNvPr id="89" name="Aphids AT 3024350.jpg"/>
          <p:cNvPicPr>
            <a:picLocks noChangeAspect="1"/>
          </p:cNvPicPr>
          <p:nvPr/>
        </p:nvPicPr>
        <p:blipFill>
          <a:blip r:embed="rId2">
            <a:extLst/>
          </a:blip>
          <a:srcRect b="12593"/>
          <a:stretch>
            <a:fillRect/>
          </a:stretch>
        </p:blipFill>
        <p:spPr>
          <a:xfrm>
            <a:off x="9633339" y="123676"/>
            <a:ext cx="3267270" cy="4395838"/>
          </a:xfrm>
          <a:prstGeom prst="rect">
            <a:avLst/>
          </a:prstGeom>
          <a:ln w="12700">
            <a:miter lim="400000"/>
          </a:ln>
        </p:spPr>
      </p:pic>
      <p:pic>
        <p:nvPicPr>
          <p:cNvPr id="90" name="Mesembryanthemum crystallinum ice plant cc 2.5 Yummifruitbat.jpg"/>
          <p:cNvPicPr>
            <a:picLocks noChangeAspect="1"/>
          </p:cNvPicPr>
          <p:nvPr/>
        </p:nvPicPr>
        <p:blipFill>
          <a:blip r:embed="rId3">
            <a:extLst/>
          </a:blip>
          <a:stretch>
            <a:fillRect/>
          </a:stretch>
        </p:blipFill>
        <p:spPr>
          <a:xfrm>
            <a:off x="7607300" y="4999589"/>
            <a:ext cx="5322682" cy="3992011"/>
          </a:xfrm>
          <a:prstGeom prst="rect">
            <a:avLst/>
          </a:prstGeom>
          <a:ln w="12700">
            <a:miter lim="400000"/>
          </a:ln>
        </p:spPr>
      </p:pic>
      <p:sp>
        <p:nvSpPr>
          <p:cNvPr id="91" name="Shape 91"/>
          <p:cNvSpPr/>
          <p:nvPr/>
        </p:nvSpPr>
        <p:spPr>
          <a:xfrm>
            <a:off x="9613031" y="4549923"/>
            <a:ext cx="3307690" cy="3235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tabLst>
                <a:tab pos="520700" algn="l"/>
              </a:tabLst>
              <a:defRPr sz="1600"/>
            </a:lvl1pPr>
          </a:lstStyle>
          <a:p>
            <a:r>
              <a:t>These aphids are clones</a:t>
            </a:r>
          </a:p>
        </p:txBody>
      </p:sp>
      <p:sp>
        <p:nvSpPr>
          <p:cNvPr id="92" name="Shape 92"/>
          <p:cNvSpPr/>
          <p:nvPr/>
        </p:nvSpPr>
        <p:spPr>
          <a:xfrm>
            <a:off x="7607300" y="9079612"/>
            <a:ext cx="5322682" cy="5521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tabLst>
                <a:tab pos="520700" algn="l"/>
              </a:tabLst>
              <a:defRPr sz="1600"/>
            </a:pPr>
            <a:r>
              <a:rPr i="1"/>
              <a:t>Mesembryanthemum</a:t>
            </a:r>
            <a:r>
              <a:t> (ice plants) show phenotypic plasticity nn their use of water</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 name="Translocation OHT 1.png"/>
          <p:cNvPicPr>
            <a:picLocks noChangeAspect="1"/>
          </p:cNvPicPr>
          <p:nvPr/>
        </p:nvPicPr>
        <p:blipFill>
          <a:blip r:embed="rId2">
            <a:extLst/>
          </a:blip>
          <a:stretch>
            <a:fillRect/>
          </a:stretch>
        </p:blipFill>
        <p:spPr>
          <a:xfrm>
            <a:off x="9258878" y="4253991"/>
            <a:ext cx="460180" cy="3756654"/>
          </a:xfrm>
          <a:prstGeom prst="rect">
            <a:avLst/>
          </a:prstGeom>
          <a:ln w="12700">
            <a:miter lim="400000"/>
          </a:ln>
        </p:spPr>
      </p:pic>
      <p:pic>
        <p:nvPicPr>
          <p:cNvPr id="514" name="Translocation OHT 2.png"/>
          <p:cNvPicPr>
            <a:picLocks noChangeAspect="1"/>
          </p:cNvPicPr>
          <p:nvPr/>
        </p:nvPicPr>
        <p:blipFill>
          <a:blip r:embed="rId3">
            <a:extLst/>
          </a:blip>
          <a:stretch>
            <a:fillRect/>
          </a:stretch>
        </p:blipFill>
        <p:spPr>
          <a:xfrm>
            <a:off x="8289371" y="2370515"/>
            <a:ext cx="565774" cy="6196985"/>
          </a:xfrm>
          <a:prstGeom prst="rect">
            <a:avLst/>
          </a:prstGeom>
          <a:ln w="12700">
            <a:miter lim="400000"/>
          </a:ln>
        </p:spPr>
      </p:pic>
      <p:pic>
        <p:nvPicPr>
          <p:cNvPr id="515" name="Translocation OHT 3.png"/>
          <p:cNvPicPr>
            <a:picLocks noChangeAspect="1"/>
          </p:cNvPicPr>
          <p:nvPr/>
        </p:nvPicPr>
        <p:blipFill>
          <a:blip r:embed="rId4">
            <a:extLst/>
          </a:blip>
          <a:stretch>
            <a:fillRect/>
          </a:stretch>
        </p:blipFill>
        <p:spPr>
          <a:xfrm>
            <a:off x="9183608" y="2029194"/>
            <a:ext cx="559370" cy="2242024"/>
          </a:xfrm>
          <a:prstGeom prst="rect">
            <a:avLst/>
          </a:prstGeom>
          <a:ln w="12700">
            <a:miter lim="400000"/>
          </a:ln>
        </p:spPr>
      </p:pic>
      <p:pic>
        <p:nvPicPr>
          <p:cNvPr id="516" name="Translocation OHT 4.png"/>
          <p:cNvPicPr>
            <a:picLocks noChangeAspect="1"/>
          </p:cNvPicPr>
          <p:nvPr/>
        </p:nvPicPr>
        <p:blipFill>
          <a:blip r:embed="rId5">
            <a:extLst/>
          </a:blip>
          <a:stretch>
            <a:fillRect/>
          </a:stretch>
        </p:blipFill>
        <p:spPr>
          <a:xfrm>
            <a:off x="10331119" y="4331323"/>
            <a:ext cx="567402" cy="4269232"/>
          </a:xfrm>
          <a:prstGeom prst="rect">
            <a:avLst/>
          </a:prstGeom>
          <a:ln w="12700">
            <a:miter lim="400000"/>
          </a:ln>
        </p:spPr>
      </p:pic>
      <p:pic>
        <p:nvPicPr>
          <p:cNvPr id="517" name="Translocation OHT 5.png"/>
          <p:cNvPicPr>
            <a:picLocks noChangeAspect="1"/>
          </p:cNvPicPr>
          <p:nvPr/>
        </p:nvPicPr>
        <p:blipFill>
          <a:blip r:embed="rId6">
            <a:extLst/>
          </a:blip>
          <a:stretch>
            <a:fillRect/>
          </a:stretch>
        </p:blipFill>
        <p:spPr>
          <a:xfrm>
            <a:off x="10922120" y="1925733"/>
            <a:ext cx="565857" cy="5746972"/>
          </a:xfrm>
          <a:prstGeom prst="rect">
            <a:avLst/>
          </a:prstGeom>
          <a:ln w="12700">
            <a:miter lim="400000"/>
          </a:ln>
        </p:spPr>
      </p:pic>
      <p:pic>
        <p:nvPicPr>
          <p:cNvPr id="518" name="Translocation OHT 1.png"/>
          <p:cNvPicPr>
            <a:picLocks noChangeAspect="1"/>
          </p:cNvPicPr>
          <p:nvPr/>
        </p:nvPicPr>
        <p:blipFill>
          <a:blip r:embed="rId2">
            <a:extLst/>
          </a:blip>
          <a:stretch>
            <a:fillRect/>
          </a:stretch>
        </p:blipFill>
        <p:spPr>
          <a:xfrm>
            <a:off x="7186238" y="3908551"/>
            <a:ext cx="460179" cy="3756654"/>
          </a:xfrm>
          <a:prstGeom prst="rect">
            <a:avLst/>
          </a:prstGeom>
          <a:ln w="12700">
            <a:miter lim="400000"/>
          </a:ln>
        </p:spPr>
      </p:pic>
      <p:pic>
        <p:nvPicPr>
          <p:cNvPr id="519" name="Deletion OHT 1.png"/>
          <p:cNvPicPr>
            <a:picLocks noChangeAspect="1"/>
          </p:cNvPicPr>
          <p:nvPr/>
        </p:nvPicPr>
        <p:blipFill>
          <a:blip r:embed="rId7">
            <a:extLst/>
          </a:blip>
          <a:stretch>
            <a:fillRect/>
          </a:stretch>
        </p:blipFill>
        <p:spPr>
          <a:xfrm>
            <a:off x="6456653" y="2323383"/>
            <a:ext cx="544966" cy="6235902"/>
          </a:xfrm>
          <a:prstGeom prst="rect">
            <a:avLst/>
          </a:prstGeom>
          <a:ln w="12700">
            <a:miter lim="400000"/>
          </a:ln>
        </p:spPr>
      </p:pic>
      <p:sp>
        <p:nvSpPr>
          <p:cNvPr id="520" name="Shape 520"/>
          <p:cNvSpPr>
            <a:spLocks noGrp="1"/>
          </p:cNvSpPr>
          <p:nvPr>
            <p:ph type="title"/>
          </p:nvPr>
        </p:nvSpPr>
        <p:spPr>
          <a:prstGeom prst="rect">
            <a:avLst/>
          </a:prstGeom>
        </p:spPr>
        <p:txBody>
          <a:bodyPr/>
          <a:lstStyle>
            <a:lvl1pPr>
              <a:tabLst>
                <a:tab pos="952500" algn="l"/>
              </a:tabLst>
              <a:defRPr sz="6000" spc="-180"/>
            </a:lvl1pPr>
          </a:lstStyle>
          <a:p>
            <a:r>
              <a:t>Block Mutations: Translocation</a:t>
            </a:r>
          </a:p>
        </p:txBody>
      </p:sp>
      <p:sp>
        <p:nvSpPr>
          <p:cNvPr id="521" name="Shape 521"/>
          <p:cNvSpPr>
            <a:spLocks noGrp="1"/>
          </p:cNvSpPr>
          <p:nvPr>
            <p:ph type="body" sz="quarter" idx="1"/>
          </p:nvPr>
        </p:nvSpPr>
        <p:spPr>
          <a:xfrm>
            <a:off x="368300" y="1790700"/>
            <a:ext cx="4877148" cy="4222155"/>
          </a:xfrm>
          <a:prstGeom prst="rect">
            <a:avLst/>
          </a:prstGeom>
        </p:spPr>
        <p:txBody>
          <a:bodyPr/>
          <a:lstStyle/>
          <a:p>
            <a:pPr>
              <a:tabLst>
                <a:tab pos="1016000" algn="l"/>
              </a:tabLst>
            </a:pPr>
            <a:r>
              <a:t>Translocation involves the movement of a group of genes between different chromosomes.</a:t>
            </a:r>
          </a:p>
          <a:p>
            <a:pPr>
              <a:tabLst>
                <a:tab pos="1016000" algn="l"/>
              </a:tabLst>
            </a:pPr>
            <a:r>
              <a:t>A piece of one chromosome breaks off and joins on to another chromosome.</a:t>
            </a:r>
          </a:p>
          <a:p>
            <a:pPr>
              <a:tabLst>
                <a:tab pos="1016000" algn="l"/>
              </a:tabLst>
            </a:pPr>
            <a:r>
              <a:t>The result is a chromosome deficient in genes and one with too many genes.</a:t>
            </a:r>
          </a:p>
        </p:txBody>
      </p:sp>
      <p:sp>
        <p:nvSpPr>
          <p:cNvPr id="522" name="Shape 522"/>
          <p:cNvSpPr/>
          <p:nvPr/>
        </p:nvSpPr>
        <p:spPr>
          <a:xfrm>
            <a:off x="7268300" y="1727200"/>
            <a:ext cx="1357450" cy="635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700"/>
              </a:lnSpc>
              <a:tabLst>
                <a:tab pos="520700" algn="l"/>
              </a:tabLst>
              <a:defRPr sz="2000">
                <a:solidFill>
                  <a:srgbClr val="006795"/>
                </a:solidFill>
              </a:defRPr>
            </a:pPr>
            <a:r>
              <a:t>Segment</a:t>
            </a:r>
            <a:br/>
            <a:r>
              <a:t>removed</a:t>
            </a:r>
          </a:p>
        </p:txBody>
      </p:sp>
      <p:sp>
        <p:nvSpPr>
          <p:cNvPr id="523" name="Shape 523"/>
          <p:cNvSpPr/>
          <p:nvPr/>
        </p:nvSpPr>
        <p:spPr>
          <a:xfrm>
            <a:off x="11470413" y="2946400"/>
            <a:ext cx="1320801" cy="635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700"/>
              </a:lnSpc>
              <a:tabLst>
                <a:tab pos="520700" algn="l"/>
              </a:tabLst>
              <a:defRPr sz="2000">
                <a:solidFill>
                  <a:srgbClr val="006795"/>
                </a:solidFill>
              </a:defRPr>
            </a:pPr>
            <a:r>
              <a:t>Segments</a:t>
            </a:r>
            <a:br/>
            <a:r>
              <a:t>join</a:t>
            </a:r>
          </a:p>
        </p:txBody>
      </p:sp>
      <p:sp>
        <p:nvSpPr>
          <p:cNvPr id="524" name="Shape 524"/>
          <p:cNvSpPr/>
          <p:nvPr/>
        </p:nvSpPr>
        <p:spPr>
          <a:xfrm>
            <a:off x="5180276" y="4343400"/>
            <a:ext cx="823703"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Break</a:t>
            </a:r>
          </a:p>
        </p:txBody>
      </p:sp>
      <p:sp>
        <p:nvSpPr>
          <p:cNvPr id="525" name="Shape 525"/>
          <p:cNvSpPr/>
          <p:nvPr/>
        </p:nvSpPr>
        <p:spPr>
          <a:xfrm>
            <a:off x="5149550" y="7569200"/>
            <a:ext cx="912777"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Genes</a:t>
            </a:r>
          </a:p>
        </p:txBody>
      </p:sp>
      <p:sp>
        <p:nvSpPr>
          <p:cNvPr id="526" name="Shape 526"/>
          <p:cNvSpPr/>
          <p:nvPr/>
        </p:nvSpPr>
        <p:spPr>
          <a:xfrm>
            <a:off x="6508143" y="8636000"/>
            <a:ext cx="1041699"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Step 1</a:t>
            </a:r>
          </a:p>
        </p:txBody>
      </p:sp>
      <p:sp>
        <p:nvSpPr>
          <p:cNvPr id="527" name="Shape 527"/>
          <p:cNvSpPr/>
          <p:nvPr/>
        </p:nvSpPr>
        <p:spPr>
          <a:xfrm>
            <a:off x="8540143" y="8636000"/>
            <a:ext cx="1041699"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Step 2</a:t>
            </a:r>
          </a:p>
        </p:txBody>
      </p:sp>
      <p:sp>
        <p:nvSpPr>
          <p:cNvPr id="528" name="Shape 528"/>
          <p:cNvSpPr/>
          <p:nvPr/>
        </p:nvSpPr>
        <p:spPr>
          <a:xfrm>
            <a:off x="10381643" y="8636000"/>
            <a:ext cx="1041699"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Step 3</a:t>
            </a:r>
          </a:p>
        </p:txBody>
      </p:sp>
      <p:sp>
        <p:nvSpPr>
          <p:cNvPr id="529" name="Shape 529"/>
          <p:cNvSpPr/>
          <p:nvPr/>
        </p:nvSpPr>
        <p:spPr>
          <a:xfrm flipH="1" flipV="1">
            <a:off x="6083300" y="4495800"/>
            <a:ext cx="440267" cy="127"/>
          </a:xfrm>
          <a:prstGeom prst="line">
            <a:avLst/>
          </a:prstGeom>
          <a:ln w="508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30" name="Shape 530"/>
          <p:cNvSpPr/>
          <p:nvPr/>
        </p:nvSpPr>
        <p:spPr>
          <a:xfrm flipH="1">
            <a:off x="6176433" y="7217833"/>
            <a:ext cx="397934" cy="499534"/>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31" name="Shape 531"/>
          <p:cNvSpPr/>
          <p:nvPr/>
        </p:nvSpPr>
        <p:spPr>
          <a:xfrm flipH="1">
            <a:off x="6177557" y="7514167"/>
            <a:ext cx="422210" cy="221628"/>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32" name="Shape 532"/>
          <p:cNvSpPr/>
          <p:nvPr/>
        </p:nvSpPr>
        <p:spPr>
          <a:xfrm flipH="1" flipV="1">
            <a:off x="6176433" y="7717366"/>
            <a:ext cx="423334" cy="169334"/>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33" name="Shape 533"/>
          <p:cNvSpPr/>
          <p:nvPr/>
        </p:nvSpPr>
        <p:spPr>
          <a:xfrm flipH="1" flipV="1">
            <a:off x="6159500" y="7717366"/>
            <a:ext cx="406400" cy="491068"/>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34" name="Shape 534"/>
          <p:cNvSpPr/>
          <p:nvPr/>
        </p:nvSpPr>
        <p:spPr>
          <a:xfrm rot="3975031">
            <a:off x="8518149" y="1557237"/>
            <a:ext cx="783959" cy="1083987"/>
          </a:xfrm>
          <a:custGeom>
            <a:avLst/>
            <a:gdLst/>
            <a:ahLst/>
            <a:cxnLst>
              <a:cxn ang="0">
                <a:pos x="wd2" y="hd2"/>
              </a:cxn>
              <a:cxn ang="5400000">
                <a:pos x="wd2" y="hd2"/>
              </a:cxn>
              <a:cxn ang="10800000">
                <a:pos x="wd2" y="hd2"/>
              </a:cxn>
              <a:cxn ang="16200000">
                <a:pos x="wd2" y="hd2"/>
              </a:cxn>
            </a:cxnLst>
            <a:rect l="0" t="0" r="r" b="b"/>
            <a:pathLst>
              <a:path w="14287" h="20573" extrusionOk="0">
                <a:moveTo>
                  <a:pt x="13291" y="323"/>
                </a:moveTo>
                <a:lnTo>
                  <a:pt x="10383" y="88"/>
                </a:lnTo>
                <a:cubicBezTo>
                  <a:pt x="-862" y="-1027"/>
                  <a:pt x="-7313" y="8657"/>
                  <a:pt x="14287" y="20573"/>
                </a:cubicBezTo>
              </a:path>
            </a:pathLst>
          </a:custGeom>
          <a:ln w="508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35" name="Shape 535"/>
          <p:cNvSpPr/>
          <p:nvPr/>
        </p:nvSpPr>
        <p:spPr>
          <a:xfrm rot="3975031">
            <a:off x="11769992" y="3557480"/>
            <a:ext cx="268018" cy="802710"/>
          </a:xfrm>
          <a:custGeom>
            <a:avLst/>
            <a:gdLst/>
            <a:ahLst/>
            <a:cxnLst>
              <a:cxn ang="0">
                <a:pos x="wd2" y="hd2"/>
              </a:cxn>
              <a:cxn ang="5400000">
                <a:pos x="wd2" y="hd2"/>
              </a:cxn>
              <a:cxn ang="10800000">
                <a:pos x="wd2" y="hd2"/>
              </a:cxn>
              <a:cxn ang="16200000">
                <a:pos x="wd2" y="hd2"/>
              </a:cxn>
            </a:cxnLst>
            <a:rect l="0" t="0" r="r" b="b"/>
            <a:pathLst>
              <a:path w="14042" h="21600" extrusionOk="0">
                <a:moveTo>
                  <a:pt x="3213" y="21600"/>
                </a:moveTo>
                <a:lnTo>
                  <a:pt x="7065" y="17775"/>
                </a:lnTo>
                <a:cubicBezTo>
                  <a:pt x="21600" y="3637"/>
                  <a:pt x="10540" y="142"/>
                  <a:pt x="0" y="0"/>
                </a:cubicBezTo>
              </a:path>
            </a:pathLst>
          </a:custGeom>
          <a:ln w="508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2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2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1" build="p" bldLvl="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7" name="Translocation Example 4.png"/>
          <p:cNvPicPr>
            <a:picLocks noChangeAspect="1"/>
          </p:cNvPicPr>
          <p:nvPr/>
        </p:nvPicPr>
        <p:blipFill>
          <a:blip r:embed="rId2">
            <a:extLst/>
          </a:blip>
          <a:stretch>
            <a:fillRect/>
          </a:stretch>
        </p:blipFill>
        <p:spPr>
          <a:xfrm>
            <a:off x="11938119" y="3575111"/>
            <a:ext cx="582323" cy="1184056"/>
          </a:xfrm>
          <a:prstGeom prst="rect">
            <a:avLst/>
          </a:prstGeom>
          <a:ln w="12700">
            <a:miter lim="400000"/>
          </a:ln>
        </p:spPr>
      </p:pic>
      <p:pic>
        <p:nvPicPr>
          <p:cNvPr id="538" name="Translocation Example 2.png"/>
          <p:cNvPicPr>
            <a:picLocks noChangeAspect="1"/>
          </p:cNvPicPr>
          <p:nvPr/>
        </p:nvPicPr>
        <p:blipFill>
          <a:blip r:embed="rId3">
            <a:extLst/>
          </a:blip>
          <a:stretch>
            <a:fillRect/>
          </a:stretch>
        </p:blipFill>
        <p:spPr>
          <a:xfrm>
            <a:off x="8021439" y="3580324"/>
            <a:ext cx="564295" cy="1768123"/>
          </a:xfrm>
          <a:prstGeom prst="rect">
            <a:avLst/>
          </a:prstGeom>
          <a:ln w="12700">
            <a:miter lim="400000"/>
          </a:ln>
        </p:spPr>
      </p:pic>
      <p:pic>
        <p:nvPicPr>
          <p:cNvPr id="539" name="Translocation Example 3.png"/>
          <p:cNvPicPr>
            <a:picLocks noChangeAspect="1"/>
          </p:cNvPicPr>
          <p:nvPr/>
        </p:nvPicPr>
        <p:blipFill>
          <a:blip r:embed="rId4">
            <a:extLst/>
          </a:blip>
          <a:stretch>
            <a:fillRect/>
          </a:stretch>
        </p:blipFill>
        <p:spPr>
          <a:xfrm>
            <a:off x="9976377" y="2919920"/>
            <a:ext cx="578189" cy="4264138"/>
          </a:xfrm>
          <a:prstGeom prst="rect">
            <a:avLst/>
          </a:prstGeom>
          <a:ln w="12700">
            <a:miter lim="400000"/>
          </a:ln>
        </p:spPr>
      </p:pic>
      <p:pic>
        <p:nvPicPr>
          <p:cNvPr id="540" name="Translocation Example 1.png"/>
          <p:cNvPicPr>
            <a:picLocks noChangeAspect="1"/>
          </p:cNvPicPr>
          <p:nvPr/>
        </p:nvPicPr>
        <p:blipFill>
          <a:blip r:embed="rId5">
            <a:extLst/>
          </a:blip>
          <a:stretch>
            <a:fillRect/>
          </a:stretch>
        </p:blipFill>
        <p:spPr>
          <a:xfrm>
            <a:off x="6069448" y="2926515"/>
            <a:ext cx="556799" cy="3612046"/>
          </a:xfrm>
          <a:prstGeom prst="rect">
            <a:avLst/>
          </a:prstGeom>
          <a:ln w="12700">
            <a:miter lim="400000"/>
          </a:ln>
        </p:spPr>
      </p:pic>
      <p:sp>
        <p:nvSpPr>
          <p:cNvPr id="541" name="Shape 541"/>
          <p:cNvSpPr>
            <a:spLocks noGrp="1"/>
          </p:cNvSpPr>
          <p:nvPr>
            <p:ph type="title"/>
          </p:nvPr>
        </p:nvSpPr>
        <p:spPr>
          <a:prstGeom prst="rect">
            <a:avLst/>
          </a:prstGeom>
        </p:spPr>
        <p:txBody>
          <a:bodyPr/>
          <a:lstStyle>
            <a:lvl1pPr>
              <a:tabLst>
                <a:tab pos="952500" algn="l"/>
              </a:tabLst>
              <a:defRPr spc="-64"/>
            </a:lvl1pPr>
          </a:lstStyle>
          <a:p>
            <a:pPr>
              <a:defRPr spc="0"/>
            </a:pPr>
            <a:r>
              <a:rPr spc="-64"/>
              <a:t>Translocation Example</a:t>
            </a:r>
          </a:p>
        </p:txBody>
      </p:sp>
      <p:sp>
        <p:nvSpPr>
          <p:cNvPr id="542" name="Shape 542"/>
          <p:cNvSpPr>
            <a:spLocks noGrp="1"/>
          </p:cNvSpPr>
          <p:nvPr>
            <p:ph type="body" sz="quarter" idx="1"/>
          </p:nvPr>
        </p:nvSpPr>
        <p:spPr>
          <a:xfrm>
            <a:off x="368300" y="1790700"/>
            <a:ext cx="4827290" cy="3424784"/>
          </a:xfrm>
          <a:prstGeom prst="rect">
            <a:avLst/>
          </a:prstGeom>
        </p:spPr>
        <p:txBody>
          <a:bodyPr/>
          <a:lstStyle/>
          <a:p>
            <a:pPr>
              <a:tabLst>
                <a:tab pos="1016000" algn="l"/>
              </a:tabLst>
            </a:pPr>
            <a:r>
              <a:t>Translocation can occur between human chromosomes 9 and 22.</a:t>
            </a:r>
          </a:p>
          <a:p>
            <a:pPr>
              <a:tabLst>
                <a:tab pos="1016000" algn="l"/>
              </a:tabLst>
            </a:pPr>
            <a:r>
              <a:t>The tips of the two chromosomes are exchanged.</a:t>
            </a:r>
          </a:p>
          <a:p>
            <a:pPr>
              <a:tabLst>
                <a:tab pos="1016000" algn="l"/>
              </a:tabLst>
            </a:pPr>
            <a:r>
              <a:t>This is the translocation observed in chronic myeloid leukaemia.</a:t>
            </a:r>
          </a:p>
        </p:txBody>
      </p:sp>
      <p:sp>
        <p:nvSpPr>
          <p:cNvPr id="543" name="Shape 543"/>
          <p:cNvSpPr/>
          <p:nvPr/>
        </p:nvSpPr>
        <p:spPr>
          <a:xfrm>
            <a:off x="5758491" y="2260600"/>
            <a:ext cx="3090913"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Before translocation</a:t>
            </a:r>
          </a:p>
        </p:txBody>
      </p:sp>
      <p:sp>
        <p:nvSpPr>
          <p:cNvPr id="544" name="Shape 544"/>
          <p:cNvSpPr/>
          <p:nvPr/>
        </p:nvSpPr>
        <p:spPr>
          <a:xfrm>
            <a:off x="9775625" y="2260600"/>
            <a:ext cx="2836714"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After translocation</a:t>
            </a:r>
          </a:p>
        </p:txBody>
      </p:sp>
      <p:sp>
        <p:nvSpPr>
          <p:cNvPr id="545" name="Shape 545"/>
          <p:cNvSpPr/>
          <p:nvPr/>
        </p:nvSpPr>
        <p:spPr>
          <a:xfrm>
            <a:off x="11855278" y="5003800"/>
            <a:ext cx="635547"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22</a:t>
            </a:r>
          </a:p>
        </p:txBody>
      </p:sp>
      <p:sp>
        <p:nvSpPr>
          <p:cNvPr id="546" name="Shape 546"/>
          <p:cNvSpPr/>
          <p:nvPr/>
        </p:nvSpPr>
        <p:spPr>
          <a:xfrm>
            <a:off x="10096414" y="7454900"/>
            <a:ext cx="381274"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9</a:t>
            </a:r>
          </a:p>
        </p:txBody>
      </p:sp>
      <p:sp>
        <p:nvSpPr>
          <p:cNvPr id="547" name="Shape 547"/>
          <p:cNvSpPr/>
          <p:nvPr/>
        </p:nvSpPr>
        <p:spPr>
          <a:xfrm>
            <a:off x="6759491" y="6578600"/>
            <a:ext cx="2527301" cy="635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tabLst>
                <a:tab pos="520700" algn="l"/>
              </a:tabLst>
              <a:defRPr sz="2000">
                <a:solidFill>
                  <a:srgbClr val="006795"/>
                </a:solidFill>
              </a:defRPr>
            </a:lvl1pPr>
          </a:lstStyle>
          <a:p>
            <a:r>
              <a:t>The tips of the chromosomes swap</a:t>
            </a:r>
          </a:p>
        </p:txBody>
      </p:sp>
      <p:sp>
        <p:nvSpPr>
          <p:cNvPr id="548" name="Shape 548"/>
          <p:cNvSpPr/>
          <p:nvPr/>
        </p:nvSpPr>
        <p:spPr>
          <a:xfrm>
            <a:off x="7981778" y="5435600"/>
            <a:ext cx="635547"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22</a:t>
            </a:r>
          </a:p>
        </p:txBody>
      </p:sp>
      <p:sp>
        <p:nvSpPr>
          <p:cNvPr id="549" name="Shape 549"/>
          <p:cNvSpPr/>
          <p:nvPr/>
        </p:nvSpPr>
        <p:spPr>
          <a:xfrm>
            <a:off x="6057814" y="6629400"/>
            <a:ext cx="381274"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9</a:t>
            </a:r>
          </a:p>
        </p:txBody>
      </p:sp>
      <p:sp>
        <p:nvSpPr>
          <p:cNvPr id="550" name="Shape 550"/>
          <p:cNvSpPr/>
          <p:nvPr/>
        </p:nvSpPr>
        <p:spPr>
          <a:xfrm>
            <a:off x="6613207" y="4820077"/>
            <a:ext cx="1421146" cy="15749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48" y="21448"/>
                </a:lnTo>
                <a:cubicBezTo>
                  <a:pt x="20450" y="20983"/>
                  <a:pt x="2948" y="81"/>
                  <a:pt x="18648" y="81"/>
                </a:cubicBezTo>
                <a:lnTo>
                  <a:pt x="21600" y="0"/>
                </a:lnTo>
              </a:path>
            </a:pathLst>
          </a:custGeom>
          <a:ln w="63500">
            <a:solidFill>
              <a:srgbClr val="F38C1E"/>
            </a:solidFill>
            <a:miter lim="400000"/>
            <a:headEnd type="triangle"/>
            <a:tailEnd type="triangle"/>
          </a:ln>
        </p:spPr>
        <p:txBody>
          <a:bodyPr lIns="38100" tIns="38100" rIns="38100" bIns="38100" anchor="ctr"/>
          <a:lstStyle/>
          <a:p>
            <a:pPr>
              <a:lnSpc>
                <a:spcPts val="3300"/>
              </a:lnSpc>
              <a:tabLst>
                <a:tab pos="520700" algn="l"/>
              </a:tabLst>
              <a:defRPr sz="2800">
                <a:solidFill>
                  <a:srgbClr val="F38C1E"/>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1"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Inversion OHT 2.png"/>
          <p:cNvPicPr>
            <a:picLocks noChangeAspect="1"/>
          </p:cNvPicPr>
          <p:nvPr/>
        </p:nvPicPr>
        <p:blipFill>
          <a:blip r:embed="rId2">
            <a:extLst/>
          </a:blip>
          <a:stretch>
            <a:fillRect/>
          </a:stretch>
        </p:blipFill>
        <p:spPr>
          <a:xfrm>
            <a:off x="10814556" y="1570327"/>
            <a:ext cx="592621" cy="6886657"/>
          </a:xfrm>
          <a:prstGeom prst="rect">
            <a:avLst/>
          </a:prstGeom>
          <a:ln w="12700">
            <a:miter lim="400000"/>
          </a:ln>
        </p:spPr>
      </p:pic>
      <p:pic>
        <p:nvPicPr>
          <p:cNvPr id="553" name="Deletion OHT 3.png"/>
          <p:cNvPicPr>
            <a:picLocks noChangeAspect="1"/>
          </p:cNvPicPr>
          <p:nvPr/>
        </p:nvPicPr>
        <p:blipFill>
          <a:blip r:embed="rId3">
            <a:extLst/>
          </a:blip>
          <a:stretch>
            <a:fillRect/>
          </a:stretch>
        </p:blipFill>
        <p:spPr>
          <a:xfrm>
            <a:off x="9463047" y="2420799"/>
            <a:ext cx="623924" cy="1638393"/>
          </a:xfrm>
          <a:prstGeom prst="rect">
            <a:avLst/>
          </a:prstGeom>
          <a:ln w="12700">
            <a:miter lim="400000"/>
          </a:ln>
        </p:spPr>
      </p:pic>
      <p:pic>
        <p:nvPicPr>
          <p:cNvPr id="554" name="Deletion OHT 2.png"/>
          <p:cNvPicPr>
            <a:picLocks noChangeAspect="1"/>
          </p:cNvPicPr>
          <p:nvPr/>
        </p:nvPicPr>
        <p:blipFill>
          <a:blip r:embed="rId4">
            <a:extLst/>
          </a:blip>
          <a:stretch>
            <a:fillRect/>
          </a:stretch>
        </p:blipFill>
        <p:spPr>
          <a:xfrm>
            <a:off x="8173609" y="1539293"/>
            <a:ext cx="614309" cy="7019992"/>
          </a:xfrm>
          <a:prstGeom prst="rect">
            <a:avLst/>
          </a:prstGeom>
          <a:ln w="12700">
            <a:miter lim="400000"/>
          </a:ln>
        </p:spPr>
      </p:pic>
      <p:pic>
        <p:nvPicPr>
          <p:cNvPr id="555" name="Deletion OHT 1.png"/>
          <p:cNvPicPr>
            <a:picLocks noChangeAspect="1"/>
          </p:cNvPicPr>
          <p:nvPr/>
        </p:nvPicPr>
        <p:blipFill>
          <a:blip r:embed="rId5">
            <a:extLst/>
          </a:blip>
          <a:stretch>
            <a:fillRect/>
          </a:stretch>
        </p:blipFill>
        <p:spPr>
          <a:xfrm>
            <a:off x="6263613" y="1509713"/>
            <a:ext cx="616074" cy="7049572"/>
          </a:xfrm>
          <a:prstGeom prst="rect">
            <a:avLst/>
          </a:prstGeom>
          <a:ln w="12700">
            <a:miter lim="400000"/>
          </a:ln>
        </p:spPr>
      </p:pic>
      <p:sp>
        <p:nvSpPr>
          <p:cNvPr id="556" name="Shape 556"/>
          <p:cNvSpPr>
            <a:spLocks noGrp="1"/>
          </p:cNvSpPr>
          <p:nvPr>
            <p:ph type="title"/>
          </p:nvPr>
        </p:nvSpPr>
        <p:spPr>
          <a:prstGeom prst="rect">
            <a:avLst/>
          </a:prstGeom>
        </p:spPr>
        <p:txBody>
          <a:bodyPr/>
          <a:lstStyle>
            <a:lvl1pPr>
              <a:tabLst>
                <a:tab pos="952500" algn="l"/>
              </a:tabLst>
            </a:lvl1pPr>
          </a:lstStyle>
          <a:p>
            <a:r>
              <a:t>Block Mutations: Inversion</a:t>
            </a:r>
          </a:p>
        </p:txBody>
      </p:sp>
      <p:sp>
        <p:nvSpPr>
          <p:cNvPr id="557" name="Shape 557"/>
          <p:cNvSpPr>
            <a:spLocks noGrp="1"/>
          </p:cNvSpPr>
          <p:nvPr>
            <p:ph type="body" sz="quarter" idx="1"/>
          </p:nvPr>
        </p:nvSpPr>
        <p:spPr>
          <a:xfrm>
            <a:off x="368300" y="1790700"/>
            <a:ext cx="3842247" cy="2976960"/>
          </a:xfrm>
          <a:prstGeom prst="rect">
            <a:avLst/>
          </a:prstGeom>
        </p:spPr>
        <p:txBody>
          <a:bodyPr/>
          <a:lstStyle/>
          <a:p>
            <a:pPr>
              <a:tabLst>
                <a:tab pos="1016000" algn="l"/>
              </a:tabLst>
            </a:pPr>
            <a:r>
              <a:t>The middle piece of the chromosome falls out, rotates through 180°, and then rejoins.</a:t>
            </a:r>
          </a:p>
          <a:p>
            <a:pPr>
              <a:tabLst>
                <a:tab pos="1016000" algn="l"/>
              </a:tabLst>
            </a:pPr>
            <a:r>
              <a:t>There is no loss of genetic material.</a:t>
            </a:r>
          </a:p>
        </p:txBody>
      </p:sp>
      <p:sp>
        <p:nvSpPr>
          <p:cNvPr id="558" name="Shape 558"/>
          <p:cNvSpPr/>
          <p:nvPr/>
        </p:nvSpPr>
        <p:spPr>
          <a:xfrm>
            <a:off x="4854483" y="2311400"/>
            <a:ext cx="823703"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Break</a:t>
            </a:r>
          </a:p>
        </p:txBody>
      </p:sp>
      <p:sp>
        <p:nvSpPr>
          <p:cNvPr id="559" name="Shape 559"/>
          <p:cNvSpPr/>
          <p:nvPr/>
        </p:nvSpPr>
        <p:spPr>
          <a:xfrm>
            <a:off x="4854483" y="3835400"/>
            <a:ext cx="823703"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Break</a:t>
            </a:r>
          </a:p>
        </p:txBody>
      </p:sp>
      <p:sp>
        <p:nvSpPr>
          <p:cNvPr id="560" name="Shape 560"/>
          <p:cNvSpPr/>
          <p:nvPr/>
        </p:nvSpPr>
        <p:spPr>
          <a:xfrm>
            <a:off x="4949697" y="6959600"/>
            <a:ext cx="912777"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Genes</a:t>
            </a:r>
          </a:p>
        </p:txBody>
      </p:sp>
      <p:sp>
        <p:nvSpPr>
          <p:cNvPr id="561" name="Shape 561"/>
          <p:cNvSpPr/>
          <p:nvPr/>
        </p:nvSpPr>
        <p:spPr>
          <a:xfrm>
            <a:off x="8909266" y="4152900"/>
            <a:ext cx="1568067" cy="635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700"/>
              </a:lnSpc>
              <a:tabLst>
                <a:tab pos="520700" algn="l"/>
              </a:tabLst>
              <a:defRPr sz="2000">
                <a:solidFill>
                  <a:srgbClr val="006795"/>
                </a:solidFill>
              </a:defRPr>
            </a:pPr>
            <a:r>
              <a:t>Segment</a:t>
            </a:r>
            <a:br/>
            <a:r>
              <a:t>rotates 180°</a:t>
            </a:r>
          </a:p>
        </p:txBody>
      </p:sp>
      <p:sp>
        <p:nvSpPr>
          <p:cNvPr id="562" name="Shape 562"/>
          <p:cNvSpPr/>
          <p:nvPr/>
        </p:nvSpPr>
        <p:spPr>
          <a:xfrm>
            <a:off x="6034535" y="8636000"/>
            <a:ext cx="1041699"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000000"/>
                </a:solidFill>
              </a:defRPr>
            </a:lvl1pPr>
          </a:lstStyle>
          <a:p>
            <a:r>
              <a:t>Step 1</a:t>
            </a:r>
          </a:p>
        </p:txBody>
      </p:sp>
      <p:sp>
        <p:nvSpPr>
          <p:cNvPr id="563" name="Shape 563"/>
          <p:cNvSpPr/>
          <p:nvPr/>
        </p:nvSpPr>
        <p:spPr>
          <a:xfrm>
            <a:off x="8498335" y="8636000"/>
            <a:ext cx="1041699"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000000"/>
                </a:solidFill>
              </a:defRPr>
            </a:lvl1pPr>
          </a:lstStyle>
          <a:p>
            <a:r>
              <a:t>Step 2</a:t>
            </a:r>
          </a:p>
        </p:txBody>
      </p:sp>
      <p:sp>
        <p:nvSpPr>
          <p:cNvPr id="564" name="Shape 564"/>
          <p:cNvSpPr/>
          <p:nvPr/>
        </p:nvSpPr>
        <p:spPr>
          <a:xfrm>
            <a:off x="10568435" y="8636000"/>
            <a:ext cx="1041699"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000000"/>
                </a:solidFill>
              </a:defRPr>
            </a:lvl1pPr>
          </a:lstStyle>
          <a:p>
            <a:r>
              <a:t>Step 3</a:t>
            </a:r>
          </a:p>
        </p:txBody>
      </p:sp>
      <p:sp>
        <p:nvSpPr>
          <p:cNvPr id="565" name="Shape 565"/>
          <p:cNvSpPr/>
          <p:nvPr/>
        </p:nvSpPr>
        <p:spPr>
          <a:xfrm>
            <a:off x="11458411" y="2895600"/>
            <a:ext cx="1357450" cy="635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700"/>
              </a:lnSpc>
              <a:tabLst>
                <a:tab pos="520700" algn="l"/>
              </a:tabLst>
              <a:defRPr sz="2000">
                <a:solidFill>
                  <a:srgbClr val="006795"/>
                </a:solidFill>
              </a:defRPr>
            </a:pPr>
            <a:r>
              <a:t>Segment</a:t>
            </a:r>
            <a:br/>
            <a:r>
              <a:t>rejoins</a:t>
            </a:r>
          </a:p>
        </p:txBody>
      </p:sp>
      <p:sp>
        <p:nvSpPr>
          <p:cNvPr id="566" name="Shape 566"/>
          <p:cNvSpPr/>
          <p:nvPr/>
        </p:nvSpPr>
        <p:spPr>
          <a:xfrm flipH="1" flipV="1">
            <a:off x="5791200" y="2438400"/>
            <a:ext cx="541867" cy="127"/>
          </a:xfrm>
          <a:prstGeom prst="line">
            <a:avLst/>
          </a:prstGeom>
          <a:ln w="508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67" name="Shape 567"/>
          <p:cNvSpPr/>
          <p:nvPr/>
        </p:nvSpPr>
        <p:spPr>
          <a:xfrm flipH="1" flipV="1">
            <a:off x="5791200" y="3962400"/>
            <a:ext cx="541867" cy="127"/>
          </a:xfrm>
          <a:prstGeom prst="line">
            <a:avLst/>
          </a:prstGeom>
          <a:ln w="508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68" name="Shape 568"/>
          <p:cNvSpPr/>
          <p:nvPr/>
        </p:nvSpPr>
        <p:spPr>
          <a:xfrm flipH="1">
            <a:off x="5943600" y="6536266"/>
            <a:ext cx="457200" cy="592668"/>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69" name="Shape 569"/>
          <p:cNvSpPr/>
          <p:nvPr/>
        </p:nvSpPr>
        <p:spPr>
          <a:xfrm flipH="1">
            <a:off x="5943600" y="6891866"/>
            <a:ext cx="491067" cy="254001"/>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0" name="Shape 570"/>
          <p:cNvSpPr/>
          <p:nvPr/>
        </p:nvSpPr>
        <p:spPr>
          <a:xfrm flipH="1" flipV="1">
            <a:off x="5960533" y="7145866"/>
            <a:ext cx="440267" cy="135468"/>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1" name="Shape 571"/>
          <p:cNvSpPr/>
          <p:nvPr/>
        </p:nvSpPr>
        <p:spPr>
          <a:xfrm flipH="1" flipV="1">
            <a:off x="5943600" y="7128933"/>
            <a:ext cx="440267" cy="508001"/>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2" name="Shape 572"/>
          <p:cNvSpPr/>
          <p:nvPr/>
        </p:nvSpPr>
        <p:spPr>
          <a:xfrm>
            <a:off x="11358880" y="2476500"/>
            <a:ext cx="845821" cy="41486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path>
            </a:pathLst>
          </a:custGeom>
          <a:ln w="50800">
            <a:solidFill>
              <a:srgbClr val="F38C1E"/>
            </a:solidFill>
            <a:miter lim="400000"/>
            <a:tail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73" name="Shape 573"/>
          <p:cNvSpPr/>
          <p:nvPr/>
        </p:nvSpPr>
        <p:spPr>
          <a:xfrm rot="10800000" flipH="1">
            <a:off x="11358880" y="3556000"/>
            <a:ext cx="845821" cy="41486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path>
            </a:pathLst>
          </a:custGeom>
          <a:ln w="50800">
            <a:solidFill>
              <a:srgbClr val="F38C1E"/>
            </a:solidFill>
            <a:miter lim="400000"/>
            <a:tail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74" name="Shape 574"/>
          <p:cNvSpPr/>
          <p:nvPr/>
        </p:nvSpPr>
        <p:spPr>
          <a:xfrm>
            <a:off x="8911990" y="2522912"/>
            <a:ext cx="438666" cy="1439489"/>
          </a:xfrm>
          <a:custGeom>
            <a:avLst/>
            <a:gdLst/>
            <a:ahLst/>
            <a:cxnLst>
              <a:cxn ang="0">
                <a:pos x="wd2" y="hd2"/>
              </a:cxn>
              <a:cxn ang="5400000">
                <a:pos x="wd2" y="hd2"/>
              </a:cxn>
              <a:cxn ang="10800000">
                <a:pos x="wd2" y="hd2"/>
              </a:cxn>
              <a:cxn ang="16200000">
                <a:pos x="wd2" y="hd2"/>
              </a:cxn>
            </a:cxnLst>
            <a:rect l="0" t="0" r="r" b="b"/>
            <a:pathLst>
              <a:path w="14647" h="21600" extrusionOk="0">
                <a:moveTo>
                  <a:pt x="14647" y="0"/>
                </a:moveTo>
                <a:lnTo>
                  <a:pt x="9867" y="1972"/>
                </a:lnTo>
                <a:cubicBezTo>
                  <a:pt x="-6953" y="8641"/>
                  <a:pt x="-168" y="19059"/>
                  <a:pt x="14532" y="21600"/>
                </a:cubicBezTo>
              </a:path>
            </a:pathLst>
          </a:custGeom>
          <a:ln w="635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75" name="Shape 575"/>
          <p:cNvSpPr/>
          <p:nvPr/>
        </p:nvSpPr>
        <p:spPr>
          <a:xfrm rot="10800000">
            <a:off x="10258190" y="2421312"/>
            <a:ext cx="438666" cy="1439489"/>
          </a:xfrm>
          <a:custGeom>
            <a:avLst/>
            <a:gdLst/>
            <a:ahLst/>
            <a:cxnLst>
              <a:cxn ang="0">
                <a:pos x="wd2" y="hd2"/>
              </a:cxn>
              <a:cxn ang="5400000">
                <a:pos x="wd2" y="hd2"/>
              </a:cxn>
              <a:cxn ang="10800000">
                <a:pos x="wd2" y="hd2"/>
              </a:cxn>
              <a:cxn ang="16200000">
                <a:pos x="wd2" y="hd2"/>
              </a:cxn>
            </a:cxnLst>
            <a:rect l="0" t="0" r="r" b="b"/>
            <a:pathLst>
              <a:path w="14647" h="21600" extrusionOk="0">
                <a:moveTo>
                  <a:pt x="14647" y="0"/>
                </a:moveTo>
                <a:lnTo>
                  <a:pt x="9867" y="1972"/>
                </a:lnTo>
                <a:cubicBezTo>
                  <a:pt x="-6953" y="8641"/>
                  <a:pt x="-168" y="19059"/>
                  <a:pt x="14532" y="21600"/>
                </a:cubicBezTo>
              </a:path>
            </a:pathLst>
          </a:custGeom>
          <a:ln w="635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 grpId="1"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 name="Inversion Example OHT 2.png"/>
          <p:cNvPicPr>
            <a:picLocks noChangeAspect="1"/>
          </p:cNvPicPr>
          <p:nvPr/>
        </p:nvPicPr>
        <p:blipFill>
          <a:blip r:embed="rId2">
            <a:extLst/>
          </a:blip>
          <a:stretch>
            <a:fillRect/>
          </a:stretch>
        </p:blipFill>
        <p:spPr>
          <a:xfrm>
            <a:off x="9874404" y="2185127"/>
            <a:ext cx="590612" cy="6543463"/>
          </a:xfrm>
          <a:prstGeom prst="rect">
            <a:avLst/>
          </a:prstGeom>
          <a:ln w="12700">
            <a:miter lim="400000"/>
          </a:ln>
        </p:spPr>
      </p:pic>
      <p:pic>
        <p:nvPicPr>
          <p:cNvPr id="578" name="Inversion Example OHT 1.png"/>
          <p:cNvPicPr>
            <a:picLocks noChangeAspect="1"/>
          </p:cNvPicPr>
          <p:nvPr/>
        </p:nvPicPr>
        <p:blipFill>
          <a:blip r:embed="rId3">
            <a:extLst/>
          </a:blip>
          <a:stretch>
            <a:fillRect/>
          </a:stretch>
        </p:blipFill>
        <p:spPr>
          <a:xfrm>
            <a:off x="7294977" y="2202194"/>
            <a:ext cx="596263" cy="6546196"/>
          </a:xfrm>
          <a:prstGeom prst="rect">
            <a:avLst/>
          </a:prstGeom>
          <a:ln w="12700">
            <a:miter lim="400000"/>
          </a:ln>
        </p:spPr>
      </p:pic>
      <p:sp>
        <p:nvSpPr>
          <p:cNvPr id="579" name="Shape 579"/>
          <p:cNvSpPr/>
          <p:nvPr/>
        </p:nvSpPr>
        <p:spPr>
          <a:xfrm rot="10800000" flipH="1">
            <a:off x="7857069" y="2935323"/>
            <a:ext cx="1955254" cy="9889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455" y="149"/>
                </a:lnTo>
                <a:cubicBezTo>
                  <a:pt x="8044" y="519"/>
                  <a:pt x="12907" y="21230"/>
                  <a:pt x="0" y="21600"/>
                </a:cubicBezTo>
              </a:path>
            </a:pathLst>
          </a:custGeom>
          <a:ln w="635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80" name="Shape 580"/>
          <p:cNvSpPr>
            <a:spLocks noGrp="1"/>
          </p:cNvSpPr>
          <p:nvPr>
            <p:ph type="title"/>
          </p:nvPr>
        </p:nvSpPr>
        <p:spPr>
          <a:prstGeom prst="rect">
            <a:avLst/>
          </a:prstGeom>
        </p:spPr>
        <p:txBody>
          <a:bodyPr/>
          <a:lstStyle>
            <a:lvl1pPr>
              <a:tabLst>
                <a:tab pos="952500" algn="l"/>
              </a:tabLst>
            </a:lvl1pPr>
          </a:lstStyle>
          <a:p>
            <a:r>
              <a:t>Inversion Example</a:t>
            </a:r>
          </a:p>
        </p:txBody>
      </p:sp>
      <p:sp>
        <p:nvSpPr>
          <p:cNvPr id="581" name="Shape 581"/>
          <p:cNvSpPr>
            <a:spLocks noGrp="1"/>
          </p:cNvSpPr>
          <p:nvPr>
            <p:ph type="body" sz="half" idx="1"/>
          </p:nvPr>
        </p:nvSpPr>
        <p:spPr>
          <a:xfrm>
            <a:off x="368300" y="1790700"/>
            <a:ext cx="5171629" cy="7543800"/>
          </a:xfrm>
          <a:prstGeom prst="rect">
            <a:avLst/>
          </a:prstGeom>
        </p:spPr>
        <p:txBody>
          <a:bodyPr/>
          <a:lstStyle/>
          <a:p>
            <a:pPr>
              <a:tabLst>
                <a:tab pos="1016000" algn="l"/>
              </a:tabLst>
            </a:pPr>
            <a:r>
              <a:t>A segment of human chromosome 2 is inverted (caused by looping of the chromosome)</a:t>
            </a:r>
          </a:p>
          <a:p>
            <a:pPr>
              <a:tabLst>
                <a:tab pos="1016000" algn="l"/>
              </a:tabLst>
            </a:pPr>
            <a:r>
              <a:t>All inversions cause abnormalities during meiosis and affect the viability of the gametes produced.</a:t>
            </a:r>
          </a:p>
          <a:p>
            <a:pPr>
              <a:tabLst>
                <a:tab pos="1016000" algn="l"/>
              </a:tabLst>
            </a:pPr>
            <a:r>
              <a:t>However, if a combination of genes within an inversion is desirable, they can act as a supergene and can confer a selective advantage.</a:t>
            </a:r>
          </a:p>
        </p:txBody>
      </p:sp>
      <p:sp>
        <p:nvSpPr>
          <p:cNvPr id="582" name="Shape 582"/>
          <p:cNvSpPr/>
          <p:nvPr/>
        </p:nvSpPr>
        <p:spPr>
          <a:xfrm>
            <a:off x="6904497" y="1765300"/>
            <a:ext cx="1177133"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Normal</a:t>
            </a:r>
          </a:p>
        </p:txBody>
      </p:sp>
      <p:sp>
        <p:nvSpPr>
          <p:cNvPr id="583" name="Shape 583"/>
          <p:cNvSpPr/>
          <p:nvPr/>
        </p:nvSpPr>
        <p:spPr>
          <a:xfrm>
            <a:off x="9336651" y="1765300"/>
            <a:ext cx="1482081"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Inversion</a:t>
            </a:r>
          </a:p>
        </p:txBody>
      </p:sp>
      <p:sp>
        <p:nvSpPr>
          <p:cNvPr id="584" name="Shape 584"/>
          <p:cNvSpPr/>
          <p:nvPr/>
        </p:nvSpPr>
        <p:spPr>
          <a:xfrm>
            <a:off x="9184178" y="3314700"/>
            <a:ext cx="536279" cy="3048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201B17"/>
                </a:solidFill>
                <a:latin typeface="Helvetica"/>
                <a:ea typeface="Helvetica"/>
                <a:cs typeface="Helvetica"/>
                <a:sym typeface="Helvetica"/>
              </a:defRPr>
            </a:lvl1pPr>
          </a:lstStyle>
          <a:p>
            <a:pPr>
              <a:defRPr>
                <a:solidFill>
                  <a:srgbClr val="483F36"/>
                </a:solidFill>
                <a:latin typeface="Hoefler Text"/>
                <a:ea typeface="Hoefler Text"/>
                <a:cs typeface="Hoefler Text"/>
                <a:sym typeface="Hoefler Text"/>
              </a:defRPr>
            </a:pPr>
            <a:r>
              <a:rPr>
                <a:solidFill>
                  <a:srgbClr val="201B17"/>
                </a:solidFill>
                <a:latin typeface="Helvetica"/>
                <a:ea typeface="Helvetica"/>
                <a:cs typeface="Helvetica"/>
                <a:sym typeface="Helvetica"/>
              </a:rPr>
              <a:t>Flip</a:t>
            </a:r>
          </a:p>
        </p:txBody>
      </p:sp>
      <p:sp>
        <p:nvSpPr>
          <p:cNvPr id="585" name="Shape 585"/>
          <p:cNvSpPr/>
          <p:nvPr/>
        </p:nvSpPr>
        <p:spPr>
          <a:xfrm>
            <a:off x="9970951" y="8877300"/>
            <a:ext cx="381273"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2</a:t>
            </a:r>
          </a:p>
        </p:txBody>
      </p:sp>
      <p:sp>
        <p:nvSpPr>
          <p:cNvPr id="586" name="Shape 586"/>
          <p:cNvSpPr/>
          <p:nvPr/>
        </p:nvSpPr>
        <p:spPr>
          <a:xfrm>
            <a:off x="7405551" y="8877300"/>
            <a:ext cx="381273"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2</a:t>
            </a:r>
          </a:p>
        </p:txBody>
      </p:sp>
      <p:sp>
        <p:nvSpPr>
          <p:cNvPr id="587" name="Shape 587"/>
          <p:cNvSpPr/>
          <p:nvPr/>
        </p:nvSpPr>
        <p:spPr>
          <a:xfrm>
            <a:off x="7349066" y="2777066"/>
            <a:ext cx="2556934" cy="16935"/>
          </a:xfrm>
          <a:prstGeom prst="line">
            <a:avLst/>
          </a:prstGeom>
          <a:ln w="25400">
            <a:solidFill>
              <a:srgbClr val="000000"/>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88" name="Shape 588"/>
          <p:cNvSpPr/>
          <p:nvPr/>
        </p:nvSpPr>
        <p:spPr>
          <a:xfrm>
            <a:off x="7349066" y="4085166"/>
            <a:ext cx="2556934" cy="16935"/>
          </a:xfrm>
          <a:prstGeom prst="line">
            <a:avLst/>
          </a:prstGeom>
          <a:ln w="25400">
            <a:solidFill>
              <a:srgbClr val="000000"/>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89" name="Shape 589"/>
          <p:cNvSpPr/>
          <p:nvPr/>
        </p:nvSpPr>
        <p:spPr>
          <a:xfrm>
            <a:off x="7857069" y="2935323"/>
            <a:ext cx="1955254" cy="9889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455" y="149"/>
                </a:lnTo>
                <a:cubicBezTo>
                  <a:pt x="8044" y="519"/>
                  <a:pt x="12907" y="21230"/>
                  <a:pt x="0" y="21600"/>
                </a:cubicBezTo>
              </a:path>
            </a:pathLst>
          </a:custGeom>
          <a:ln w="635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8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8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8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 grpId="1" build="p" bldLvl="5"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1" name="Duplication OHT 6.png"/>
          <p:cNvPicPr>
            <a:picLocks noChangeAspect="1"/>
          </p:cNvPicPr>
          <p:nvPr/>
        </p:nvPicPr>
        <p:blipFill>
          <a:blip r:embed="rId2">
            <a:extLst/>
          </a:blip>
          <a:stretch>
            <a:fillRect/>
          </a:stretch>
        </p:blipFill>
        <p:spPr>
          <a:xfrm>
            <a:off x="12063579" y="2143665"/>
            <a:ext cx="512148" cy="5821275"/>
          </a:xfrm>
          <a:prstGeom prst="rect">
            <a:avLst/>
          </a:prstGeom>
          <a:ln w="12700">
            <a:miter lim="400000"/>
          </a:ln>
        </p:spPr>
      </p:pic>
      <p:pic>
        <p:nvPicPr>
          <p:cNvPr id="592" name="Duplication OHT 5.png"/>
          <p:cNvPicPr>
            <a:picLocks noChangeAspect="1"/>
          </p:cNvPicPr>
          <p:nvPr/>
        </p:nvPicPr>
        <p:blipFill>
          <a:blip r:embed="rId3">
            <a:extLst/>
          </a:blip>
          <a:stretch>
            <a:fillRect/>
          </a:stretch>
        </p:blipFill>
        <p:spPr>
          <a:xfrm>
            <a:off x="11442937" y="5275826"/>
            <a:ext cx="526172" cy="2662506"/>
          </a:xfrm>
          <a:prstGeom prst="rect">
            <a:avLst/>
          </a:prstGeom>
          <a:ln w="12700">
            <a:miter lim="400000"/>
          </a:ln>
        </p:spPr>
      </p:pic>
      <p:pic>
        <p:nvPicPr>
          <p:cNvPr id="593" name="Duplication OHT 2-2.png"/>
          <p:cNvPicPr>
            <a:picLocks noChangeAspect="1"/>
          </p:cNvPicPr>
          <p:nvPr/>
        </p:nvPicPr>
        <p:blipFill>
          <a:blip r:embed="rId4">
            <a:extLst/>
          </a:blip>
          <a:stretch>
            <a:fillRect/>
          </a:stretch>
        </p:blipFill>
        <p:spPr>
          <a:xfrm>
            <a:off x="9640372" y="3643962"/>
            <a:ext cx="512720" cy="4242652"/>
          </a:xfrm>
          <a:prstGeom prst="rect">
            <a:avLst/>
          </a:prstGeom>
          <a:ln w="12700">
            <a:miter lim="400000"/>
          </a:ln>
        </p:spPr>
      </p:pic>
      <p:pic>
        <p:nvPicPr>
          <p:cNvPr id="594" name="Duplication OHT 4.png"/>
          <p:cNvPicPr>
            <a:picLocks noChangeAspect="1"/>
          </p:cNvPicPr>
          <p:nvPr/>
        </p:nvPicPr>
        <p:blipFill>
          <a:blip r:embed="rId5">
            <a:extLst/>
          </a:blip>
          <a:stretch>
            <a:fillRect/>
          </a:stretch>
        </p:blipFill>
        <p:spPr>
          <a:xfrm>
            <a:off x="9655849" y="1904074"/>
            <a:ext cx="512294" cy="1759786"/>
          </a:xfrm>
          <a:prstGeom prst="rect">
            <a:avLst/>
          </a:prstGeom>
          <a:ln w="12700">
            <a:miter lim="400000"/>
          </a:ln>
        </p:spPr>
      </p:pic>
      <p:pic>
        <p:nvPicPr>
          <p:cNvPr id="595" name="Duplication OHT 3.png"/>
          <p:cNvPicPr>
            <a:picLocks noChangeAspect="1"/>
          </p:cNvPicPr>
          <p:nvPr/>
        </p:nvPicPr>
        <p:blipFill>
          <a:blip r:embed="rId6">
            <a:extLst/>
          </a:blip>
          <a:stretch>
            <a:fillRect/>
          </a:stretch>
        </p:blipFill>
        <p:spPr>
          <a:xfrm>
            <a:off x="9046770" y="3612906"/>
            <a:ext cx="527459" cy="4270461"/>
          </a:xfrm>
          <a:prstGeom prst="rect">
            <a:avLst/>
          </a:prstGeom>
          <a:ln w="12700">
            <a:miter lim="400000"/>
          </a:ln>
        </p:spPr>
      </p:pic>
      <p:pic>
        <p:nvPicPr>
          <p:cNvPr id="596" name="Duplication OHT 1.png"/>
          <p:cNvPicPr>
            <a:picLocks noChangeAspect="1"/>
          </p:cNvPicPr>
          <p:nvPr/>
        </p:nvPicPr>
        <p:blipFill>
          <a:blip r:embed="rId7">
            <a:extLst/>
          </a:blip>
          <a:stretch>
            <a:fillRect/>
          </a:stretch>
        </p:blipFill>
        <p:spPr>
          <a:xfrm>
            <a:off x="6828218" y="3627299"/>
            <a:ext cx="515644" cy="4266843"/>
          </a:xfrm>
          <a:prstGeom prst="rect">
            <a:avLst/>
          </a:prstGeom>
          <a:ln w="12700">
            <a:miter lim="400000"/>
          </a:ln>
        </p:spPr>
      </p:pic>
      <p:pic>
        <p:nvPicPr>
          <p:cNvPr id="597" name="Duplication OHT 2-2.png"/>
          <p:cNvPicPr>
            <a:picLocks noChangeAspect="1"/>
          </p:cNvPicPr>
          <p:nvPr/>
        </p:nvPicPr>
        <p:blipFill>
          <a:blip r:embed="rId4">
            <a:extLst/>
          </a:blip>
          <a:stretch>
            <a:fillRect/>
          </a:stretch>
        </p:blipFill>
        <p:spPr>
          <a:xfrm>
            <a:off x="7420736" y="3597662"/>
            <a:ext cx="518392" cy="4289592"/>
          </a:xfrm>
          <a:prstGeom prst="rect">
            <a:avLst/>
          </a:prstGeom>
          <a:ln w="12700">
            <a:miter lim="400000"/>
          </a:ln>
        </p:spPr>
      </p:pic>
      <p:sp>
        <p:nvSpPr>
          <p:cNvPr id="598" name="Shape 598"/>
          <p:cNvSpPr/>
          <p:nvPr/>
        </p:nvSpPr>
        <p:spPr>
          <a:xfrm rot="10800000">
            <a:off x="10277735" y="3324927"/>
            <a:ext cx="769518" cy="349607"/>
          </a:xfrm>
          <a:custGeom>
            <a:avLst/>
            <a:gdLst/>
            <a:ahLst/>
            <a:cxnLst>
              <a:cxn ang="0">
                <a:pos x="wd2" y="hd2"/>
              </a:cxn>
              <a:cxn ang="5400000">
                <a:pos x="wd2" y="hd2"/>
              </a:cxn>
              <a:cxn ang="10800000">
                <a:pos x="wd2" y="hd2"/>
              </a:cxn>
              <a:cxn ang="16200000">
                <a:pos x="wd2" y="hd2"/>
              </a:cxn>
            </a:cxnLst>
            <a:rect l="0" t="0" r="r" b="b"/>
            <a:pathLst>
              <a:path w="21156" h="21600" extrusionOk="0">
                <a:moveTo>
                  <a:pt x="21156" y="0"/>
                </a:moveTo>
                <a:lnTo>
                  <a:pt x="17712" y="676"/>
                </a:lnTo>
                <a:cubicBezTo>
                  <a:pt x="6539" y="2768"/>
                  <a:pt x="-444" y="9046"/>
                  <a:pt x="22" y="21600"/>
                </a:cubicBezTo>
              </a:path>
            </a:pathLst>
          </a:custGeom>
          <a:ln w="381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99" name="Shape 599"/>
          <p:cNvSpPr/>
          <p:nvPr/>
        </p:nvSpPr>
        <p:spPr>
          <a:xfrm>
            <a:off x="8727159" y="2622950"/>
            <a:ext cx="751529" cy="1644250"/>
          </a:xfrm>
          <a:custGeom>
            <a:avLst/>
            <a:gdLst/>
            <a:ahLst/>
            <a:cxnLst>
              <a:cxn ang="0">
                <a:pos x="wd2" y="hd2"/>
              </a:cxn>
              <a:cxn ang="5400000">
                <a:pos x="wd2" y="hd2"/>
              </a:cxn>
              <a:cxn ang="10800000">
                <a:pos x="wd2" y="hd2"/>
              </a:cxn>
              <a:cxn ang="16200000">
                <a:pos x="wd2" y="hd2"/>
              </a:cxn>
            </a:cxnLst>
            <a:rect l="0" t="0" r="r" b="b"/>
            <a:pathLst>
              <a:path w="17191" h="21600" extrusionOk="0">
                <a:moveTo>
                  <a:pt x="17191" y="0"/>
                </a:moveTo>
                <a:lnTo>
                  <a:pt x="13312" y="1246"/>
                </a:lnTo>
                <a:cubicBezTo>
                  <a:pt x="-3247" y="6362"/>
                  <a:pt x="-4409" y="16706"/>
                  <a:pt x="10116" y="21600"/>
                </a:cubicBezTo>
              </a:path>
            </a:pathLst>
          </a:custGeom>
          <a:ln w="63500">
            <a:solidFill>
              <a:srgbClr val="F38C1E"/>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00" name="Shape 600"/>
          <p:cNvSpPr>
            <a:spLocks noGrp="1"/>
          </p:cNvSpPr>
          <p:nvPr>
            <p:ph type="title"/>
          </p:nvPr>
        </p:nvSpPr>
        <p:spPr>
          <a:prstGeom prst="rect">
            <a:avLst/>
          </a:prstGeom>
        </p:spPr>
        <p:txBody>
          <a:bodyPr/>
          <a:lstStyle>
            <a:lvl1pPr>
              <a:tabLst>
                <a:tab pos="952500" algn="l"/>
              </a:tabLst>
            </a:lvl1pPr>
          </a:lstStyle>
          <a:p>
            <a:r>
              <a:t>Block Mutations: Duplication</a:t>
            </a:r>
          </a:p>
        </p:txBody>
      </p:sp>
      <p:sp>
        <p:nvSpPr>
          <p:cNvPr id="601" name="Shape 601"/>
          <p:cNvSpPr>
            <a:spLocks noGrp="1"/>
          </p:cNvSpPr>
          <p:nvPr>
            <p:ph type="body" sz="half" idx="1"/>
          </p:nvPr>
        </p:nvSpPr>
        <p:spPr>
          <a:xfrm>
            <a:off x="368300" y="1790700"/>
            <a:ext cx="4650433" cy="7543800"/>
          </a:xfrm>
          <a:prstGeom prst="rect">
            <a:avLst/>
          </a:prstGeom>
        </p:spPr>
        <p:txBody>
          <a:bodyPr/>
          <a:lstStyle/>
          <a:p>
            <a:pPr>
              <a:tabLst>
                <a:tab pos="1016000" algn="l"/>
              </a:tabLst>
            </a:pPr>
            <a:r>
              <a:t>A segment is lost from one chromosome and is added to its homologue.</a:t>
            </a:r>
          </a:p>
          <a:p>
            <a:pPr lvl="1">
              <a:tabLst>
                <a:tab pos="1485900" algn="l"/>
              </a:tabLst>
            </a:pPr>
            <a:r>
              <a:t>The chromosome on the left was the 'donor' of the duplicated piece of chromosome.</a:t>
            </a:r>
          </a:p>
          <a:p>
            <a:pPr lvl="1">
              <a:tabLst>
                <a:tab pos="1485900" algn="l"/>
              </a:tabLst>
            </a:pPr>
            <a:r>
              <a:t>The chromosome with the duplication will become incorporated into a gamete, which may later contribute to an embryo.</a:t>
            </a:r>
          </a:p>
        </p:txBody>
      </p:sp>
      <p:sp>
        <p:nvSpPr>
          <p:cNvPr id="602" name="Shape 602"/>
          <p:cNvSpPr/>
          <p:nvPr/>
        </p:nvSpPr>
        <p:spPr>
          <a:xfrm>
            <a:off x="10182612" y="2298700"/>
            <a:ext cx="1668470" cy="901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400"/>
              </a:lnSpc>
              <a:tabLst>
                <a:tab pos="520700" algn="l"/>
              </a:tabLst>
              <a:defRPr sz="2000">
                <a:solidFill>
                  <a:srgbClr val="006795"/>
                </a:solidFill>
                <a:latin typeface="Hoefler Text"/>
                <a:ea typeface="Hoefler Text"/>
                <a:cs typeface="Hoefler Text"/>
                <a:sym typeface="Hoefler Text"/>
              </a:defRPr>
            </a:pPr>
            <a:r>
              <a:rPr>
                <a:latin typeface="+mn-lt"/>
                <a:ea typeface="+mn-ea"/>
                <a:cs typeface="+mn-cs"/>
                <a:sym typeface="Arial"/>
              </a:rPr>
              <a:t>Joins on to</a:t>
            </a:r>
          </a:p>
          <a:p>
            <a:pPr algn="ctr">
              <a:lnSpc>
                <a:spcPts val="2400"/>
              </a:lnSpc>
              <a:tabLst>
                <a:tab pos="520700" algn="l"/>
              </a:tabLst>
              <a:defRPr sz="2000">
                <a:solidFill>
                  <a:srgbClr val="006795"/>
                </a:solidFill>
                <a:latin typeface="Hoefler Text"/>
                <a:ea typeface="Hoefler Text"/>
                <a:cs typeface="Hoefler Text"/>
                <a:sym typeface="Hoefler Text"/>
              </a:defRPr>
            </a:pPr>
            <a:r>
              <a:rPr>
                <a:latin typeface="+mn-lt"/>
                <a:ea typeface="+mn-ea"/>
                <a:cs typeface="+mn-cs"/>
                <a:sym typeface="Arial"/>
              </a:rPr>
              <a:t>homologous</a:t>
            </a:r>
          </a:p>
          <a:p>
            <a:pPr algn="ctr">
              <a:lnSpc>
                <a:spcPts val="2400"/>
              </a:lnSpc>
              <a:tabLst>
                <a:tab pos="520700" algn="l"/>
              </a:tabLst>
              <a:defRPr sz="2000">
                <a:solidFill>
                  <a:srgbClr val="006795"/>
                </a:solidFill>
                <a:latin typeface="Hoefler Text"/>
                <a:ea typeface="Hoefler Text"/>
                <a:cs typeface="Hoefler Text"/>
                <a:sym typeface="Hoefler Text"/>
              </a:defRPr>
            </a:pPr>
            <a:r>
              <a:rPr>
                <a:latin typeface="+mn-lt"/>
                <a:ea typeface="+mn-ea"/>
                <a:cs typeface="+mn-cs"/>
                <a:sym typeface="Arial"/>
              </a:rPr>
              <a:t>chromosome</a:t>
            </a:r>
          </a:p>
        </p:txBody>
      </p:sp>
      <p:sp>
        <p:nvSpPr>
          <p:cNvPr id="603" name="Shape 603"/>
          <p:cNvSpPr/>
          <p:nvPr/>
        </p:nvSpPr>
        <p:spPr>
          <a:xfrm>
            <a:off x="7429844" y="2400300"/>
            <a:ext cx="1357450" cy="5969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400"/>
              </a:lnSpc>
              <a:tabLst>
                <a:tab pos="520700" algn="l"/>
              </a:tabLst>
              <a:defRPr sz="2000">
                <a:solidFill>
                  <a:srgbClr val="006795"/>
                </a:solidFill>
              </a:defRPr>
            </a:pPr>
            <a:r>
              <a:t>Segment</a:t>
            </a:r>
            <a:br/>
            <a:r>
              <a:t>removed</a:t>
            </a:r>
          </a:p>
        </p:txBody>
      </p:sp>
      <p:sp>
        <p:nvSpPr>
          <p:cNvPr id="604" name="Shape 604"/>
          <p:cNvSpPr/>
          <p:nvPr/>
        </p:nvSpPr>
        <p:spPr>
          <a:xfrm>
            <a:off x="5565162" y="5232400"/>
            <a:ext cx="823703"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Break</a:t>
            </a:r>
          </a:p>
        </p:txBody>
      </p:sp>
      <p:sp>
        <p:nvSpPr>
          <p:cNvPr id="605" name="Shape 605"/>
          <p:cNvSpPr/>
          <p:nvPr/>
        </p:nvSpPr>
        <p:spPr>
          <a:xfrm>
            <a:off x="5498458" y="6870700"/>
            <a:ext cx="912776" cy="292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006795"/>
                </a:solidFill>
              </a:defRPr>
            </a:lvl1pPr>
          </a:lstStyle>
          <a:p>
            <a:r>
              <a:t>Genes</a:t>
            </a:r>
          </a:p>
        </p:txBody>
      </p:sp>
      <p:sp>
        <p:nvSpPr>
          <p:cNvPr id="606" name="Shape 606"/>
          <p:cNvSpPr/>
          <p:nvPr/>
        </p:nvSpPr>
        <p:spPr>
          <a:xfrm>
            <a:off x="6829352" y="8051800"/>
            <a:ext cx="1041698"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Step 1</a:t>
            </a:r>
          </a:p>
        </p:txBody>
      </p:sp>
      <p:sp>
        <p:nvSpPr>
          <p:cNvPr id="607" name="Shape 607"/>
          <p:cNvSpPr/>
          <p:nvPr/>
        </p:nvSpPr>
        <p:spPr>
          <a:xfrm>
            <a:off x="9051852" y="8051800"/>
            <a:ext cx="1041698"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Step 2</a:t>
            </a:r>
          </a:p>
        </p:txBody>
      </p:sp>
      <p:sp>
        <p:nvSpPr>
          <p:cNvPr id="608" name="Shape 608"/>
          <p:cNvSpPr/>
          <p:nvPr/>
        </p:nvSpPr>
        <p:spPr>
          <a:xfrm>
            <a:off x="11515652" y="8051800"/>
            <a:ext cx="1041698"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Step 3</a:t>
            </a:r>
          </a:p>
        </p:txBody>
      </p:sp>
      <p:sp>
        <p:nvSpPr>
          <p:cNvPr id="609" name="Shape 609"/>
          <p:cNvSpPr/>
          <p:nvPr/>
        </p:nvSpPr>
        <p:spPr>
          <a:xfrm flipH="1" flipV="1">
            <a:off x="6434666" y="5384800"/>
            <a:ext cx="440268" cy="16934"/>
          </a:xfrm>
          <a:prstGeom prst="line">
            <a:avLst/>
          </a:prstGeom>
          <a:ln w="381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10" name="Shape 610"/>
          <p:cNvSpPr/>
          <p:nvPr/>
        </p:nvSpPr>
        <p:spPr>
          <a:xfrm flipH="1">
            <a:off x="6548966" y="6519333"/>
            <a:ext cx="355601" cy="491067"/>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11" name="Shape 611"/>
          <p:cNvSpPr/>
          <p:nvPr/>
        </p:nvSpPr>
        <p:spPr>
          <a:xfrm flipH="1">
            <a:off x="6532033" y="6841066"/>
            <a:ext cx="372535" cy="177801"/>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12" name="Shape 612"/>
          <p:cNvSpPr/>
          <p:nvPr/>
        </p:nvSpPr>
        <p:spPr>
          <a:xfrm flipH="1" flipV="1">
            <a:off x="6548966" y="7010400"/>
            <a:ext cx="389467" cy="152400"/>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13" name="Shape 613"/>
          <p:cNvSpPr/>
          <p:nvPr/>
        </p:nvSpPr>
        <p:spPr>
          <a:xfrm flipH="1" flipV="1">
            <a:off x="6548966" y="7027333"/>
            <a:ext cx="372534" cy="474134"/>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0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0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1" build="p" bldLvl="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 name="Duplication Example OHT 2.png"/>
          <p:cNvPicPr>
            <a:picLocks noChangeAspect="1"/>
          </p:cNvPicPr>
          <p:nvPr/>
        </p:nvPicPr>
        <p:blipFill>
          <a:blip r:embed="rId2">
            <a:extLst/>
          </a:blip>
          <a:stretch>
            <a:fillRect/>
          </a:stretch>
        </p:blipFill>
        <p:spPr>
          <a:xfrm>
            <a:off x="10442374" y="2793715"/>
            <a:ext cx="611836" cy="4808572"/>
          </a:xfrm>
          <a:prstGeom prst="rect">
            <a:avLst/>
          </a:prstGeom>
          <a:ln w="12700">
            <a:miter lim="400000"/>
          </a:ln>
        </p:spPr>
      </p:pic>
      <p:pic>
        <p:nvPicPr>
          <p:cNvPr id="616" name="Duplication Example OHT 1.png"/>
          <p:cNvPicPr>
            <a:picLocks noChangeAspect="1"/>
          </p:cNvPicPr>
          <p:nvPr/>
        </p:nvPicPr>
        <p:blipFill>
          <a:blip r:embed="rId3">
            <a:extLst/>
          </a:blip>
          <a:stretch>
            <a:fillRect/>
          </a:stretch>
        </p:blipFill>
        <p:spPr>
          <a:xfrm>
            <a:off x="6773587" y="2794717"/>
            <a:ext cx="618870" cy="3972596"/>
          </a:xfrm>
          <a:prstGeom prst="rect">
            <a:avLst/>
          </a:prstGeom>
          <a:ln w="12700">
            <a:miter lim="400000"/>
          </a:ln>
        </p:spPr>
      </p:pic>
      <p:sp>
        <p:nvSpPr>
          <p:cNvPr id="617" name="Shape 617"/>
          <p:cNvSpPr>
            <a:spLocks noGrp="1"/>
          </p:cNvSpPr>
          <p:nvPr>
            <p:ph type="title"/>
          </p:nvPr>
        </p:nvSpPr>
        <p:spPr>
          <a:prstGeom prst="rect">
            <a:avLst/>
          </a:prstGeom>
        </p:spPr>
        <p:txBody>
          <a:bodyPr/>
          <a:lstStyle>
            <a:lvl1pPr>
              <a:tabLst>
                <a:tab pos="952500" algn="l"/>
              </a:tabLst>
            </a:lvl1pPr>
          </a:lstStyle>
          <a:p>
            <a:r>
              <a:t>Duplication Example</a:t>
            </a:r>
          </a:p>
        </p:txBody>
      </p:sp>
      <p:sp>
        <p:nvSpPr>
          <p:cNvPr id="618" name="Shape 618"/>
          <p:cNvSpPr>
            <a:spLocks noGrp="1"/>
          </p:cNvSpPr>
          <p:nvPr>
            <p:ph type="body" sz="quarter" idx="1"/>
          </p:nvPr>
        </p:nvSpPr>
        <p:spPr>
          <a:xfrm>
            <a:off x="368300" y="1790700"/>
            <a:ext cx="4726186" cy="4960740"/>
          </a:xfrm>
          <a:prstGeom prst="rect">
            <a:avLst/>
          </a:prstGeom>
        </p:spPr>
        <p:txBody>
          <a:bodyPr/>
          <a:lstStyle/>
          <a:p>
            <a:pPr>
              <a:tabLst>
                <a:tab pos="1016000" algn="l"/>
              </a:tabLst>
            </a:pPr>
            <a:r>
              <a:t>A segment of human chromosome 9 is duplicated.</a:t>
            </a:r>
          </a:p>
          <a:p>
            <a:pPr lvl="1">
              <a:tabLst>
                <a:tab pos="1485900" algn="l"/>
              </a:tabLst>
            </a:pPr>
            <a:r>
              <a:t>A segment is taken from its homologue and inserted to produce double copies of some genes.</a:t>
            </a:r>
          </a:p>
          <a:p>
            <a:pPr lvl="1">
              <a:tabLst>
                <a:tab pos="1485900" algn="l"/>
              </a:tabLst>
            </a:pPr>
            <a:r>
              <a:t>Some genes may be disrupted.</a:t>
            </a:r>
          </a:p>
          <a:p>
            <a:pPr>
              <a:tabLst>
                <a:tab pos="1016000" algn="l"/>
              </a:tabLst>
            </a:pPr>
            <a:r>
              <a:t>Gene duplications can have evolutionary significance.</a:t>
            </a:r>
          </a:p>
          <a:p>
            <a:pPr lvl="1">
              <a:tabLst>
                <a:tab pos="1485900" algn="l"/>
              </a:tabLst>
            </a:pPr>
            <a:r>
              <a:t>Example: The alpha and beta chains of haemoglobin arose following a duplication event 500 million years ago.</a:t>
            </a:r>
          </a:p>
        </p:txBody>
      </p:sp>
      <p:sp>
        <p:nvSpPr>
          <p:cNvPr id="619" name="Shape 619"/>
          <p:cNvSpPr/>
          <p:nvPr/>
        </p:nvSpPr>
        <p:spPr>
          <a:xfrm>
            <a:off x="6383734" y="2146300"/>
            <a:ext cx="1177132"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Normal</a:t>
            </a:r>
          </a:p>
        </p:txBody>
      </p:sp>
      <p:sp>
        <p:nvSpPr>
          <p:cNvPr id="620" name="Shape 620"/>
          <p:cNvSpPr/>
          <p:nvPr/>
        </p:nvSpPr>
        <p:spPr>
          <a:xfrm>
            <a:off x="9787521" y="2146300"/>
            <a:ext cx="1786434"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Duplication</a:t>
            </a:r>
          </a:p>
        </p:txBody>
      </p:sp>
      <p:sp>
        <p:nvSpPr>
          <p:cNvPr id="621" name="Shape 621"/>
          <p:cNvSpPr/>
          <p:nvPr/>
        </p:nvSpPr>
        <p:spPr>
          <a:xfrm>
            <a:off x="7796883" y="4216400"/>
            <a:ext cx="2197101" cy="15113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sz="2000">
                <a:solidFill>
                  <a:srgbClr val="006795"/>
                </a:solidFill>
              </a:defRPr>
            </a:lvl1pPr>
          </a:lstStyle>
          <a:p>
            <a:r>
              <a:t>A segment is transferred from one chromosome into its homologue</a:t>
            </a:r>
          </a:p>
        </p:txBody>
      </p:sp>
      <p:sp>
        <p:nvSpPr>
          <p:cNvPr id="622" name="Shape 622"/>
          <p:cNvSpPr/>
          <p:nvPr/>
        </p:nvSpPr>
        <p:spPr>
          <a:xfrm>
            <a:off x="11437632" y="3175000"/>
            <a:ext cx="1270001" cy="596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400"/>
              </a:lnSpc>
              <a:tabLst>
                <a:tab pos="520700" algn="l"/>
              </a:tabLst>
              <a:defRPr sz="2000">
                <a:solidFill>
                  <a:srgbClr val="006795"/>
                </a:solidFill>
              </a:defRPr>
            </a:pPr>
            <a:r>
              <a:t>Duplicate</a:t>
            </a:r>
            <a:br/>
            <a:r>
              <a:t>segment</a:t>
            </a:r>
          </a:p>
        </p:txBody>
      </p:sp>
      <p:sp>
        <p:nvSpPr>
          <p:cNvPr id="623" name="Shape 623"/>
          <p:cNvSpPr/>
          <p:nvPr/>
        </p:nvSpPr>
        <p:spPr>
          <a:xfrm>
            <a:off x="11474349" y="4203700"/>
            <a:ext cx="1231901" cy="596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400"/>
              </a:lnSpc>
              <a:tabLst>
                <a:tab pos="520700" algn="l"/>
              </a:tabLst>
              <a:defRPr sz="2000">
                <a:solidFill>
                  <a:srgbClr val="006795"/>
                </a:solidFill>
              </a:defRPr>
            </a:pPr>
            <a:r>
              <a:t>Identical</a:t>
            </a:r>
            <a:br/>
            <a:r>
              <a:t>segment</a:t>
            </a:r>
          </a:p>
        </p:txBody>
      </p:sp>
      <p:sp>
        <p:nvSpPr>
          <p:cNvPr id="624" name="Shape 624"/>
          <p:cNvSpPr/>
          <p:nvPr/>
        </p:nvSpPr>
        <p:spPr>
          <a:xfrm>
            <a:off x="7340600" y="3073400"/>
            <a:ext cx="3132667" cy="127"/>
          </a:xfrm>
          <a:prstGeom prst="line">
            <a:avLst/>
          </a:prstGeom>
          <a:ln w="25400">
            <a:solidFill>
              <a:srgbClr val="000000"/>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25" name="Shape 625"/>
          <p:cNvSpPr/>
          <p:nvPr/>
        </p:nvSpPr>
        <p:spPr>
          <a:xfrm>
            <a:off x="6807200" y="3937000"/>
            <a:ext cx="3674534" cy="127"/>
          </a:xfrm>
          <a:prstGeom prst="line">
            <a:avLst/>
          </a:prstGeom>
          <a:ln w="25400">
            <a:solidFill>
              <a:srgbClr val="000000"/>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26" name="Shape 626"/>
          <p:cNvSpPr/>
          <p:nvPr/>
        </p:nvSpPr>
        <p:spPr>
          <a:xfrm>
            <a:off x="6883400" y="6845300"/>
            <a:ext cx="266973"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0" marR="5752465">
              <a:lnSpc>
                <a:spcPts val="5200"/>
              </a:lnSpc>
              <a:tabLst>
                <a:tab pos="520700" algn="l"/>
              </a:tabLst>
              <a:defRPr sz="3600" b="1">
                <a:solidFill>
                  <a:srgbClr val="201B17"/>
                </a:solidFill>
              </a:defRPr>
            </a:lvl1pPr>
          </a:lstStyle>
          <a:p>
            <a:pPr>
              <a:defRPr>
                <a:solidFill>
                  <a:srgbClr val="483F36"/>
                </a:solidFill>
              </a:defRPr>
            </a:pPr>
            <a:r>
              <a:rPr>
                <a:solidFill>
                  <a:srgbClr val="201B17"/>
                </a:solidFill>
              </a:rPr>
              <a:t>9</a:t>
            </a:r>
          </a:p>
        </p:txBody>
      </p:sp>
      <p:sp>
        <p:nvSpPr>
          <p:cNvPr id="627" name="Shape 627"/>
          <p:cNvSpPr/>
          <p:nvPr/>
        </p:nvSpPr>
        <p:spPr>
          <a:xfrm>
            <a:off x="10629900" y="7683500"/>
            <a:ext cx="266973"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0" marR="5752465">
              <a:lnSpc>
                <a:spcPts val="5200"/>
              </a:lnSpc>
              <a:tabLst>
                <a:tab pos="520700" algn="l"/>
              </a:tabLst>
              <a:defRPr sz="3600" b="1">
                <a:solidFill>
                  <a:srgbClr val="201B17"/>
                </a:solidFill>
              </a:defRPr>
            </a:lvl1pPr>
          </a:lstStyle>
          <a:p>
            <a:pPr>
              <a:defRPr>
                <a:solidFill>
                  <a:srgbClr val="483F36"/>
                </a:solidFill>
              </a:defRPr>
            </a:pPr>
            <a:r>
              <a:rPr>
                <a:solidFill>
                  <a:srgbClr val="201B17"/>
                </a:solidFill>
              </a:rPr>
              <a:t>9</a:t>
            </a:r>
          </a:p>
        </p:txBody>
      </p:sp>
      <p:sp>
        <p:nvSpPr>
          <p:cNvPr id="628" name="Shape 628"/>
          <p:cNvSpPr/>
          <p:nvPr/>
        </p:nvSpPr>
        <p:spPr>
          <a:xfrm flipH="1" flipV="1">
            <a:off x="7594600" y="3505200"/>
            <a:ext cx="2692400" cy="1"/>
          </a:xfrm>
          <a:prstGeom prst="line">
            <a:avLst/>
          </a:prstGeom>
          <a:ln w="101600">
            <a:solidFill>
              <a:srgbClr val="F38C1E"/>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29" name="Shape 629"/>
          <p:cNvSpPr/>
          <p:nvPr/>
        </p:nvSpPr>
        <p:spPr>
          <a:xfrm>
            <a:off x="11099800" y="3479800"/>
            <a:ext cx="457200" cy="127"/>
          </a:xfrm>
          <a:prstGeom prst="line">
            <a:avLst/>
          </a:prstGeom>
          <a:ln w="25400">
            <a:solidFill>
              <a:srgbClr val="006795"/>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30" name="Shape 630"/>
          <p:cNvSpPr/>
          <p:nvPr/>
        </p:nvSpPr>
        <p:spPr>
          <a:xfrm>
            <a:off x="11074400" y="4419600"/>
            <a:ext cx="457200" cy="127"/>
          </a:xfrm>
          <a:prstGeom prst="line">
            <a:avLst/>
          </a:prstGeom>
          <a:ln w="25400">
            <a:solidFill>
              <a:srgbClr val="006795"/>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1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1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1"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hape 632"/>
          <p:cNvSpPr/>
          <p:nvPr/>
        </p:nvSpPr>
        <p:spPr>
          <a:xfrm>
            <a:off x="7192069" y="-5358"/>
            <a:ext cx="5812731" cy="9933038"/>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33" name="Shape 633"/>
          <p:cNvSpPr>
            <a:spLocks noGrp="1"/>
          </p:cNvSpPr>
          <p:nvPr>
            <p:ph type="title"/>
          </p:nvPr>
        </p:nvSpPr>
        <p:spPr>
          <a:prstGeom prst="rect">
            <a:avLst/>
          </a:prstGeom>
        </p:spPr>
        <p:txBody>
          <a:bodyPr/>
          <a:lstStyle>
            <a:lvl1pPr>
              <a:tabLst>
                <a:tab pos="952500" algn="l"/>
              </a:tabLst>
            </a:lvl1pPr>
          </a:lstStyle>
          <a:p>
            <a:r>
              <a:t>Gene Duplication</a:t>
            </a:r>
          </a:p>
        </p:txBody>
      </p:sp>
      <p:sp>
        <p:nvSpPr>
          <p:cNvPr id="634" name="Shape 634"/>
          <p:cNvSpPr>
            <a:spLocks noGrp="1"/>
          </p:cNvSpPr>
          <p:nvPr>
            <p:ph type="body" sz="half" idx="1"/>
          </p:nvPr>
        </p:nvSpPr>
        <p:spPr>
          <a:xfrm>
            <a:off x="368300" y="1790700"/>
            <a:ext cx="6057454" cy="7543800"/>
          </a:xfrm>
          <a:prstGeom prst="rect">
            <a:avLst/>
          </a:prstGeom>
        </p:spPr>
        <p:txBody>
          <a:bodyPr/>
          <a:lstStyle/>
          <a:p>
            <a:pPr>
              <a:tabLst>
                <a:tab pos="1016000" algn="l"/>
              </a:tabLst>
            </a:pPr>
            <a:r>
              <a:t>Studies have shown that gene duplication has occurred in virtually every species and often more than once. </a:t>
            </a:r>
          </a:p>
          <a:p>
            <a:pPr lvl="1">
              <a:tabLst>
                <a:tab pos="1485900" algn="l"/>
              </a:tabLst>
            </a:pPr>
            <a:r>
              <a:t>It is well known that many important crop plants (e.g. wheat) have duplicated not just one gene, but their entire genome. </a:t>
            </a:r>
          </a:p>
          <a:p>
            <a:pPr lvl="1">
              <a:tabLst>
                <a:tab pos="1485900" algn="l"/>
              </a:tabLst>
            </a:pPr>
            <a:r>
              <a:t>The duplication of a gene frees one of those genes to develop a new function, while the original continues as it was. </a:t>
            </a:r>
          </a:p>
          <a:p>
            <a:pPr lvl="1">
              <a:tabLst>
                <a:tab pos="1485900" algn="l"/>
              </a:tabLst>
            </a:pPr>
            <a:r>
              <a:t>In the case of genes that produce proteins with a tendency or ability to perform two functions, there may be </a:t>
            </a:r>
            <a:r>
              <a:rPr b="1">
                <a:solidFill>
                  <a:srgbClr val="006994"/>
                </a:solidFill>
              </a:rPr>
              <a:t>adaptive conflict</a:t>
            </a:r>
            <a:r>
              <a:t>, in which its ability to perform one function compromises its ability to perform another. </a:t>
            </a:r>
          </a:p>
          <a:p>
            <a:pPr lvl="1">
              <a:tabLst>
                <a:tab pos="1485900" algn="l"/>
              </a:tabLst>
            </a:pPr>
            <a:r>
              <a:t>Gene duplication solves this problem by allowing natural selection to act on the genes so that they follow different evolutionary paths.</a:t>
            </a:r>
          </a:p>
        </p:txBody>
      </p:sp>
      <p:pic>
        <p:nvPicPr>
          <p:cNvPr id="635" name="Cell division man 2.png"/>
          <p:cNvPicPr>
            <a:picLocks noChangeAspect="1"/>
          </p:cNvPicPr>
          <p:nvPr/>
        </p:nvPicPr>
        <p:blipFill>
          <a:blip r:embed="rId2">
            <a:extLst/>
          </a:blip>
          <a:stretch>
            <a:fillRect/>
          </a:stretch>
        </p:blipFill>
        <p:spPr>
          <a:xfrm>
            <a:off x="9054752" y="568301"/>
            <a:ext cx="3306468" cy="4103712"/>
          </a:xfrm>
          <a:prstGeom prst="rect">
            <a:avLst/>
          </a:prstGeom>
          <a:ln w="12700">
            <a:miter lim="400000"/>
          </a:ln>
        </p:spPr>
      </p:pic>
      <p:pic>
        <p:nvPicPr>
          <p:cNvPr id="636" name="Caenorhabditis elegans.png"/>
          <p:cNvPicPr>
            <a:picLocks noChangeAspect="1"/>
          </p:cNvPicPr>
          <p:nvPr/>
        </p:nvPicPr>
        <p:blipFill>
          <a:blip r:embed="rId3">
            <a:extLst/>
          </a:blip>
          <a:stretch>
            <a:fillRect/>
          </a:stretch>
        </p:blipFill>
        <p:spPr>
          <a:xfrm>
            <a:off x="9060457" y="7418104"/>
            <a:ext cx="2653149" cy="1570818"/>
          </a:xfrm>
          <a:prstGeom prst="rect">
            <a:avLst/>
          </a:prstGeom>
          <a:ln w="12700">
            <a:miter lim="400000"/>
          </a:ln>
        </p:spPr>
      </p:pic>
      <p:sp>
        <p:nvSpPr>
          <p:cNvPr id="637" name="Shape 637"/>
          <p:cNvSpPr/>
          <p:nvPr/>
        </p:nvSpPr>
        <p:spPr>
          <a:xfrm>
            <a:off x="7397675" y="8214289"/>
            <a:ext cx="2669196"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tabLst>
                <a:tab pos="520700" algn="l"/>
              </a:tabLst>
              <a:defRPr i="1"/>
            </a:pPr>
            <a:r>
              <a:t>Caenorhabditis elegans</a:t>
            </a:r>
          </a:p>
          <a:p>
            <a:pPr>
              <a:tabLst>
                <a:tab pos="520700" algn="l"/>
              </a:tabLst>
            </a:pPr>
            <a:r>
              <a:t>(nematode): 49% genes duplicated</a:t>
            </a:r>
          </a:p>
        </p:txBody>
      </p:sp>
      <p:sp>
        <p:nvSpPr>
          <p:cNvPr id="638" name="Shape 638"/>
          <p:cNvSpPr/>
          <p:nvPr/>
        </p:nvSpPr>
        <p:spPr>
          <a:xfrm>
            <a:off x="7867575" y="5953689"/>
            <a:ext cx="2854537"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tabLst>
                <a:tab pos="520700" algn="l"/>
              </a:tabLst>
              <a:defRPr i="1"/>
            </a:pPr>
            <a:r>
              <a:t>Drosophila melanogaster</a:t>
            </a:r>
          </a:p>
          <a:p>
            <a:pPr>
              <a:tabLst>
                <a:tab pos="520700" algn="l"/>
              </a:tabLst>
            </a:pPr>
            <a:r>
              <a:t>(fruit fly): 41% genes duplicated</a:t>
            </a:r>
          </a:p>
        </p:txBody>
      </p:sp>
      <p:sp>
        <p:nvSpPr>
          <p:cNvPr id="639" name="Shape 639"/>
          <p:cNvSpPr/>
          <p:nvPr/>
        </p:nvSpPr>
        <p:spPr>
          <a:xfrm>
            <a:off x="7842175" y="1629339"/>
            <a:ext cx="2669196"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tabLst>
                <a:tab pos="520700" algn="l"/>
              </a:tabLst>
            </a:pPr>
            <a:r>
              <a:rPr i="1"/>
              <a:t>Homo sapiens:</a:t>
            </a:r>
            <a:r>
              <a:t> 38% genes duplicated</a:t>
            </a:r>
          </a:p>
        </p:txBody>
      </p:sp>
      <p:pic>
        <p:nvPicPr>
          <p:cNvPr id="640" name="AdobeStock_91151528 drosophila fade.png"/>
          <p:cNvPicPr>
            <a:picLocks noChangeAspect="1"/>
          </p:cNvPicPr>
          <p:nvPr/>
        </p:nvPicPr>
        <p:blipFill>
          <a:blip r:embed="rId4">
            <a:extLst/>
          </a:blip>
          <a:stretch>
            <a:fillRect/>
          </a:stretch>
        </p:blipFill>
        <p:spPr>
          <a:xfrm>
            <a:off x="7397675" y="4429350"/>
            <a:ext cx="2669196" cy="16124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3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3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3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 grpId="1"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a:spLocks noGrp="1"/>
          </p:cNvSpPr>
          <p:nvPr>
            <p:ph type="title"/>
          </p:nvPr>
        </p:nvSpPr>
        <p:spPr>
          <a:prstGeom prst="rect">
            <a:avLst/>
          </a:prstGeom>
        </p:spPr>
        <p:txBody>
          <a:bodyPr/>
          <a:lstStyle>
            <a:lvl1pPr>
              <a:tabLst>
                <a:tab pos="952500" algn="l"/>
              </a:tabLst>
            </a:lvl1pPr>
          </a:lstStyle>
          <a:p>
            <a:r>
              <a:t>Colobine Monkeys</a:t>
            </a:r>
          </a:p>
        </p:txBody>
      </p:sp>
      <p:sp>
        <p:nvSpPr>
          <p:cNvPr id="643" name="Shape 643"/>
          <p:cNvSpPr>
            <a:spLocks noGrp="1"/>
          </p:cNvSpPr>
          <p:nvPr>
            <p:ph type="body" idx="1"/>
          </p:nvPr>
        </p:nvSpPr>
        <p:spPr>
          <a:xfrm>
            <a:off x="368300" y="1790700"/>
            <a:ext cx="6862813" cy="7543800"/>
          </a:xfrm>
          <a:prstGeom prst="rect">
            <a:avLst/>
          </a:prstGeom>
        </p:spPr>
        <p:txBody>
          <a:bodyPr/>
          <a:lstStyle/>
          <a:p>
            <a:pPr>
              <a:tabLst>
                <a:tab pos="1016000" algn="l"/>
              </a:tabLst>
            </a:pPr>
            <a:r>
              <a:t>Gene duplication in colobine monkeys has enabled the production of enzymes that optimally perform similar functions in different body environments. </a:t>
            </a:r>
          </a:p>
          <a:p>
            <a:pPr lvl="1">
              <a:tabLst>
                <a:tab pos="1485900" algn="l"/>
              </a:tabLst>
            </a:pPr>
            <a:r>
              <a:t>The primary food source of colobines, unlike most other primates, is leaves. The leaves are fermented in the gut by bacteria, which are then digested with the assistance of an enzyme produced by</a:t>
            </a:r>
            <a:r>
              <a:rPr b="1">
                <a:solidFill>
                  <a:srgbClr val="006994"/>
                </a:solidFill>
              </a:rPr>
              <a:t> RNase</a:t>
            </a:r>
            <a:r>
              <a:t> genes.</a:t>
            </a:r>
          </a:p>
          <a:p>
            <a:pPr>
              <a:tabLst>
                <a:tab pos="1016000" algn="l"/>
              </a:tabLst>
            </a:pPr>
            <a:r>
              <a:t>In colobines there are two forms of the RNase genes, RNase1 and RNase1B, while in other primates there is only RNase1. </a:t>
            </a:r>
          </a:p>
          <a:p>
            <a:pPr lvl="1">
              <a:tabLst>
                <a:tab pos="1485900" algn="l"/>
              </a:tabLst>
            </a:pPr>
            <a:r>
              <a:t>The optimal pH for the enzyme RNase1 is 7.4. For RNase1B, the optimal pH is 6.3. In colobine monkeys, the pH of the digestive system is 6-7, but in other primates it is 7.4-8.</a:t>
            </a:r>
          </a:p>
          <a:p>
            <a:pPr lvl="1">
              <a:tabLst>
                <a:tab pos="1485900" algn="l"/>
              </a:tabLst>
            </a:pPr>
            <a:r>
              <a:t> RNase1B is six times more efficient at degrading RNA in the gut of colobines than RNase1. RNase1 is also expressed in cells outside the digestive system where it degrades double stranded RNA and may assist in defense against viral infection. RNase1B is 300 times less efficient at this function. </a:t>
            </a:r>
          </a:p>
        </p:txBody>
      </p:sp>
      <p:pic>
        <p:nvPicPr>
          <p:cNvPr id="644" name="Red colobus Atamari CC 3.0.jpg"/>
          <p:cNvPicPr>
            <a:picLocks noChangeAspect="1"/>
          </p:cNvPicPr>
          <p:nvPr/>
        </p:nvPicPr>
        <p:blipFill>
          <a:blip r:embed="rId2">
            <a:extLst/>
          </a:blip>
          <a:stretch>
            <a:fillRect/>
          </a:stretch>
        </p:blipFill>
        <p:spPr>
          <a:xfrm>
            <a:off x="7933329" y="1828882"/>
            <a:ext cx="5074807" cy="6857846"/>
          </a:xfrm>
          <a:prstGeom prst="rect">
            <a:avLst/>
          </a:prstGeom>
          <a:ln w="25400">
            <a:solidFill>
              <a:srgbClr val="FFFFFF"/>
            </a:solidFill>
            <a:miter lim="400000"/>
          </a:ln>
        </p:spPr>
      </p:pic>
      <p:sp>
        <p:nvSpPr>
          <p:cNvPr id="645" name="Shape 645"/>
          <p:cNvSpPr/>
          <p:nvPr/>
        </p:nvSpPr>
        <p:spPr>
          <a:xfrm>
            <a:off x="12337975" y="8675138"/>
            <a:ext cx="662652" cy="1757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500">
                <a:solidFill>
                  <a:srgbClr val="000000"/>
                </a:solidFill>
              </a:defRPr>
            </a:lvl1pPr>
          </a:lstStyle>
          <a:p>
            <a:r>
              <a:t>Atamari CC 3.0</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1"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47"/>
          <p:cNvSpPr>
            <a:spLocks noGrp="1"/>
          </p:cNvSpPr>
          <p:nvPr>
            <p:ph type="title"/>
          </p:nvPr>
        </p:nvSpPr>
        <p:spPr>
          <a:prstGeom prst="rect">
            <a:avLst/>
          </a:prstGeom>
        </p:spPr>
        <p:txBody>
          <a:bodyPr/>
          <a:lstStyle>
            <a:lvl1pPr>
              <a:tabLst>
                <a:tab pos="952500" algn="l"/>
              </a:tabLst>
            </a:lvl1pPr>
          </a:lstStyle>
          <a:p>
            <a:r>
              <a:t>Antarctic Eel Pout</a:t>
            </a:r>
          </a:p>
        </p:txBody>
      </p:sp>
      <p:sp>
        <p:nvSpPr>
          <p:cNvPr id="648" name="Shape 648"/>
          <p:cNvSpPr>
            <a:spLocks noGrp="1"/>
          </p:cNvSpPr>
          <p:nvPr>
            <p:ph type="body" sz="half" idx="1"/>
          </p:nvPr>
        </p:nvSpPr>
        <p:spPr>
          <a:xfrm>
            <a:off x="355600" y="1765300"/>
            <a:ext cx="6398370" cy="7543800"/>
          </a:xfrm>
          <a:prstGeom prst="rect">
            <a:avLst/>
          </a:prstGeom>
        </p:spPr>
        <p:txBody>
          <a:bodyPr/>
          <a:lstStyle/>
          <a:p>
            <a:pPr>
              <a:tabLst>
                <a:tab pos="1016000" algn="l"/>
              </a:tabLst>
            </a:pPr>
            <a:r>
              <a:t>Fish living in the near freezing waters of the Antarctic must have a way of ensuring their blood remains ice free. </a:t>
            </a:r>
          </a:p>
          <a:p>
            <a:pPr lvl="1">
              <a:tabLst>
                <a:tab pos="1485900" algn="l"/>
              </a:tabLst>
            </a:pPr>
            <a:r>
              <a:t>In many species, this is done by employing proteins with antifreeze properties. There are four major antifreeze proteins found in fish (labelled AFP types I - IV). </a:t>
            </a:r>
          </a:p>
          <a:p>
            <a:pPr lvl="1">
              <a:tabLst>
                <a:tab pos="1485900" algn="l"/>
              </a:tabLst>
            </a:pPr>
            <a:r>
              <a:t>The gene for the protein AFP III, found in Antarctic eelpout, is very similar to the gene that produces sialic acid synthase (SAS). </a:t>
            </a:r>
          </a:p>
          <a:p>
            <a:pPr lvl="1">
              <a:tabLst>
                <a:tab pos="1485900" algn="l"/>
              </a:tabLst>
            </a:pPr>
            <a:r>
              <a:t>Molecular studies have found that a slight modification in the SAS gene causes the production and secretion of AFP III. More importantly, the SAS gene also shows ice binding capabilities. </a:t>
            </a:r>
          </a:p>
          <a:p>
            <a:pPr lvl="1">
              <a:tabLst>
                <a:tab pos="1485900" algn="l"/>
              </a:tabLst>
            </a:pPr>
            <a:r>
              <a:t>It appears that a duplication of the SAS gene produced a new gene that was selected for its ice binding capabilities and thus diverged to become the AFP III gene in Antarctic eelpout.</a:t>
            </a:r>
          </a:p>
        </p:txBody>
      </p:sp>
      <p:pic>
        <p:nvPicPr>
          <p:cNvPr id="649" name="AFP III antifreeze 300 dpi.png"/>
          <p:cNvPicPr>
            <a:picLocks noChangeAspect="1"/>
          </p:cNvPicPr>
          <p:nvPr/>
        </p:nvPicPr>
        <p:blipFill>
          <a:blip r:embed="rId2">
            <a:extLst/>
          </a:blip>
          <a:stretch>
            <a:fillRect/>
          </a:stretch>
        </p:blipFill>
        <p:spPr>
          <a:xfrm>
            <a:off x="7336766" y="2259099"/>
            <a:ext cx="5218800" cy="5213165"/>
          </a:xfrm>
          <a:prstGeom prst="rect">
            <a:avLst/>
          </a:prstGeom>
          <a:ln w="12700">
            <a:miter lim="400000"/>
          </a:ln>
        </p:spPr>
      </p:pic>
      <p:sp>
        <p:nvSpPr>
          <p:cNvPr id="650" name="Shape 650"/>
          <p:cNvSpPr/>
          <p:nvPr/>
        </p:nvSpPr>
        <p:spPr>
          <a:xfrm>
            <a:off x="9328075" y="7871389"/>
            <a:ext cx="923108"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AFP III</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4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1" build="p" bldLvl="5"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Shape 652"/>
          <p:cNvSpPr>
            <a:spLocks noGrp="1"/>
          </p:cNvSpPr>
          <p:nvPr>
            <p:ph type="title"/>
          </p:nvPr>
        </p:nvSpPr>
        <p:spPr>
          <a:prstGeom prst="rect">
            <a:avLst/>
          </a:prstGeom>
        </p:spPr>
        <p:txBody>
          <a:bodyPr/>
          <a:lstStyle>
            <a:lvl1pPr>
              <a:tabLst>
                <a:tab pos="952500" algn="l"/>
              </a:tabLst>
            </a:lvl1pPr>
          </a:lstStyle>
          <a:p>
            <a:r>
              <a:t>Non-disjunction in Meiosis</a:t>
            </a:r>
          </a:p>
        </p:txBody>
      </p:sp>
      <p:sp>
        <p:nvSpPr>
          <p:cNvPr id="653" name="Shape 653"/>
          <p:cNvSpPr>
            <a:spLocks noGrp="1"/>
          </p:cNvSpPr>
          <p:nvPr>
            <p:ph type="body" sz="half" idx="1"/>
          </p:nvPr>
        </p:nvSpPr>
        <p:spPr>
          <a:xfrm>
            <a:off x="368300" y="1790700"/>
            <a:ext cx="11140827" cy="3601244"/>
          </a:xfrm>
          <a:prstGeom prst="rect">
            <a:avLst/>
          </a:prstGeom>
        </p:spPr>
        <p:txBody>
          <a:bodyPr/>
          <a:lstStyle/>
          <a:p>
            <a:pPr>
              <a:tabLst>
                <a:tab pos="1016000" algn="l"/>
              </a:tabLst>
            </a:pPr>
            <a:r>
              <a:t>The meiotic spindle normally distributes chromosomes to daughter cells without error. However, mistakes can occur during meiosis in which the chromosomes, or sister chromatids, fail to separate properly at anaphase.</a:t>
            </a:r>
          </a:p>
          <a:p>
            <a:pPr lvl="1">
              <a:tabLst>
                <a:tab pos="1485900" algn="l"/>
              </a:tabLst>
            </a:pPr>
            <a:r>
              <a:t>This mishap is called non-disjunction. It can occur during meiosis I or meiosis II.</a:t>
            </a:r>
          </a:p>
          <a:p>
            <a:pPr lvl="1">
              <a:tabLst>
                <a:tab pos="1485900" algn="l"/>
              </a:tabLst>
            </a:pPr>
            <a:r>
              <a:t>Non-disjunction results in abnormal numbers of chromosomes passing to the gametes.</a:t>
            </a:r>
          </a:p>
          <a:p>
            <a:pPr lvl="1">
              <a:tabLst>
                <a:tab pos="1485900" algn="l"/>
              </a:tabLst>
            </a:pPr>
            <a:r>
              <a:t>If either of these aberrant gametes unites with a normal one at fertilisation, the offspring will have an abnormal chromosome number.</a:t>
            </a:r>
          </a:p>
          <a:p>
            <a:pPr lvl="1">
              <a:tabLst>
                <a:tab pos="1485900" algn="l"/>
              </a:tabLst>
            </a:pPr>
            <a:r>
              <a:t>This is known as an aneuploidy, e.g. trisomy.</a:t>
            </a:r>
          </a:p>
        </p:txBody>
      </p:sp>
      <p:pic>
        <p:nvPicPr>
          <p:cNvPr id="654" name="Trisomy 13.png"/>
          <p:cNvPicPr>
            <a:picLocks noChangeAspect="1"/>
          </p:cNvPicPr>
          <p:nvPr/>
        </p:nvPicPr>
        <p:blipFill>
          <a:blip r:embed="rId2">
            <a:extLst/>
          </a:blip>
          <a:stretch>
            <a:fillRect/>
          </a:stretch>
        </p:blipFill>
        <p:spPr>
          <a:xfrm>
            <a:off x="783911" y="5816600"/>
            <a:ext cx="2899092" cy="2626235"/>
          </a:xfrm>
          <a:prstGeom prst="rect">
            <a:avLst/>
          </a:prstGeom>
          <a:ln w="25400">
            <a:solidFill>
              <a:srgbClr val="FFFFFF"/>
            </a:solidFill>
            <a:miter lim="400000"/>
          </a:ln>
        </p:spPr>
      </p:pic>
      <p:pic>
        <p:nvPicPr>
          <p:cNvPr id="655" name="Trisomy 18.png"/>
          <p:cNvPicPr>
            <a:picLocks noChangeAspect="1"/>
          </p:cNvPicPr>
          <p:nvPr/>
        </p:nvPicPr>
        <p:blipFill>
          <a:blip r:embed="rId3">
            <a:extLst/>
          </a:blip>
          <a:stretch>
            <a:fillRect/>
          </a:stretch>
        </p:blipFill>
        <p:spPr>
          <a:xfrm>
            <a:off x="4708211" y="5815705"/>
            <a:ext cx="2899092" cy="2446751"/>
          </a:xfrm>
          <a:prstGeom prst="rect">
            <a:avLst/>
          </a:prstGeom>
          <a:ln w="25400">
            <a:solidFill>
              <a:srgbClr val="FFFFFF"/>
            </a:solidFill>
            <a:miter lim="400000"/>
          </a:ln>
        </p:spPr>
      </p:pic>
      <p:pic>
        <p:nvPicPr>
          <p:cNvPr id="656" name="Trisomy 21.png"/>
          <p:cNvPicPr>
            <a:picLocks noChangeAspect="1"/>
          </p:cNvPicPr>
          <p:nvPr/>
        </p:nvPicPr>
        <p:blipFill>
          <a:blip r:embed="rId4">
            <a:extLst/>
          </a:blip>
          <a:stretch>
            <a:fillRect/>
          </a:stretch>
        </p:blipFill>
        <p:spPr>
          <a:xfrm>
            <a:off x="8683311" y="6203124"/>
            <a:ext cx="2899092" cy="1696278"/>
          </a:xfrm>
          <a:prstGeom prst="rect">
            <a:avLst/>
          </a:prstGeom>
          <a:ln w="25400">
            <a:solidFill>
              <a:srgbClr val="FFFFFF"/>
            </a:solidFill>
            <a:miter lim="400000"/>
          </a:ln>
        </p:spPr>
      </p:pic>
      <p:sp>
        <p:nvSpPr>
          <p:cNvPr id="657" name="Shape 657"/>
          <p:cNvSpPr/>
          <p:nvPr/>
        </p:nvSpPr>
        <p:spPr>
          <a:xfrm>
            <a:off x="9220200" y="8534400"/>
            <a:ext cx="18161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lvl1pPr>
          </a:lstStyle>
          <a:p>
            <a:r>
              <a:t>Trisomy 21</a:t>
            </a:r>
          </a:p>
        </p:txBody>
      </p:sp>
      <p:sp>
        <p:nvSpPr>
          <p:cNvPr id="658" name="Shape 658"/>
          <p:cNvSpPr/>
          <p:nvPr/>
        </p:nvSpPr>
        <p:spPr>
          <a:xfrm>
            <a:off x="5245100" y="8534400"/>
            <a:ext cx="18161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lvl1pPr>
          </a:lstStyle>
          <a:p>
            <a:r>
              <a:t>Trisomy 18</a:t>
            </a:r>
          </a:p>
        </p:txBody>
      </p:sp>
      <p:sp>
        <p:nvSpPr>
          <p:cNvPr id="659" name="Shape 659"/>
          <p:cNvSpPr/>
          <p:nvPr/>
        </p:nvSpPr>
        <p:spPr>
          <a:xfrm>
            <a:off x="1320800" y="8534400"/>
            <a:ext cx="18161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lvl1pPr>
          </a:lstStyle>
          <a:p>
            <a:r>
              <a:t>Trisomy 13</a:t>
            </a:r>
          </a:p>
        </p:txBody>
      </p:sp>
      <p:sp>
        <p:nvSpPr>
          <p:cNvPr id="660" name="Shape 660"/>
          <p:cNvSpPr/>
          <p:nvPr/>
        </p:nvSpPr>
        <p:spPr>
          <a:xfrm rot="5400000">
            <a:off x="11880850" y="6800850"/>
            <a:ext cx="1714500" cy="279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200"/>
              </a:lnSpc>
              <a:tabLst>
                <a:tab pos="520700" algn="l"/>
              </a:tabLst>
              <a:defRPr sz="1000">
                <a:solidFill>
                  <a:srgbClr val="000000"/>
                </a:solidFill>
              </a:defRPr>
            </a:lvl1pPr>
          </a:lstStyle>
          <a:p>
            <a:pPr>
              <a:defRPr sz="2000"/>
            </a:pPr>
            <a:r>
              <a:rPr sz="1000"/>
              <a:t>Photos: Cytogenetics Dept. Waikato Hospital</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5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5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1"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title"/>
          </p:nvPr>
        </p:nvSpPr>
        <p:spPr>
          <a:prstGeom prst="rect">
            <a:avLst/>
          </a:prstGeom>
        </p:spPr>
        <p:txBody>
          <a:bodyPr/>
          <a:lstStyle>
            <a:lvl1pPr>
              <a:tabLst>
                <a:tab pos="952500" algn="l"/>
              </a:tabLst>
            </a:lvl1pPr>
          </a:lstStyle>
          <a:p>
            <a:r>
              <a:t>Sources of Variation</a:t>
            </a:r>
          </a:p>
        </p:txBody>
      </p:sp>
      <p:grpSp>
        <p:nvGrpSpPr>
          <p:cNvPr id="97" name="Group 97"/>
          <p:cNvGrpSpPr/>
          <p:nvPr/>
        </p:nvGrpSpPr>
        <p:grpSpPr>
          <a:xfrm>
            <a:off x="486370" y="1317029"/>
            <a:ext cx="5529313" cy="2237533"/>
            <a:chOff x="0" y="0"/>
            <a:chExt cx="5529312" cy="2237531"/>
          </a:xfrm>
        </p:grpSpPr>
        <p:sp>
          <p:nvSpPr>
            <p:cNvPr id="95" name="Shape 95"/>
            <p:cNvSpPr/>
            <p:nvPr/>
          </p:nvSpPr>
          <p:spPr>
            <a:xfrm>
              <a:off x="0" y="0"/>
              <a:ext cx="5529313" cy="2237532"/>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6" name="Shape 96"/>
            <p:cNvSpPr/>
            <p:nvPr/>
          </p:nvSpPr>
          <p:spPr>
            <a:xfrm>
              <a:off x="37014" y="58309"/>
              <a:ext cx="5455284" cy="19991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tabLst>
                  <a:tab pos="520700" algn="l"/>
                </a:tabLst>
                <a:defRPr sz="2100" b="1"/>
              </a:pPr>
              <a:r>
                <a:t>Mutations</a:t>
              </a:r>
            </a:p>
            <a:p>
              <a:pPr>
                <a:tabLst>
                  <a:tab pos="520700" algn="l"/>
                </a:tabLst>
                <a:defRPr b="1"/>
              </a:pPr>
              <a:r>
                <a:t>gene mutations, chromosome mutations</a:t>
              </a:r>
            </a:p>
            <a:p>
              <a:pPr>
                <a:tabLst>
                  <a:tab pos="520700" algn="l"/>
                </a:tabLst>
              </a:pPr>
              <a:r>
                <a:t>Mutations are the source of all new alleles. Existing genes are modified by base substitutions and deletions, causing the formation of new alleles. Silent mutations may escape selection pressure until conditions change.</a:t>
              </a:r>
            </a:p>
          </p:txBody>
        </p:sp>
      </p:grpSp>
      <p:grpSp>
        <p:nvGrpSpPr>
          <p:cNvPr id="101" name="Group 101"/>
          <p:cNvGrpSpPr/>
          <p:nvPr/>
        </p:nvGrpSpPr>
        <p:grpSpPr>
          <a:xfrm>
            <a:off x="6019799" y="1317029"/>
            <a:ext cx="5973318" cy="2259460"/>
            <a:chOff x="0" y="0"/>
            <a:chExt cx="5973316" cy="2259458"/>
          </a:xfrm>
        </p:grpSpPr>
        <p:sp>
          <p:nvSpPr>
            <p:cNvPr id="98" name="Shape 98"/>
            <p:cNvSpPr/>
            <p:nvPr/>
          </p:nvSpPr>
          <p:spPr>
            <a:xfrm>
              <a:off x="1934170" y="0"/>
              <a:ext cx="4039147" cy="2259459"/>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9" name="Shape 99"/>
            <p:cNvSpPr/>
            <p:nvPr/>
          </p:nvSpPr>
          <p:spPr>
            <a:xfrm>
              <a:off x="2069231" y="130168"/>
              <a:ext cx="3720246" cy="1999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tabLst>
                  <a:tab pos="520700" algn="l"/>
                </a:tabLst>
                <a:defRPr sz="2100" b="1"/>
              </a:pPr>
              <a:r>
                <a:t>Sexual reproduction</a:t>
              </a:r>
            </a:p>
            <a:p>
              <a:pPr algn="ctr">
                <a:tabLst>
                  <a:tab pos="520700" algn="l"/>
                </a:tabLst>
                <a:defRPr b="1"/>
              </a:pPr>
              <a:r>
                <a:t>independent assortment, crossing over and recombination, mate selection</a:t>
              </a:r>
            </a:p>
            <a:p>
              <a:pPr>
                <a:tabLst>
                  <a:tab pos="520700" algn="l"/>
                </a:tabLst>
              </a:pPr>
              <a:r>
                <a:t>Sexual reproduction rearranges and reshuffles the genetic material into new combinations.</a:t>
              </a:r>
            </a:p>
          </p:txBody>
        </p:sp>
        <p:sp>
          <p:nvSpPr>
            <p:cNvPr id="100" name="Shape 100"/>
            <p:cNvSpPr/>
            <p:nvPr/>
          </p:nvSpPr>
          <p:spPr>
            <a:xfrm>
              <a:off x="0" y="932719"/>
              <a:ext cx="1783063" cy="1"/>
            </a:xfrm>
            <a:prstGeom prst="line">
              <a:avLst/>
            </a:prstGeom>
            <a:noFill/>
            <a:ln w="1143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05" name="Group 105"/>
          <p:cNvGrpSpPr/>
          <p:nvPr/>
        </p:nvGrpSpPr>
        <p:grpSpPr>
          <a:xfrm>
            <a:off x="519831" y="3704629"/>
            <a:ext cx="7412168" cy="2773463"/>
            <a:chOff x="0" y="0"/>
            <a:chExt cx="7412166" cy="2773461"/>
          </a:xfrm>
        </p:grpSpPr>
        <p:sp>
          <p:nvSpPr>
            <p:cNvPr id="102" name="Shape 102"/>
            <p:cNvSpPr/>
            <p:nvPr/>
          </p:nvSpPr>
          <p:spPr>
            <a:xfrm>
              <a:off x="4638" y="0"/>
              <a:ext cx="5486847" cy="2773462"/>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3" name="Shape 103"/>
            <p:cNvSpPr/>
            <p:nvPr/>
          </p:nvSpPr>
          <p:spPr>
            <a:xfrm>
              <a:off x="0" y="109109"/>
              <a:ext cx="5353137" cy="2532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tabLst>
                  <a:tab pos="520700" algn="l"/>
                </a:tabLst>
                <a:defRPr sz="2100" b="1"/>
              </a:pPr>
              <a:r>
                <a:t>Phenotype</a:t>
              </a:r>
            </a:p>
            <a:p>
              <a:pPr>
                <a:tabLst>
                  <a:tab pos="520700" algn="l"/>
                </a:tabLst>
              </a:pPr>
              <a:r>
                <a:t>An individual’s phenotype is the result of the interaction of genetic and environmental factors during its lifetime (including during development). The genetic instructions for creating the individual may be modified by the internal and external environment both during and after development. Phenotypic plasticity in response to environment can be adaptive if it increases fitness.</a:t>
              </a:r>
            </a:p>
          </p:txBody>
        </p:sp>
        <p:sp>
          <p:nvSpPr>
            <p:cNvPr id="104" name="Shape 104"/>
            <p:cNvSpPr/>
            <p:nvPr/>
          </p:nvSpPr>
          <p:spPr>
            <a:xfrm flipH="1" flipV="1">
              <a:off x="5660628" y="1652921"/>
              <a:ext cx="1751539" cy="1"/>
            </a:xfrm>
            <a:prstGeom prst="line">
              <a:avLst/>
            </a:prstGeom>
            <a:noFill/>
            <a:ln w="1143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09" name="Group 109"/>
          <p:cNvGrpSpPr/>
          <p:nvPr/>
        </p:nvGrpSpPr>
        <p:grpSpPr>
          <a:xfrm>
            <a:off x="7953970" y="3574669"/>
            <a:ext cx="4120208" cy="2604262"/>
            <a:chOff x="0" y="0"/>
            <a:chExt cx="4120207" cy="2604261"/>
          </a:xfrm>
        </p:grpSpPr>
        <p:sp>
          <p:nvSpPr>
            <p:cNvPr id="106" name="Shape 106"/>
            <p:cNvSpPr/>
            <p:nvPr/>
          </p:nvSpPr>
          <p:spPr>
            <a:xfrm>
              <a:off x="0" y="1325549"/>
              <a:ext cx="4120208" cy="119901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7" name="Shape 107"/>
            <p:cNvSpPr/>
            <p:nvPr/>
          </p:nvSpPr>
          <p:spPr>
            <a:xfrm>
              <a:off x="630361" y="1405240"/>
              <a:ext cx="2871181" cy="1199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tabLst>
                  <a:tab pos="520700" algn="l"/>
                </a:tabLst>
                <a:defRPr sz="2100" b="1"/>
              </a:pPr>
              <a:r>
                <a:t>Genotype</a:t>
              </a:r>
            </a:p>
            <a:p>
              <a:pPr algn="ctr">
                <a:tabLst>
                  <a:tab pos="520700" algn="l"/>
                </a:tabLst>
              </a:pPr>
              <a:r>
                <a:t>Determines the genetic potential of an individual</a:t>
              </a:r>
            </a:p>
          </p:txBody>
        </p:sp>
        <p:sp>
          <p:nvSpPr>
            <p:cNvPr id="108" name="Shape 108"/>
            <p:cNvSpPr/>
            <p:nvPr/>
          </p:nvSpPr>
          <p:spPr>
            <a:xfrm flipH="1">
              <a:off x="2434629" y="0"/>
              <a:ext cx="1" cy="1202476"/>
            </a:xfrm>
            <a:prstGeom prst="line">
              <a:avLst/>
            </a:prstGeom>
            <a:noFill/>
            <a:ln w="1143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13" name="Group 113"/>
          <p:cNvGrpSpPr/>
          <p:nvPr/>
        </p:nvGrpSpPr>
        <p:grpSpPr>
          <a:xfrm>
            <a:off x="6214831" y="5944723"/>
            <a:ext cx="5868525" cy="3459528"/>
            <a:chOff x="-121600" y="594553"/>
            <a:chExt cx="5868524" cy="3459527"/>
          </a:xfrm>
        </p:grpSpPr>
        <p:sp>
          <p:nvSpPr>
            <p:cNvPr id="110" name="Shape 110"/>
            <p:cNvSpPr/>
            <p:nvPr/>
          </p:nvSpPr>
          <p:spPr>
            <a:xfrm flipH="1" flipV="1">
              <a:off x="-121601" y="594553"/>
              <a:ext cx="2124290" cy="1037827"/>
            </a:xfrm>
            <a:prstGeom prst="line">
              <a:avLst/>
            </a:prstGeom>
            <a:noFill/>
            <a:ln w="1143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11" name="Shape 111"/>
            <p:cNvSpPr/>
            <p:nvPr/>
          </p:nvSpPr>
          <p:spPr>
            <a:xfrm>
              <a:off x="30038" y="1592959"/>
              <a:ext cx="5716886" cy="2461122"/>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12" name="Shape 112"/>
            <p:cNvSpPr/>
            <p:nvPr/>
          </p:nvSpPr>
          <p:spPr>
            <a:xfrm>
              <a:off x="0" y="1702692"/>
              <a:ext cx="5695988" cy="230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tabLst>
                  <a:tab pos="520700" algn="l"/>
                </a:tabLst>
                <a:defRPr sz="2100" b="1"/>
              </a:pPr>
              <a:r>
                <a:t>Environmental factors</a:t>
              </a:r>
            </a:p>
            <a:p>
              <a:pPr>
                <a:tabLst>
                  <a:tab pos="520700" algn="l"/>
                </a:tabLst>
                <a:defRPr sz="2100"/>
              </a:pPr>
              <a:r>
                <a:rPr sz="1800"/>
                <a:t>The external and internal environments can influence the expression of the genotype. The external environment may include physical factors such as temperature or light intensity, or biotic factors such as competition. The internal environment, e.g presence or absence of hormones or growth factors during development, may also affect genotypic expression.</a:t>
              </a:r>
              <a:r>
                <a:t> </a:t>
              </a:r>
            </a:p>
          </p:txBody>
        </p:sp>
      </p:grpSp>
      <p:pic>
        <p:nvPicPr>
          <p:cNvPr id="114" name="Butterfly 5-clear.png"/>
          <p:cNvPicPr>
            <a:picLocks noChangeAspect="1"/>
          </p:cNvPicPr>
          <p:nvPr/>
        </p:nvPicPr>
        <p:blipFill>
          <a:blip r:embed="rId2">
            <a:extLst/>
          </a:blip>
          <a:stretch>
            <a:fillRect/>
          </a:stretch>
        </p:blipFill>
        <p:spPr>
          <a:xfrm rot="20293412">
            <a:off x="2435459" y="6384603"/>
            <a:ext cx="3580912" cy="316868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1" animBg="1" advAuto="0"/>
      <p:bldP spid="101" grpId="2" animBg="1" advAuto="0"/>
      <p:bldP spid="105" grpId="4" animBg="1" advAuto="0"/>
      <p:bldP spid="109" grpId="3"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p:cNvSpPr>
          <p:nvPr>
            <p:ph type="title"/>
          </p:nvPr>
        </p:nvSpPr>
        <p:spPr>
          <a:prstGeom prst="rect">
            <a:avLst/>
          </a:prstGeom>
        </p:spPr>
        <p:txBody>
          <a:bodyPr/>
          <a:lstStyle>
            <a:lvl1pPr>
              <a:tabLst>
                <a:tab pos="952500" algn="l"/>
              </a:tabLst>
            </a:lvl1pPr>
          </a:lstStyle>
          <a:p>
            <a:r>
              <a:t>Non-Disjunction: Meiosis I</a:t>
            </a:r>
          </a:p>
        </p:txBody>
      </p:sp>
      <p:sp>
        <p:nvSpPr>
          <p:cNvPr id="663" name="Shape 663"/>
          <p:cNvSpPr>
            <a:spLocks noGrp="1"/>
          </p:cNvSpPr>
          <p:nvPr>
            <p:ph type="body" sz="half" idx="1"/>
          </p:nvPr>
        </p:nvSpPr>
        <p:spPr>
          <a:prstGeom prst="rect">
            <a:avLst/>
          </a:prstGeom>
        </p:spPr>
        <p:txBody>
          <a:bodyPr/>
          <a:lstStyle/>
          <a:p>
            <a:pPr marL="345600" indent="-345600">
              <a:tabLst>
                <a:tab pos="1016000" algn="l"/>
              </a:tabLst>
            </a:pPr>
            <a:r>
              <a:t>A non-disjunction in meiosis I occurs when </a:t>
            </a:r>
            <a:r>
              <a:rPr b="1">
                <a:solidFill>
                  <a:srgbClr val="126A93"/>
                </a:solidFill>
              </a:rPr>
              <a:t>homologous chromosomes </a:t>
            </a:r>
            <a:r>
              <a:t>fail to separate properly during </a:t>
            </a:r>
            <a:r>
              <a:rPr b="1">
                <a:solidFill>
                  <a:srgbClr val="126A93"/>
                </a:solidFill>
              </a:rPr>
              <a:t>anaphase I</a:t>
            </a:r>
            <a:r>
              <a:t>.</a:t>
            </a:r>
          </a:p>
          <a:p>
            <a:pPr marL="680000" lvl="1" indent="-320000">
              <a:tabLst>
                <a:tab pos="1485900" algn="l"/>
              </a:tabLst>
            </a:pPr>
            <a:r>
              <a:t>One gamete receives two of the same sort of chromosome and the other gamete receives no copy.</a:t>
            </a:r>
          </a:p>
        </p:txBody>
      </p:sp>
      <p:sp>
        <p:nvSpPr>
          <p:cNvPr id="664" name="Shape 664"/>
          <p:cNvSpPr/>
          <p:nvPr/>
        </p:nvSpPr>
        <p:spPr>
          <a:xfrm>
            <a:off x="6134100" y="8559800"/>
            <a:ext cx="593986"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n+1</a:t>
            </a:r>
          </a:p>
        </p:txBody>
      </p:sp>
      <p:sp>
        <p:nvSpPr>
          <p:cNvPr id="665" name="Shape 665"/>
          <p:cNvSpPr/>
          <p:nvPr/>
        </p:nvSpPr>
        <p:spPr>
          <a:xfrm>
            <a:off x="7645400" y="8559800"/>
            <a:ext cx="593986"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n+1</a:t>
            </a:r>
          </a:p>
        </p:txBody>
      </p:sp>
      <p:sp>
        <p:nvSpPr>
          <p:cNvPr id="666" name="Shape 666"/>
          <p:cNvSpPr/>
          <p:nvPr/>
        </p:nvSpPr>
        <p:spPr>
          <a:xfrm>
            <a:off x="9156700" y="8559800"/>
            <a:ext cx="586563"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n–1</a:t>
            </a:r>
          </a:p>
        </p:txBody>
      </p:sp>
      <p:sp>
        <p:nvSpPr>
          <p:cNvPr id="667" name="Shape 667"/>
          <p:cNvSpPr/>
          <p:nvPr/>
        </p:nvSpPr>
        <p:spPr>
          <a:xfrm>
            <a:off x="10668000" y="8559800"/>
            <a:ext cx="586563"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n–1</a:t>
            </a:r>
          </a:p>
        </p:txBody>
      </p:sp>
      <p:sp>
        <p:nvSpPr>
          <p:cNvPr id="668" name="Shape 668"/>
          <p:cNvSpPr/>
          <p:nvPr/>
        </p:nvSpPr>
        <p:spPr>
          <a:xfrm>
            <a:off x="8039100" y="8140700"/>
            <a:ext cx="1253704"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Gametes</a:t>
            </a:r>
          </a:p>
        </p:txBody>
      </p:sp>
      <p:sp>
        <p:nvSpPr>
          <p:cNvPr id="669" name="Shape 669"/>
          <p:cNvSpPr/>
          <p:nvPr/>
        </p:nvSpPr>
        <p:spPr>
          <a:xfrm>
            <a:off x="11214100" y="4953000"/>
            <a:ext cx="1327541"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Meiosis II</a:t>
            </a:r>
          </a:p>
        </p:txBody>
      </p:sp>
      <p:sp>
        <p:nvSpPr>
          <p:cNvPr id="670" name="Shape 670"/>
          <p:cNvSpPr/>
          <p:nvPr/>
        </p:nvSpPr>
        <p:spPr>
          <a:xfrm>
            <a:off x="10147300" y="2400300"/>
            <a:ext cx="1253443"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Meiosis I</a:t>
            </a:r>
          </a:p>
        </p:txBody>
      </p:sp>
      <p:pic>
        <p:nvPicPr>
          <p:cNvPr id="671" name="Non-disjunction meiosis I-2.pdf"/>
          <p:cNvPicPr>
            <a:picLocks noChangeAspect="1"/>
          </p:cNvPicPr>
          <p:nvPr/>
        </p:nvPicPr>
        <p:blipFill>
          <a:blip r:embed="rId2">
            <a:extLst/>
          </a:blip>
          <a:stretch>
            <a:fillRect/>
          </a:stretch>
        </p:blipFill>
        <p:spPr>
          <a:xfrm>
            <a:off x="6019800" y="3844274"/>
            <a:ext cx="5004417" cy="2070101"/>
          </a:xfrm>
          <a:prstGeom prst="rect">
            <a:avLst/>
          </a:prstGeom>
          <a:ln w="12700">
            <a:miter lim="400000"/>
          </a:ln>
        </p:spPr>
      </p:pic>
      <p:pic>
        <p:nvPicPr>
          <p:cNvPr id="672" name="Non-disjunction meiosis I-1.pdf"/>
          <p:cNvPicPr>
            <a:picLocks noChangeAspect="1"/>
          </p:cNvPicPr>
          <p:nvPr/>
        </p:nvPicPr>
        <p:blipFill>
          <a:blip r:embed="rId3">
            <a:extLst/>
          </a:blip>
          <a:stretch>
            <a:fillRect/>
          </a:stretch>
        </p:blipFill>
        <p:spPr>
          <a:xfrm>
            <a:off x="7124700" y="1686598"/>
            <a:ext cx="2406912" cy="1790701"/>
          </a:xfrm>
          <a:prstGeom prst="rect">
            <a:avLst/>
          </a:prstGeom>
          <a:ln w="12700">
            <a:miter lim="400000"/>
          </a:ln>
        </p:spPr>
      </p:pic>
      <p:pic>
        <p:nvPicPr>
          <p:cNvPr id="673" name="Non-disjunction meiosis I-3.pdf"/>
          <p:cNvPicPr>
            <a:picLocks noChangeAspect="1"/>
          </p:cNvPicPr>
          <p:nvPr/>
        </p:nvPicPr>
        <p:blipFill>
          <a:blip r:embed="rId4">
            <a:extLst/>
          </a:blip>
          <a:stretch>
            <a:fillRect/>
          </a:stretch>
        </p:blipFill>
        <p:spPr>
          <a:xfrm>
            <a:off x="6045200" y="6983666"/>
            <a:ext cx="5511800" cy="1157175"/>
          </a:xfrm>
          <a:prstGeom prst="rect">
            <a:avLst/>
          </a:prstGeom>
          <a:ln w="12700">
            <a:miter lim="400000"/>
          </a:ln>
        </p:spPr>
      </p:pic>
      <p:sp>
        <p:nvSpPr>
          <p:cNvPr id="674" name="Shape 674"/>
          <p:cNvSpPr/>
          <p:nvPr/>
        </p:nvSpPr>
        <p:spPr>
          <a:xfrm>
            <a:off x="5689600" y="1803400"/>
            <a:ext cx="170264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lvl1pPr>
          </a:lstStyle>
          <a:p>
            <a:r>
              <a:t>Non-disjunction</a:t>
            </a:r>
          </a:p>
        </p:txBody>
      </p:sp>
      <p:sp>
        <p:nvSpPr>
          <p:cNvPr id="675" name="Shape 675"/>
          <p:cNvSpPr/>
          <p:nvPr/>
        </p:nvSpPr>
        <p:spPr>
          <a:xfrm flipH="1" flipV="1">
            <a:off x="7522633" y="1998133"/>
            <a:ext cx="537634" cy="245534"/>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76" name="Shape 676"/>
          <p:cNvSpPr/>
          <p:nvPr/>
        </p:nvSpPr>
        <p:spPr>
          <a:xfrm flipH="1" flipV="1">
            <a:off x="9173633" y="3445933"/>
            <a:ext cx="609733" cy="78664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77" name="Shape 677"/>
          <p:cNvSpPr/>
          <p:nvPr/>
        </p:nvSpPr>
        <p:spPr>
          <a:xfrm flipV="1">
            <a:off x="7509933" y="3445933"/>
            <a:ext cx="609733" cy="78664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78" name="Shape 678"/>
          <p:cNvSpPr/>
          <p:nvPr/>
        </p:nvSpPr>
        <p:spPr>
          <a:xfrm flipH="1" flipV="1">
            <a:off x="7552878" y="6066283"/>
            <a:ext cx="338188" cy="84599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79" name="Shape 679"/>
          <p:cNvSpPr/>
          <p:nvPr/>
        </p:nvSpPr>
        <p:spPr>
          <a:xfrm flipV="1">
            <a:off x="6562278" y="6066283"/>
            <a:ext cx="338188" cy="84599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80" name="Shape 680"/>
          <p:cNvSpPr/>
          <p:nvPr/>
        </p:nvSpPr>
        <p:spPr>
          <a:xfrm flipH="1" flipV="1">
            <a:off x="10499278" y="6078983"/>
            <a:ext cx="338188" cy="84599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81" name="Shape 681"/>
          <p:cNvSpPr/>
          <p:nvPr/>
        </p:nvSpPr>
        <p:spPr>
          <a:xfrm flipV="1">
            <a:off x="9508678" y="6078983"/>
            <a:ext cx="338188" cy="84599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6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6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 grpId="1" build="p" bldLvl="5"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hape 683"/>
          <p:cNvSpPr>
            <a:spLocks noGrp="1"/>
          </p:cNvSpPr>
          <p:nvPr>
            <p:ph type="title"/>
          </p:nvPr>
        </p:nvSpPr>
        <p:spPr>
          <a:prstGeom prst="rect">
            <a:avLst/>
          </a:prstGeom>
        </p:spPr>
        <p:txBody>
          <a:bodyPr/>
          <a:lstStyle>
            <a:lvl1pPr>
              <a:tabLst>
                <a:tab pos="952500" algn="l"/>
              </a:tabLst>
            </a:lvl1pPr>
          </a:lstStyle>
          <a:p>
            <a:r>
              <a:t>Non-Disjunction: Meiosis II</a:t>
            </a:r>
          </a:p>
        </p:txBody>
      </p:sp>
      <p:sp>
        <p:nvSpPr>
          <p:cNvPr id="684" name="Shape 684"/>
          <p:cNvSpPr>
            <a:spLocks noGrp="1"/>
          </p:cNvSpPr>
          <p:nvPr>
            <p:ph type="body" sz="quarter" idx="1"/>
          </p:nvPr>
        </p:nvSpPr>
        <p:spPr>
          <a:xfrm>
            <a:off x="368300" y="1790700"/>
            <a:ext cx="5592217" cy="3111004"/>
          </a:xfrm>
          <a:prstGeom prst="rect">
            <a:avLst/>
          </a:prstGeom>
        </p:spPr>
        <p:txBody>
          <a:bodyPr/>
          <a:lstStyle/>
          <a:p>
            <a:pPr marL="345600" indent="-345600">
              <a:tabLst>
                <a:tab pos="1016000" algn="l"/>
              </a:tabLst>
            </a:pPr>
            <a:r>
              <a:t>A non-disjunction in meiosis II occurs when sister chromatids fail to separate properly during </a:t>
            </a:r>
            <a:r>
              <a:rPr b="1">
                <a:solidFill>
                  <a:srgbClr val="126A93"/>
                </a:solidFill>
              </a:rPr>
              <a:t>anaphase II</a:t>
            </a:r>
            <a:r>
              <a:t>.</a:t>
            </a:r>
          </a:p>
          <a:p>
            <a:pPr marL="680000" lvl="1" indent="-320000">
              <a:tabLst>
                <a:tab pos="1485900" algn="l"/>
              </a:tabLst>
            </a:pPr>
            <a:r>
              <a:t>One gamete receives two of the same sort of chromatid and the other gamete receives no copy.</a:t>
            </a:r>
          </a:p>
          <a:p>
            <a:pPr marL="680000" lvl="1" indent="-320000">
              <a:tabLst>
                <a:tab pos="1485900" algn="l"/>
              </a:tabLst>
            </a:pPr>
            <a:r>
              <a:t>Some gametes are unaffected.</a:t>
            </a:r>
          </a:p>
        </p:txBody>
      </p:sp>
      <p:sp>
        <p:nvSpPr>
          <p:cNvPr id="685" name="Shape 685"/>
          <p:cNvSpPr/>
          <p:nvPr/>
        </p:nvSpPr>
        <p:spPr>
          <a:xfrm>
            <a:off x="6108700" y="8559800"/>
            <a:ext cx="593986"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n+1</a:t>
            </a:r>
          </a:p>
        </p:txBody>
      </p:sp>
      <p:sp>
        <p:nvSpPr>
          <p:cNvPr id="686" name="Shape 686"/>
          <p:cNvSpPr/>
          <p:nvPr/>
        </p:nvSpPr>
        <p:spPr>
          <a:xfrm>
            <a:off x="7620000" y="8559800"/>
            <a:ext cx="586563"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n–1</a:t>
            </a:r>
          </a:p>
        </p:txBody>
      </p:sp>
      <p:sp>
        <p:nvSpPr>
          <p:cNvPr id="687" name="Shape 687"/>
          <p:cNvSpPr/>
          <p:nvPr/>
        </p:nvSpPr>
        <p:spPr>
          <a:xfrm>
            <a:off x="9205310" y="8559800"/>
            <a:ext cx="368301" cy="2960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tabLst>
                <a:tab pos="520700" algn="l"/>
              </a:tabLst>
              <a:defRPr sz="2100" b="1">
                <a:solidFill>
                  <a:srgbClr val="000000"/>
                </a:solidFill>
              </a:defRPr>
            </a:lvl1pPr>
          </a:lstStyle>
          <a:p>
            <a:r>
              <a:t>n</a:t>
            </a:r>
          </a:p>
        </p:txBody>
      </p:sp>
      <p:sp>
        <p:nvSpPr>
          <p:cNvPr id="688" name="Shape 688"/>
          <p:cNvSpPr/>
          <p:nvPr/>
        </p:nvSpPr>
        <p:spPr>
          <a:xfrm>
            <a:off x="10629900" y="8559800"/>
            <a:ext cx="289911"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n</a:t>
            </a:r>
          </a:p>
        </p:txBody>
      </p:sp>
      <p:sp>
        <p:nvSpPr>
          <p:cNvPr id="689" name="Shape 689"/>
          <p:cNvSpPr/>
          <p:nvPr/>
        </p:nvSpPr>
        <p:spPr>
          <a:xfrm>
            <a:off x="8013700" y="8140700"/>
            <a:ext cx="1253704"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Gametes</a:t>
            </a:r>
          </a:p>
        </p:txBody>
      </p:sp>
      <p:sp>
        <p:nvSpPr>
          <p:cNvPr id="690" name="Shape 690"/>
          <p:cNvSpPr/>
          <p:nvPr/>
        </p:nvSpPr>
        <p:spPr>
          <a:xfrm>
            <a:off x="11188700" y="4978400"/>
            <a:ext cx="1327541"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Meiosis II</a:t>
            </a:r>
          </a:p>
        </p:txBody>
      </p:sp>
      <p:sp>
        <p:nvSpPr>
          <p:cNvPr id="691" name="Shape 691"/>
          <p:cNvSpPr/>
          <p:nvPr/>
        </p:nvSpPr>
        <p:spPr>
          <a:xfrm>
            <a:off x="9994900" y="2552700"/>
            <a:ext cx="1253443" cy="296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tabLst>
                <a:tab pos="520700" algn="l"/>
              </a:tabLst>
              <a:defRPr sz="2100" b="1">
                <a:solidFill>
                  <a:srgbClr val="000000"/>
                </a:solidFill>
              </a:defRPr>
            </a:lvl1pPr>
          </a:lstStyle>
          <a:p>
            <a:r>
              <a:t>Meiosis I</a:t>
            </a:r>
          </a:p>
        </p:txBody>
      </p:sp>
      <p:pic>
        <p:nvPicPr>
          <p:cNvPr id="692" name="Nondisjunction meiosis II-3.pdf"/>
          <p:cNvPicPr>
            <a:picLocks noChangeAspect="1"/>
          </p:cNvPicPr>
          <p:nvPr/>
        </p:nvPicPr>
        <p:blipFill>
          <a:blip r:embed="rId2">
            <a:extLst/>
          </a:blip>
          <a:stretch>
            <a:fillRect/>
          </a:stretch>
        </p:blipFill>
        <p:spPr>
          <a:xfrm>
            <a:off x="5849508" y="6950905"/>
            <a:ext cx="5524501" cy="1164395"/>
          </a:xfrm>
          <a:prstGeom prst="rect">
            <a:avLst/>
          </a:prstGeom>
          <a:ln w="12700">
            <a:miter lim="400000"/>
          </a:ln>
        </p:spPr>
      </p:pic>
      <p:pic>
        <p:nvPicPr>
          <p:cNvPr id="693" name="Nondisjunction meiosis II-1.pdf"/>
          <p:cNvPicPr>
            <a:picLocks noChangeAspect="1"/>
          </p:cNvPicPr>
          <p:nvPr/>
        </p:nvPicPr>
        <p:blipFill>
          <a:blip r:embed="rId3">
            <a:extLst/>
          </a:blip>
          <a:stretch>
            <a:fillRect/>
          </a:stretch>
        </p:blipFill>
        <p:spPr>
          <a:xfrm>
            <a:off x="6946900" y="1562100"/>
            <a:ext cx="2614669" cy="1955800"/>
          </a:xfrm>
          <a:prstGeom prst="rect">
            <a:avLst/>
          </a:prstGeom>
          <a:ln w="12700">
            <a:miter lim="400000"/>
          </a:ln>
        </p:spPr>
      </p:pic>
      <p:pic>
        <p:nvPicPr>
          <p:cNvPr id="694" name="Nondisjunction meiosis II-2.pdf"/>
          <p:cNvPicPr>
            <a:picLocks noChangeAspect="1"/>
          </p:cNvPicPr>
          <p:nvPr/>
        </p:nvPicPr>
        <p:blipFill>
          <a:blip r:embed="rId4">
            <a:extLst/>
          </a:blip>
          <a:stretch>
            <a:fillRect/>
          </a:stretch>
        </p:blipFill>
        <p:spPr>
          <a:xfrm>
            <a:off x="5930900" y="3870510"/>
            <a:ext cx="5095822" cy="2159001"/>
          </a:xfrm>
          <a:prstGeom prst="rect">
            <a:avLst/>
          </a:prstGeom>
          <a:ln w="12700">
            <a:miter lim="400000"/>
          </a:ln>
        </p:spPr>
      </p:pic>
      <p:sp>
        <p:nvSpPr>
          <p:cNvPr id="695" name="Shape 695"/>
          <p:cNvSpPr/>
          <p:nvPr/>
        </p:nvSpPr>
        <p:spPr>
          <a:xfrm>
            <a:off x="4318000" y="6057900"/>
            <a:ext cx="18542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Non-disjunction</a:t>
            </a:r>
          </a:p>
        </p:txBody>
      </p:sp>
      <p:sp>
        <p:nvSpPr>
          <p:cNvPr id="696" name="Shape 696"/>
          <p:cNvSpPr/>
          <p:nvPr/>
        </p:nvSpPr>
        <p:spPr>
          <a:xfrm flipH="1">
            <a:off x="6093717" y="5723466"/>
            <a:ext cx="556850" cy="363208"/>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97" name="Shape 697"/>
          <p:cNvSpPr/>
          <p:nvPr/>
        </p:nvSpPr>
        <p:spPr>
          <a:xfrm flipH="1" flipV="1">
            <a:off x="9148233" y="3445933"/>
            <a:ext cx="609733" cy="78664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98" name="Shape 698"/>
          <p:cNvSpPr/>
          <p:nvPr/>
        </p:nvSpPr>
        <p:spPr>
          <a:xfrm flipV="1">
            <a:off x="7484533" y="3445933"/>
            <a:ext cx="609733" cy="78664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99" name="Shape 699"/>
          <p:cNvSpPr/>
          <p:nvPr/>
        </p:nvSpPr>
        <p:spPr>
          <a:xfrm flipH="1" flipV="1">
            <a:off x="7527478" y="6066283"/>
            <a:ext cx="338188" cy="84599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00" name="Shape 700"/>
          <p:cNvSpPr/>
          <p:nvPr/>
        </p:nvSpPr>
        <p:spPr>
          <a:xfrm flipV="1">
            <a:off x="6536878" y="6066283"/>
            <a:ext cx="338188" cy="84599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01" name="Shape 701"/>
          <p:cNvSpPr/>
          <p:nvPr/>
        </p:nvSpPr>
        <p:spPr>
          <a:xfrm flipH="1" flipV="1">
            <a:off x="10473878" y="6078983"/>
            <a:ext cx="338188" cy="84599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02" name="Shape 702"/>
          <p:cNvSpPr/>
          <p:nvPr/>
        </p:nvSpPr>
        <p:spPr>
          <a:xfrm flipV="1">
            <a:off x="9483278" y="6078983"/>
            <a:ext cx="338188" cy="845990"/>
          </a:xfrm>
          <a:prstGeom prst="line">
            <a:avLst/>
          </a:prstGeom>
          <a:ln w="50800">
            <a:solidFill>
              <a:srgbClr val="126A93"/>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8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8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1" build="p" bldLvl="5"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p:nvPr/>
        </p:nvSpPr>
        <p:spPr>
          <a:xfrm>
            <a:off x="6946900" y="4203700"/>
            <a:ext cx="2565400" cy="3162300"/>
          </a:xfrm>
          <a:prstGeom prst="rect">
            <a:avLst/>
          </a:prstGeom>
          <a:solidFill>
            <a:srgbClr val="FFFFFF">
              <a:alpha val="50000"/>
            </a:srgbClr>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705" name="Man 1 colour PD.png"/>
          <p:cNvPicPr>
            <a:picLocks noChangeAspect="1"/>
          </p:cNvPicPr>
          <p:nvPr/>
        </p:nvPicPr>
        <p:blipFill>
          <a:blip r:embed="rId2">
            <a:extLst/>
          </a:blip>
          <a:stretch>
            <a:fillRect/>
          </a:stretch>
        </p:blipFill>
        <p:spPr>
          <a:xfrm>
            <a:off x="7034361" y="1259527"/>
            <a:ext cx="2542540" cy="6090070"/>
          </a:xfrm>
          <a:prstGeom prst="rect">
            <a:avLst/>
          </a:prstGeom>
          <a:ln w="12700">
            <a:miter lim="400000"/>
          </a:ln>
        </p:spPr>
      </p:pic>
      <p:sp>
        <p:nvSpPr>
          <p:cNvPr id="706" name="Shape 706"/>
          <p:cNvSpPr/>
          <p:nvPr/>
        </p:nvSpPr>
        <p:spPr>
          <a:xfrm>
            <a:off x="9804400" y="4203700"/>
            <a:ext cx="2565400" cy="3162300"/>
          </a:xfrm>
          <a:prstGeom prst="rect">
            <a:avLst/>
          </a:prstGeom>
          <a:solidFill>
            <a:srgbClr val="FFFFFF">
              <a:alpha val="50000"/>
            </a:srgbClr>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707" name=" middle aged woman Adobestock CC colour.png"/>
          <p:cNvPicPr>
            <a:picLocks noChangeAspect="1"/>
          </p:cNvPicPr>
          <p:nvPr/>
        </p:nvPicPr>
        <p:blipFill>
          <a:blip r:embed="rId3">
            <a:extLst/>
          </a:blip>
          <a:stretch>
            <a:fillRect/>
          </a:stretch>
        </p:blipFill>
        <p:spPr>
          <a:xfrm>
            <a:off x="9524603" y="1353548"/>
            <a:ext cx="2869749" cy="5993009"/>
          </a:xfrm>
          <a:prstGeom prst="rect">
            <a:avLst/>
          </a:prstGeom>
          <a:ln w="12700">
            <a:miter lim="400000"/>
          </a:ln>
        </p:spPr>
      </p:pic>
      <p:pic>
        <p:nvPicPr>
          <p:cNvPr id="708" name="Faulty Sperm OHT foetus.pdf"/>
          <p:cNvPicPr>
            <a:picLocks noChangeAspect="1"/>
          </p:cNvPicPr>
          <p:nvPr/>
        </p:nvPicPr>
        <p:blipFill>
          <a:blip r:embed="rId4">
            <a:extLst/>
          </a:blip>
          <a:stretch>
            <a:fillRect/>
          </a:stretch>
        </p:blipFill>
        <p:spPr>
          <a:xfrm>
            <a:off x="6426200" y="7378700"/>
            <a:ext cx="1644755" cy="1270000"/>
          </a:xfrm>
          <a:prstGeom prst="rect">
            <a:avLst/>
          </a:prstGeom>
          <a:ln w="12700">
            <a:miter lim="400000"/>
          </a:ln>
          <a:effectLst>
            <a:outerShdw blurRad="190500" dist="190500" dir="2700000" rotWithShape="0">
              <a:srgbClr val="000000">
                <a:alpha val="50000"/>
              </a:srgbClr>
            </a:outerShdw>
          </a:effectLst>
        </p:spPr>
      </p:pic>
      <p:pic>
        <p:nvPicPr>
          <p:cNvPr id="709" name="Faulty Sperm OHT foetus.pdf"/>
          <p:cNvPicPr>
            <a:picLocks noChangeAspect="1"/>
          </p:cNvPicPr>
          <p:nvPr/>
        </p:nvPicPr>
        <p:blipFill>
          <a:blip r:embed="rId4">
            <a:extLst/>
          </a:blip>
          <a:stretch>
            <a:fillRect/>
          </a:stretch>
        </p:blipFill>
        <p:spPr>
          <a:xfrm>
            <a:off x="7835900" y="7378700"/>
            <a:ext cx="1644755" cy="1270000"/>
          </a:xfrm>
          <a:prstGeom prst="rect">
            <a:avLst/>
          </a:prstGeom>
          <a:ln w="12700">
            <a:miter lim="400000"/>
          </a:ln>
          <a:effectLst>
            <a:outerShdw blurRad="190500" dist="190500" dir="2700000" rotWithShape="0">
              <a:srgbClr val="000000">
                <a:alpha val="50000"/>
              </a:srgbClr>
            </a:outerShdw>
          </a:effectLst>
        </p:spPr>
      </p:pic>
      <p:pic>
        <p:nvPicPr>
          <p:cNvPr id="710" name="Faulty Sperm OHT foetus.pdf"/>
          <p:cNvPicPr>
            <a:picLocks noChangeAspect="1"/>
          </p:cNvPicPr>
          <p:nvPr/>
        </p:nvPicPr>
        <p:blipFill>
          <a:blip r:embed="rId4">
            <a:extLst/>
          </a:blip>
          <a:stretch>
            <a:fillRect/>
          </a:stretch>
        </p:blipFill>
        <p:spPr>
          <a:xfrm>
            <a:off x="9321800" y="7378700"/>
            <a:ext cx="1644755" cy="1270000"/>
          </a:xfrm>
          <a:prstGeom prst="rect">
            <a:avLst/>
          </a:prstGeom>
          <a:ln w="12700">
            <a:miter lim="400000"/>
          </a:ln>
          <a:effectLst>
            <a:outerShdw blurRad="190500" dist="190500" dir="2700000" rotWithShape="0">
              <a:srgbClr val="000000">
                <a:alpha val="50000"/>
              </a:srgbClr>
            </a:outerShdw>
          </a:effectLst>
        </p:spPr>
      </p:pic>
      <p:pic>
        <p:nvPicPr>
          <p:cNvPr id="711" name="Faulty Sperm OHT foetus.pdf"/>
          <p:cNvPicPr>
            <a:picLocks noChangeAspect="1"/>
          </p:cNvPicPr>
          <p:nvPr/>
        </p:nvPicPr>
        <p:blipFill>
          <a:blip r:embed="rId4">
            <a:extLst/>
          </a:blip>
          <a:stretch>
            <a:fillRect/>
          </a:stretch>
        </p:blipFill>
        <p:spPr>
          <a:xfrm>
            <a:off x="10807700" y="7378700"/>
            <a:ext cx="1644755" cy="1270000"/>
          </a:xfrm>
          <a:prstGeom prst="rect">
            <a:avLst/>
          </a:prstGeom>
          <a:ln w="12700">
            <a:miter lim="400000"/>
          </a:ln>
          <a:effectLst>
            <a:outerShdw blurRad="190500" dist="190500" dir="2700000" rotWithShape="0">
              <a:srgbClr val="000000">
                <a:alpha val="50000"/>
              </a:srgbClr>
            </a:outerShdw>
          </a:effectLst>
        </p:spPr>
      </p:pic>
      <p:sp>
        <p:nvSpPr>
          <p:cNvPr id="712" name="Shape 712"/>
          <p:cNvSpPr>
            <a:spLocks noGrp="1"/>
          </p:cNvSpPr>
          <p:nvPr>
            <p:ph type="title"/>
          </p:nvPr>
        </p:nvSpPr>
        <p:spPr>
          <a:prstGeom prst="rect">
            <a:avLst/>
          </a:prstGeom>
        </p:spPr>
        <p:txBody>
          <a:bodyPr/>
          <a:lstStyle>
            <a:lvl1pPr>
              <a:tabLst>
                <a:tab pos="952500" algn="l"/>
              </a:tabLst>
            </a:lvl1pPr>
          </a:lstStyle>
          <a:p>
            <a:r>
              <a:t>Faulty Sperm Production</a:t>
            </a:r>
          </a:p>
        </p:txBody>
      </p:sp>
      <p:sp>
        <p:nvSpPr>
          <p:cNvPr id="713" name="Shape 713"/>
          <p:cNvSpPr>
            <a:spLocks noGrp="1"/>
          </p:cNvSpPr>
          <p:nvPr>
            <p:ph type="body" sz="quarter" idx="1"/>
          </p:nvPr>
        </p:nvSpPr>
        <p:spPr>
          <a:xfrm>
            <a:off x="368300" y="1790700"/>
            <a:ext cx="4346972" cy="2973636"/>
          </a:xfrm>
          <a:prstGeom prst="rect">
            <a:avLst/>
          </a:prstGeom>
        </p:spPr>
        <p:txBody>
          <a:bodyPr/>
          <a:lstStyle/>
          <a:p>
            <a:pPr>
              <a:tabLst>
                <a:tab pos="1016000" algn="l"/>
              </a:tabLst>
            </a:pPr>
            <a:r>
              <a:t>Aneuploidy in human sex chromosomes may result from faulty sperm production.</a:t>
            </a:r>
          </a:p>
          <a:p>
            <a:pPr>
              <a:tabLst>
                <a:tab pos="1016000" algn="l"/>
              </a:tabLst>
            </a:pPr>
            <a:r>
              <a:t>This results from failure of the X and Y chromosomes to separate during meiosis (non-disjunction).</a:t>
            </a:r>
          </a:p>
        </p:txBody>
      </p:sp>
      <p:sp>
        <p:nvSpPr>
          <p:cNvPr id="714" name="Shape 714"/>
          <p:cNvSpPr/>
          <p:nvPr/>
        </p:nvSpPr>
        <p:spPr>
          <a:xfrm>
            <a:off x="6728831" y="1574800"/>
            <a:ext cx="804615"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Male</a:t>
            </a:r>
          </a:p>
        </p:txBody>
      </p:sp>
      <p:sp>
        <p:nvSpPr>
          <p:cNvPr id="715" name="Shape 715"/>
          <p:cNvSpPr/>
          <p:nvPr/>
        </p:nvSpPr>
        <p:spPr>
          <a:xfrm>
            <a:off x="11388249" y="1574800"/>
            <a:ext cx="1177429"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Female</a:t>
            </a:r>
          </a:p>
        </p:txBody>
      </p:sp>
      <p:sp>
        <p:nvSpPr>
          <p:cNvPr id="716" name="Shape 716"/>
          <p:cNvSpPr/>
          <p:nvPr/>
        </p:nvSpPr>
        <p:spPr>
          <a:xfrm>
            <a:off x="5330728" y="2857500"/>
            <a:ext cx="1765301" cy="575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sz="2000">
                <a:solidFill>
                  <a:srgbClr val="201B17"/>
                </a:solidFill>
              </a:defRPr>
            </a:lvl1pPr>
          </a:lstStyle>
          <a:p>
            <a:pPr>
              <a:defRPr>
                <a:solidFill>
                  <a:srgbClr val="483F36"/>
                </a:solidFill>
              </a:defRPr>
            </a:pPr>
            <a:r>
              <a:rPr>
                <a:solidFill>
                  <a:srgbClr val="201B17"/>
                </a:solidFill>
              </a:rPr>
              <a:t>Primary spermatocyte</a:t>
            </a:r>
          </a:p>
        </p:txBody>
      </p:sp>
      <p:sp>
        <p:nvSpPr>
          <p:cNvPr id="717" name="Shape 717"/>
          <p:cNvSpPr/>
          <p:nvPr/>
        </p:nvSpPr>
        <p:spPr>
          <a:xfrm>
            <a:off x="5523868" y="4381500"/>
            <a:ext cx="1117601" cy="867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sz="2000">
                <a:solidFill>
                  <a:srgbClr val="201B17"/>
                </a:solidFill>
              </a:defRPr>
            </a:lvl1pPr>
          </a:lstStyle>
          <a:p>
            <a:pPr>
              <a:defRPr>
                <a:solidFill>
                  <a:srgbClr val="483F36"/>
                </a:solidFill>
              </a:defRPr>
            </a:pPr>
            <a:r>
              <a:rPr>
                <a:solidFill>
                  <a:srgbClr val="201B17"/>
                </a:solidFill>
              </a:rPr>
              <a:t>Mistake during meiosis</a:t>
            </a:r>
          </a:p>
        </p:txBody>
      </p:sp>
      <p:sp>
        <p:nvSpPr>
          <p:cNvPr id="718" name="Shape 718"/>
          <p:cNvSpPr/>
          <p:nvPr/>
        </p:nvSpPr>
        <p:spPr>
          <a:xfrm>
            <a:off x="4811416" y="6477000"/>
            <a:ext cx="1863453"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a:solidFill>
                  <a:srgbClr val="201B17"/>
                </a:solidFill>
              </a:defRPr>
            </a:lvl1pPr>
          </a:lstStyle>
          <a:p>
            <a:pPr>
              <a:defRPr>
                <a:solidFill>
                  <a:srgbClr val="483F36"/>
                </a:solidFill>
              </a:defRPr>
            </a:pPr>
            <a:r>
              <a:rPr>
                <a:solidFill>
                  <a:srgbClr val="201B17"/>
                </a:solidFill>
              </a:rPr>
              <a:t>Faulty gametes</a:t>
            </a:r>
          </a:p>
        </p:txBody>
      </p:sp>
      <p:sp>
        <p:nvSpPr>
          <p:cNvPr id="719" name="Shape 719"/>
          <p:cNvSpPr/>
          <p:nvPr/>
        </p:nvSpPr>
        <p:spPr>
          <a:xfrm>
            <a:off x="4737174" y="7886700"/>
            <a:ext cx="1498452"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Offspring</a:t>
            </a:r>
          </a:p>
        </p:txBody>
      </p:sp>
      <p:sp>
        <p:nvSpPr>
          <p:cNvPr id="720" name="Shape 720"/>
          <p:cNvSpPr/>
          <p:nvPr/>
        </p:nvSpPr>
        <p:spPr>
          <a:xfrm>
            <a:off x="6531968" y="8763000"/>
            <a:ext cx="1308399"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Klinefelter</a:t>
            </a:r>
            <a:endParaRPr sz="1800">
              <a:solidFill>
                <a:srgbClr val="000000"/>
              </a:solidFill>
              <a:latin typeface="+mn-lt"/>
              <a:ea typeface="+mn-ea"/>
              <a:cs typeface="+mn-cs"/>
              <a:sym typeface="Arial"/>
            </a:endParaRPr>
          </a:p>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syndrome</a:t>
            </a:r>
          </a:p>
        </p:txBody>
      </p:sp>
      <p:sp>
        <p:nvSpPr>
          <p:cNvPr id="721" name="Shape 721"/>
          <p:cNvSpPr/>
          <p:nvPr/>
        </p:nvSpPr>
        <p:spPr>
          <a:xfrm>
            <a:off x="8055245" y="8763000"/>
            <a:ext cx="1219548"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Turner</a:t>
            </a:r>
            <a:endParaRPr sz="1800">
              <a:solidFill>
                <a:srgbClr val="000000"/>
              </a:solidFill>
              <a:latin typeface="+mn-lt"/>
              <a:ea typeface="+mn-ea"/>
              <a:cs typeface="+mn-cs"/>
              <a:sym typeface="Arial"/>
            </a:endParaRPr>
          </a:p>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syndrome</a:t>
            </a:r>
          </a:p>
        </p:txBody>
      </p:sp>
      <p:sp>
        <p:nvSpPr>
          <p:cNvPr id="722" name="Shape 722"/>
          <p:cNvSpPr/>
          <p:nvPr/>
        </p:nvSpPr>
        <p:spPr>
          <a:xfrm>
            <a:off x="9491068" y="8763000"/>
            <a:ext cx="1308399"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Klinefelter</a:t>
            </a:r>
            <a:endParaRPr sz="1800">
              <a:solidFill>
                <a:srgbClr val="000000"/>
              </a:solidFill>
              <a:latin typeface="+mn-lt"/>
              <a:ea typeface="+mn-ea"/>
              <a:cs typeface="+mn-cs"/>
              <a:sym typeface="Arial"/>
            </a:endParaRPr>
          </a:p>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syndrome</a:t>
            </a:r>
          </a:p>
        </p:txBody>
      </p:sp>
      <p:sp>
        <p:nvSpPr>
          <p:cNvPr id="723" name="Shape 723"/>
          <p:cNvSpPr/>
          <p:nvPr/>
        </p:nvSpPr>
        <p:spPr>
          <a:xfrm>
            <a:off x="11001645" y="8763000"/>
            <a:ext cx="1219548"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Turner</a:t>
            </a:r>
            <a:endParaRPr sz="1800">
              <a:solidFill>
                <a:srgbClr val="000000"/>
              </a:solidFill>
              <a:latin typeface="+mn-lt"/>
              <a:ea typeface="+mn-ea"/>
              <a:cs typeface="+mn-cs"/>
              <a:sym typeface="Arial"/>
            </a:endParaRPr>
          </a:p>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syndrome</a:t>
            </a:r>
          </a:p>
        </p:txBody>
      </p:sp>
      <p:grpSp>
        <p:nvGrpSpPr>
          <p:cNvPr id="726" name="Group 726"/>
          <p:cNvGrpSpPr/>
          <p:nvPr/>
        </p:nvGrpSpPr>
        <p:grpSpPr>
          <a:xfrm>
            <a:off x="8343900" y="7848600"/>
            <a:ext cx="635000" cy="635000"/>
            <a:chOff x="0" y="0"/>
            <a:chExt cx="635000" cy="635000"/>
          </a:xfrm>
        </p:grpSpPr>
        <p:sp>
          <p:nvSpPr>
            <p:cNvPr id="724" name="Shape 724"/>
            <p:cNvSpPr/>
            <p:nvPr/>
          </p:nvSpPr>
          <p:spPr>
            <a:xfrm>
              <a:off x="0" y="0"/>
              <a:ext cx="635000" cy="635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25" name="Shape 725"/>
            <p:cNvSpPr/>
            <p:nvPr/>
          </p:nvSpPr>
          <p:spPr>
            <a:xfrm>
              <a:off x="48133" y="203200"/>
              <a:ext cx="457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a:solidFill>
                    <a:srgbClr val="483F36"/>
                  </a:solidFill>
                </a:defRPr>
              </a:pPr>
              <a:r>
                <a:rPr>
                  <a:solidFill>
                    <a:srgbClr val="201B17"/>
                  </a:solidFill>
                </a:rPr>
                <a:t>XO</a:t>
              </a:r>
            </a:p>
          </p:txBody>
        </p:sp>
      </p:grpSp>
      <p:grpSp>
        <p:nvGrpSpPr>
          <p:cNvPr id="729" name="Group 729"/>
          <p:cNvGrpSpPr/>
          <p:nvPr/>
        </p:nvGrpSpPr>
        <p:grpSpPr>
          <a:xfrm>
            <a:off x="10147300" y="5295900"/>
            <a:ext cx="508000" cy="508000"/>
            <a:chOff x="0" y="0"/>
            <a:chExt cx="508000" cy="508000"/>
          </a:xfrm>
        </p:grpSpPr>
        <p:sp>
          <p:nvSpPr>
            <p:cNvPr id="727" name="Shape 727"/>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28" name="Shape 728"/>
            <p:cNvSpPr/>
            <p:nvPr/>
          </p:nvSpPr>
          <p:spPr>
            <a:xfrm>
              <a:off x="43561" y="139700"/>
              <a:ext cx="279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a:t>
              </a:r>
            </a:p>
          </p:txBody>
        </p:sp>
      </p:grpSp>
      <p:grpSp>
        <p:nvGrpSpPr>
          <p:cNvPr id="732" name="Group 732"/>
          <p:cNvGrpSpPr/>
          <p:nvPr/>
        </p:nvGrpSpPr>
        <p:grpSpPr>
          <a:xfrm>
            <a:off x="10788460" y="4152900"/>
            <a:ext cx="514540" cy="508000"/>
            <a:chOff x="0" y="0"/>
            <a:chExt cx="514539" cy="508000"/>
          </a:xfrm>
        </p:grpSpPr>
        <p:sp>
          <p:nvSpPr>
            <p:cNvPr id="730" name="Shape 730"/>
            <p:cNvSpPr/>
            <p:nvPr/>
          </p:nvSpPr>
          <p:spPr>
            <a:xfrm>
              <a:off x="6539" y="0"/>
              <a:ext cx="508001"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31" name="Shape 731"/>
            <p:cNvSpPr/>
            <p:nvPr/>
          </p:nvSpPr>
          <p:spPr>
            <a:xfrm>
              <a:off x="0" y="139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a:solidFill>
                    <a:srgbClr val="483F36"/>
                  </a:solidFill>
                </a:defRPr>
              </a:pPr>
              <a:r>
                <a:rPr>
                  <a:solidFill>
                    <a:srgbClr val="201B17"/>
                  </a:solidFill>
                </a:rPr>
                <a:t>XX</a:t>
              </a:r>
            </a:p>
          </p:txBody>
        </p:sp>
      </p:grpSp>
      <p:grpSp>
        <p:nvGrpSpPr>
          <p:cNvPr id="735" name="Group 735"/>
          <p:cNvGrpSpPr/>
          <p:nvPr/>
        </p:nvGrpSpPr>
        <p:grpSpPr>
          <a:xfrm>
            <a:off x="6852160" y="7848600"/>
            <a:ext cx="653540" cy="635000"/>
            <a:chOff x="0" y="0"/>
            <a:chExt cx="653539" cy="635000"/>
          </a:xfrm>
        </p:grpSpPr>
        <p:sp>
          <p:nvSpPr>
            <p:cNvPr id="733" name="Shape 733"/>
            <p:cNvSpPr/>
            <p:nvPr/>
          </p:nvSpPr>
          <p:spPr>
            <a:xfrm>
              <a:off x="18539" y="0"/>
              <a:ext cx="635001" cy="635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34" name="Shape 734"/>
            <p:cNvSpPr/>
            <p:nvPr/>
          </p:nvSpPr>
          <p:spPr>
            <a:xfrm>
              <a:off x="0" y="203200"/>
              <a:ext cx="58442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XXY</a:t>
              </a:r>
            </a:p>
          </p:txBody>
        </p:sp>
      </p:grpSp>
      <p:grpSp>
        <p:nvGrpSpPr>
          <p:cNvPr id="738" name="Group 738"/>
          <p:cNvGrpSpPr/>
          <p:nvPr/>
        </p:nvGrpSpPr>
        <p:grpSpPr>
          <a:xfrm>
            <a:off x="11277600" y="7848600"/>
            <a:ext cx="635000" cy="635000"/>
            <a:chOff x="0" y="0"/>
            <a:chExt cx="635000" cy="635000"/>
          </a:xfrm>
        </p:grpSpPr>
        <p:sp>
          <p:nvSpPr>
            <p:cNvPr id="736" name="Shape 736"/>
            <p:cNvSpPr/>
            <p:nvPr/>
          </p:nvSpPr>
          <p:spPr>
            <a:xfrm>
              <a:off x="0" y="0"/>
              <a:ext cx="635000" cy="635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37" name="Shape 737"/>
            <p:cNvSpPr/>
            <p:nvPr/>
          </p:nvSpPr>
          <p:spPr>
            <a:xfrm>
              <a:off x="48133" y="203200"/>
              <a:ext cx="457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a:solidFill>
                    <a:srgbClr val="483F36"/>
                  </a:solidFill>
                </a:defRPr>
              </a:pPr>
              <a:r>
                <a:rPr>
                  <a:solidFill>
                    <a:srgbClr val="201B17"/>
                  </a:solidFill>
                </a:rPr>
                <a:t>XO</a:t>
              </a:r>
            </a:p>
          </p:txBody>
        </p:sp>
      </p:grpSp>
      <p:grpSp>
        <p:nvGrpSpPr>
          <p:cNvPr id="741" name="Group 741"/>
          <p:cNvGrpSpPr/>
          <p:nvPr/>
        </p:nvGrpSpPr>
        <p:grpSpPr>
          <a:xfrm>
            <a:off x="9811260" y="7848600"/>
            <a:ext cx="653540" cy="635000"/>
            <a:chOff x="0" y="0"/>
            <a:chExt cx="653539" cy="635000"/>
          </a:xfrm>
        </p:grpSpPr>
        <p:sp>
          <p:nvSpPr>
            <p:cNvPr id="739" name="Shape 739"/>
            <p:cNvSpPr/>
            <p:nvPr/>
          </p:nvSpPr>
          <p:spPr>
            <a:xfrm>
              <a:off x="18539" y="0"/>
              <a:ext cx="635001" cy="635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40" name="Shape 740"/>
            <p:cNvSpPr/>
            <p:nvPr/>
          </p:nvSpPr>
          <p:spPr>
            <a:xfrm>
              <a:off x="0" y="203200"/>
              <a:ext cx="58442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XXY</a:t>
              </a:r>
            </a:p>
          </p:txBody>
        </p:sp>
      </p:grpSp>
      <p:grpSp>
        <p:nvGrpSpPr>
          <p:cNvPr id="744" name="Group 744"/>
          <p:cNvGrpSpPr/>
          <p:nvPr/>
        </p:nvGrpSpPr>
        <p:grpSpPr>
          <a:xfrm>
            <a:off x="7626160" y="6299200"/>
            <a:ext cx="527240" cy="508000"/>
            <a:chOff x="0" y="0"/>
            <a:chExt cx="527239" cy="508000"/>
          </a:xfrm>
        </p:grpSpPr>
        <p:sp>
          <p:nvSpPr>
            <p:cNvPr id="742" name="Shape 742"/>
            <p:cNvSpPr/>
            <p:nvPr/>
          </p:nvSpPr>
          <p:spPr>
            <a:xfrm>
              <a:off x="19239" y="0"/>
              <a:ext cx="508001" cy="508000"/>
            </a:xfrm>
            <a:prstGeom prst="ellipse">
              <a:avLst/>
            </a:prstGeom>
            <a:solidFill>
              <a:srgbClr val="FFF770">
                <a:alpha val="74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43" name="Shape 743"/>
            <p:cNvSpPr/>
            <p:nvPr/>
          </p:nvSpPr>
          <p:spPr>
            <a:xfrm>
              <a:off x="0" y="139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XY</a:t>
              </a:r>
            </a:p>
          </p:txBody>
        </p:sp>
      </p:grpSp>
      <p:sp>
        <p:nvSpPr>
          <p:cNvPr id="745" name="Shape 745"/>
          <p:cNvSpPr/>
          <p:nvPr/>
        </p:nvSpPr>
        <p:spPr>
          <a:xfrm>
            <a:off x="8547100" y="5295900"/>
            <a:ext cx="508000" cy="508000"/>
          </a:xfrm>
          <a:prstGeom prst="ellipse">
            <a:avLst/>
          </a:prstGeom>
          <a:solidFill>
            <a:srgbClr val="FFF770">
              <a:alpha val="74000"/>
            </a:srgbClr>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748" name="Group 748"/>
          <p:cNvGrpSpPr/>
          <p:nvPr/>
        </p:nvGrpSpPr>
        <p:grpSpPr>
          <a:xfrm>
            <a:off x="7029260" y="6286500"/>
            <a:ext cx="527240" cy="508000"/>
            <a:chOff x="0" y="0"/>
            <a:chExt cx="527239" cy="508000"/>
          </a:xfrm>
        </p:grpSpPr>
        <p:sp>
          <p:nvSpPr>
            <p:cNvPr id="746" name="Shape 746"/>
            <p:cNvSpPr/>
            <p:nvPr/>
          </p:nvSpPr>
          <p:spPr>
            <a:xfrm>
              <a:off x="19239" y="0"/>
              <a:ext cx="508001" cy="508000"/>
            </a:xfrm>
            <a:prstGeom prst="ellipse">
              <a:avLst/>
            </a:prstGeom>
            <a:solidFill>
              <a:srgbClr val="FFF770">
                <a:alpha val="74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47" name="Shape 747"/>
            <p:cNvSpPr/>
            <p:nvPr/>
          </p:nvSpPr>
          <p:spPr>
            <a:xfrm>
              <a:off x="0" y="139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XY</a:t>
              </a:r>
            </a:p>
          </p:txBody>
        </p:sp>
      </p:grpSp>
      <p:grpSp>
        <p:nvGrpSpPr>
          <p:cNvPr id="751" name="Group 751"/>
          <p:cNvGrpSpPr/>
          <p:nvPr/>
        </p:nvGrpSpPr>
        <p:grpSpPr>
          <a:xfrm>
            <a:off x="7308660" y="5270500"/>
            <a:ext cx="527240" cy="508000"/>
            <a:chOff x="0" y="0"/>
            <a:chExt cx="527239" cy="508000"/>
          </a:xfrm>
        </p:grpSpPr>
        <p:sp>
          <p:nvSpPr>
            <p:cNvPr id="749" name="Shape 749"/>
            <p:cNvSpPr/>
            <p:nvPr/>
          </p:nvSpPr>
          <p:spPr>
            <a:xfrm>
              <a:off x="19239" y="0"/>
              <a:ext cx="508001" cy="508000"/>
            </a:xfrm>
            <a:prstGeom prst="ellipse">
              <a:avLst/>
            </a:prstGeom>
            <a:solidFill>
              <a:srgbClr val="FFF770">
                <a:alpha val="74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0" name="Shape 750"/>
            <p:cNvSpPr/>
            <p:nvPr/>
          </p:nvSpPr>
          <p:spPr>
            <a:xfrm>
              <a:off x="0" y="139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XY</a:t>
              </a:r>
            </a:p>
          </p:txBody>
        </p:sp>
      </p:grpSp>
      <p:sp>
        <p:nvSpPr>
          <p:cNvPr id="752" name="Shape 752"/>
          <p:cNvSpPr/>
          <p:nvPr/>
        </p:nvSpPr>
        <p:spPr>
          <a:xfrm>
            <a:off x="8890000" y="6273800"/>
            <a:ext cx="508000" cy="508000"/>
          </a:xfrm>
          <a:prstGeom prst="ellipse">
            <a:avLst/>
          </a:prstGeom>
          <a:solidFill>
            <a:srgbClr val="FFF770">
              <a:alpha val="74000"/>
            </a:srgbClr>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3" name="Shape 753"/>
          <p:cNvSpPr/>
          <p:nvPr/>
        </p:nvSpPr>
        <p:spPr>
          <a:xfrm>
            <a:off x="8331200" y="6299200"/>
            <a:ext cx="508000" cy="508000"/>
          </a:xfrm>
          <a:prstGeom prst="ellipse">
            <a:avLst/>
          </a:prstGeom>
          <a:solidFill>
            <a:srgbClr val="FFF770">
              <a:alpha val="74000"/>
            </a:srgbClr>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756" name="Group 756"/>
          <p:cNvGrpSpPr/>
          <p:nvPr/>
        </p:nvGrpSpPr>
        <p:grpSpPr>
          <a:xfrm>
            <a:off x="9880600" y="6299200"/>
            <a:ext cx="508000" cy="508000"/>
            <a:chOff x="0" y="0"/>
            <a:chExt cx="508000" cy="508000"/>
          </a:xfrm>
        </p:grpSpPr>
        <p:sp>
          <p:nvSpPr>
            <p:cNvPr id="754" name="Shape 754"/>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5" name="Shape 755"/>
            <p:cNvSpPr/>
            <p:nvPr/>
          </p:nvSpPr>
          <p:spPr>
            <a:xfrm>
              <a:off x="56261" y="139700"/>
              <a:ext cx="279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a:t>
              </a:r>
            </a:p>
          </p:txBody>
        </p:sp>
      </p:grpSp>
      <p:grpSp>
        <p:nvGrpSpPr>
          <p:cNvPr id="759" name="Group 759"/>
          <p:cNvGrpSpPr/>
          <p:nvPr/>
        </p:nvGrpSpPr>
        <p:grpSpPr>
          <a:xfrm>
            <a:off x="10490200" y="6299200"/>
            <a:ext cx="508000" cy="508000"/>
            <a:chOff x="0" y="0"/>
            <a:chExt cx="508000" cy="508000"/>
          </a:xfrm>
        </p:grpSpPr>
        <p:sp>
          <p:nvSpPr>
            <p:cNvPr id="757" name="Shape 757"/>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8" name="Shape 758"/>
            <p:cNvSpPr/>
            <p:nvPr/>
          </p:nvSpPr>
          <p:spPr>
            <a:xfrm>
              <a:off x="68961" y="139700"/>
              <a:ext cx="279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a:t>
              </a:r>
            </a:p>
          </p:txBody>
        </p:sp>
      </p:grpSp>
      <p:grpSp>
        <p:nvGrpSpPr>
          <p:cNvPr id="762" name="Group 762"/>
          <p:cNvGrpSpPr/>
          <p:nvPr/>
        </p:nvGrpSpPr>
        <p:grpSpPr>
          <a:xfrm>
            <a:off x="11099800" y="6299200"/>
            <a:ext cx="508000" cy="508000"/>
            <a:chOff x="0" y="0"/>
            <a:chExt cx="508000" cy="508000"/>
          </a:xfrm>
        </p:grpSpPr>
        <p:sp>
          <p:nvSpPr>
            <p:cNvPr id="760" name="Shape 760"/>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61" name="Shape 761"/>
            <p:cNvSpPr/>
            <p:nvPr/>
          </p:nvSpPr>
          <p:spPr>
            <a:xfrm>
              <a:off x="81661" y="139700"/>
              <a:ext cx="279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a:t>
              </a:r>
            </a:p>
          </p:txBody>
        </p:sp>
      </p:grpSp>
      <p:grpSp>
        <p:nvGrpSpPr>
          <p:cNvPr id="765" name="Group 765"/>
          <p:cNvGrpSpPr/>
          <p:nvPr/>
        </p:nvGrpSpPr>
        <p:grpSpPr>
          <a:xfrm>
            <a:off x="11684000" y="6299200"/>
            <a:ext cx="508000" cy="508000"/>
            <a:chOff x="0" y="0"/>
            <a:chExt cx="508000" cy="508000"/>
          </a:xfrm>
        </p:grpSpPr>
        <p:sp>
          <p:nvSpPr>
            <p:cNvPr id="763" name="Shape 763"/>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64" name="Shape 764"/>
            <p:cNvSpPr/>
            <p:nvPr/>
          </p:nvSpPr>
          <p:spPr>
            <a:xfrm>
              <a:off x="56261" y="139700"/>
              <a:ext cx="279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a:t>
              </a:r>
            </a:p>
          </p:txBody>
        </p:sp>
      </p:grpSp>
      <p:grpSp>
        <p:nvGrpSpPr>
          <p:cNvPr id="768" name="Group 768"/>
          <p:cNvGrpSpPr/>
          <p:nvPr/>
        </p:nvGrpSpPr>
        <p:grpSpPr>
          <a:xfrm>
            <a:off x="11366500" y="5295900"/>
            <a:ext cx="508000" cy="508000"/>
            <a:chOff x="0" y="0"/>
            <a:chExt cx="508000" cy="508000"/>
          </a:xfrm>
        </p:grpSpPr>
        <p:sp>
          <p:nvSpPr>
            <p:cNvPr id="766" name="Shape 766"/>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67" name="Shape 767"/>
            <p:cNvSpPr/>
            <p:nvPr/>
          </p:nvSpPr>
          <p:spPr>
            <a:xfrm>
              <a:off x="81661" y="139700"/>
              <a:ext cx="279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a:t>
              </a:r>
            </a:p>
          </p:txBody>
        </p:sp>
      </p:grpSp>
      <p:sp>
        <p:nvSpPr>
          <p:cNvPr id="769" name="Shape 769"/>
          <p:cNvSpPr/>
          <p:nvPr/>
        </p:nvSpPr>
        <p:spPr>
          <a:xfrm flipV="1">
            <a:off x="11684000" y="6819900"/>
            <a:ext cx="186267" cy="1058334"/>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70" name="Shape 770"/>
          <p:cNvSpPr/>
          <p:nvPr/>
        </p:nvSpPr>
        <p:spPr>
          <a:xfrm flipV="1">
            <a:off x="10193866" y="6764866"/>
            <a:ext cx="1011768" cy="1075268"/>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71" name="Shape 771"/>
          <p:cNvSpPr/>
          <p:nvPr/>
        </p:nvSpPr>
        <p:spPr>
          <a:xfrm flipV="1">
            <a:off x="8724900" y="6692900"/>
            <a:ext cx="1807634" cy="1155700"/>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72" name="Shape 772"/>
          <p:cNvSpPr/>
          <p:nvPr/>
        </p:nvSpPr>
        <p:spPr>
          <a:xfrm flipV="1">
            <a:off x="7467600" y="6688666"/>
            <a:ext cx="2429934" cy="1274234"/>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73" name="Shape 773"/>
          <p:cNvSpPr/>
          <p:nvPr/>
        </p:nvSpPr>
        <p:spPr>
          <a:xfrm flipV="1">
            <a:off x="7179733" y="6811433"/>
            <a:ext cx="84667" cy="1016001"/>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74" name="Shape 774"/>
          <p:cNvSpPr/>
          <p:nvPr/>
        </p:nvSpPr>
        <p:spPr>
          <a:xfrm flipV="1">
            <a:off x="8597899" y="6807200"/>
            <a:ext cx="1" cy="1049868"/>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75" name="Shape 775"/>
          <p:cNvSpPr/>
          <p:nvPr/>
        </p:nvSpPr>
        <p:spPr>
          <a:xfrm flipH="1" flipV="1">
            <a:off x="8102600" y="6718300"/>
            <a:ext cx="1964267" cy="1113367"/>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76" name="Shape 776"/>
          <p:cNvSpPr/>
          <p:nvPr/>
        </p:nvSpPr>
        <p:spPr>
          <a:xfrm flipH="1" flipV="1">
            <a:off x="9355666" y="6671733"/>
            <a:ext cx="2133601" cy="1181101"/>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779" name="Group 779"/>
          <p:cNvGrpSpPr/>
          <p:nvPr/>
        </p:nvGrpSpPr>
        <p:grpSpPr>
          <a:xfrm>
            <a:off x="7880160" y="4178300"/>
            <a:ext cx="527240" cy="508000"/>
            <a:chOff x="0" y="0"/>
            <a:chExt cx="527239" cy="508000"/>
          </a:xfrm>
        </p:grpSpPr>
        <p:sp>
          <p:nvSpPr>
            <p:cNvPr id="777" name="Shape 777"/>
            <p:cNvSpPr/>
            <p:nvPr/>
          </p:nvSpPr>
          <p:spPr>
            <a:xfrm>
              <a:off x="19239" y="0"/>
              <a:ext cx="508001"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78" name="Shape 778"/>
            <p:cNvSpPr/>
            <p:nvPr/>
          </p:nvSpPr>
          <p:spPr>
            <a:xfrm>
              <a:off x="0" y="139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XY</a:t>
              </a:r>
            </a:p>
          </p:txBody>
        </p:sp>
      </p:grpSp>
      <p:sp>
        <p:nvSpPr>
          <p:cNvPr id="780" name="Shape 780"/>
          <p:cNvSpPr/>
          <p:nvPr/>
        </p:nvSpPr>
        <p:spPr>
          <a:xfrm flipV="1">
            <a:off x="7594600" y="4643966"/>
            <a:ext cx="423334" cy="630768"/>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81" name="Shape 781"/>
          <p:cNvSpPr/>
          <p:nvPr/>
        </p:nvSpPr>
        <p:spPr>
          <a:xfrm flipH="1" flipV="1">
            <a:off x="8301566" y="4643966"/>
            <a:ext cx="465668" cy="660401"/>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82" name="Shape 782"/>
          <p:cNvSpPr/>
          <p:nvPr/>
        </p:nvSpPr>
        <p:spPr>
          <a:xfrm flipH="1" flipV="1">
            <a:off x="8923866" y="5774266"/>
            <a:ext cx="152401" cy="495301"/>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83" name="Shape 783"/>
          <p:cNvSpPr/>
          <p:nvPr/>
        </p:nvSpPr>
        <p:spPr>
          <a:xfrm flipV="1">
            <a:off x="8589433" y="5795433"/>
            <a:ext cx="114301" cy="512234"/>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84" name="Shape 784"/>
          <p:cNvSpPr/>
          <p:nvPr/>
        </p:nvSpPr>
        <p:spPr>
          <a:xfrm flipH="1" flipV="1">
            <a:off x="7670800" y="5765800"/>
            <a:ext cx="237067" cy="529167"/>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85" name="Shape 785"/>
          <p:cNvSpPr/>
          <p:nvPr/>
        </p:nvSpPr>
        <p:spPr>
          <a:xfrm flipV="1">
            <a:off x="7319433" y="5765800"/>
            <a:ext cx="177801" cy="524934"/>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86" name="Shape 786"/>
          <p:cNvSpPr/>
          <p:nvPr/>
        </p:nvSpPr>
        <p:spPr>
          <a:xfrm flipV="1">
            <a:off x="10160000" y="5786966"/>
            <a:ext cx="148167" cy="499534"/>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87" name="Shape 787"/>
          <p:cNvSpPr/>
          <p:nvPr/>
        </p:nvSpPr>
        <p:spPr>
          <a:xfrm flipH="1" flipV="1">
            <a:off x="10519833" y="5778500"/>
            <a:ext cx="220134" cy="512234"/>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88" name="Shape 788"/>
          <p:cNvSpPr/>
          <p:nvPr/>
        </p:nvSpPr>
        <p:spPr>
          <a:xfrm flipV="1">
            <a:off x="11379200" y="5795433"/>
            <a:ext cx="156634" cy="516467"/>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89" name="Shape 789"/>
          <p:cNvSpPr/>
          <p:nvPr/>
        </p:nvSpPr>
        <p:spPr>
          <a:xfrm flipH="1" flipV="1">
            <a:off x="11739033" y="5782733"/>
            <a:ext cx="148167" cy="537634"/>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90" name="Shape 790"/>
          <p:cNvSpPr/>
          <p:nvPr/>
        </p:nvSpPr>
        <p:spPr>
          <a:xfrm flipH="1" flipV="1">
            <a:off x="11150600" y="4643966"/>
            <a:ext cx="431800" cy="622301"/>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91" name="Shape 791"/>
          <p:cNvSpPr/>
          <p:nvPr/>
        </p:nvSpPr>
        <p:spPr>
          <a:xfrm flipV="1">
            <a:off x="10481733" y="4631266"/>
            <a:ext cx="444501" cy="656168"/>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92" name="Shape 792"/>
          <p:cNvSpPr/>
          <p:nvPr/>
        </p:nvSpPr>
        <p:spPr>
          <a:xfrm flipH="1" flipV="1">
            <a:off x="6807200" y="3458633"/>
            <a:ext cx="1134534" cy="914401"/>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93" name="Shape 793"/>
          <p:cNvSpPr/>
          <p:nvPr/>
        </p:nvSpPr>
        <p:spPr>
          <a:xfrm flipH="1" flipV="1">
            <a:off x="6519333" y="4745566"/>
            <a:ext cx="1947335" cy="101601"/>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94" name="Shape 794"/>
          <p:cNvSpPr/>
          <p:nvPr/>
        </p:nvSpPr>
        <p:spPr>
          <a:xfrm flipH="1" flipV="1">
            <a:off x="6536266" y="4762500"/>
            <a:ext cx="1236134" cy="296334"/>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95" name="Shape 795"/>
          <p:cNvSpPr/>
          <p:nvPr/>
        </p:nvSpPr>
        <p:spPr>
          <a:xfrm>
            <a:off x="12020475" y="7113038"/>
            <a:ext cx="560426" cy="1757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500">
                <a:solidFill>
                  <a:srgbClr val="000000"/>
                </a:solidFill>
              </a:defRPr>
            </a:lvl1pPr>
          </a:lstStyle>
          <a:p>
            <a:r>
              <a:t>Adobestock</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1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 grpId="1" build="p" bldLvl="5"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Shape 797"/>
          <p:cNvSpPr/>
          <p:nvPr/>
        </p:nvSpPr>
        <p:spPr>
          <a:xfrm>
            <a:off x="5892800" y="4203700"/>
            <a:ext cx="2565400" cy="3162300"/>
          </a:xfrm>
          <a:prstGeom prst="rect">
            <a:avLst/>
          </a:prstGeom>
          <a:solidFill>
            <a:srgbClr val="FFFFFF">
              <a:alpha val="50000"/>
            </a:srgbClr>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98" name="Shape 798"/>
          <p:cNvSpPr/>
          <p:nvPr/>
        </p:nvSpPr>
        <p:spPr>
          <a:xfrm>
            <a:off x="8750300" y="4203700"/>
            <a:ext cx="2565400" cy="3162300"/>
          </a:xfrm>
          <a:prstGeom prst="rect">
            <a:avLst/>
          </a:prstGeom>
          <a:solidFill>
            <a:srgbClr val="FFFFFF">
              <a:alpha val="50000"/>
            </a:srgbClr>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99" name="Shape 799"/>
          <p:cNvSpPr>
            <a:spLocks noGrp="1"/>
          </p:cNvSpPr>
          <p:nvPr>
            <p:ph type="body" sz="quarter" idx="1"/>
          </p:nvPr>
        </p:nvSpPr>
        <p:spPr>
          <a:xfrm>
            <a:off x="368300" y="1790700"/>
            <a:ext cx="4513511" cy="3177828"/>
          </a:xfrm>
          <a:prstGeom prst="rect">
            <a:avLst/>
          </a:prstGeom>
        </p:spPr>
        <p:txBody>
          <a:bodyPr/>
          <a:lstStyle/>
          <a:p>
            <a:pPr>
              <a:tabLst>
                <a:tab pos="1016000" algn="l"/>
              </a:tabLst>
            </a:pPr>
            <a:r>
              <a:t>Aneuploidy in human sex chromosomes may result from faulty egg production.</a:t>
            </a:r>
          </a:p>
          <a:p>
            <a:pPr>
              <a:tabLst>
                <a:tab pos="1016000" algn="l"/>
              </a:tabLst>
            </a:pPr>
            <a:r>
              <a:t>This results from failure of the two X chromosomes to separate during meiosis (non-disjunction).</a:t>
            </a:r>
          </a:p>
        </p:txBody>
      </p:sp>
      <p:pic>
        <p:nvPicPr>
          <p:cNvPr id="800" name="Man 1 colour PD.png"/>
          <p:cNvPicPr>
            <a:picLocks noChangeAspect="1"/>
          </p:cNvPicPr>
          <p:nvPr/>
        </p:nvPicPr>
        <p:blipFill>
          <a:blip r:embed="rId2">
            <a:extLst/>
          </a:blip>
          <a:stretch>
            <a:fillRect/>
          </a:stretch>
        </p:blipFill>
        <p:spPr>
          <a:xfrm>
            <a:off x="5967561" y="1310327"/>
            <a:ext cx="2542540" cy="6090070"/>
          </a:xfrm>
          <a:prstGeom prst="rect">
            <a:avLst/>
          </a:prstGeom>
          <a:ln w="12700">
            <a:miter lim="400000"/>
          </a:ln>
        </p:spPr>
      </p:pic>
      <p:pic>
        <p:nvPicPr>
          <p:cNvPr id="801" name=" middle aged woman Adobestock CC colour.png"/>
          <p:cNvPicPr>
            <a:picLocks noChangeAspect="1"/>
          </p:cNvPicPr>
          <p:nvPr/>
        </p:nvPicPr>
        <p:blipFill>
          <a:blip r:embed="rId3">
            <a:extLst/>
          </a:blip>
          <a:stretch>
            <a:fillRect/>
          </a:stretch>
        </p:blipFill>
        <p:spPr>
          <a:xfrm>
            <a:off x="8457803" y="1404348"/>
            <a:ext cx="2869749" cy="5993009"/>
          </a:xfrm>
          <a:prstGeom prst="rect">
            <a:avLst/>
          </a:prstGeom>
          <a:ln w="12700">
            <a:miter lim="400000"/>
          </a:ln>
        </p:spPr>
      </p:pic>
      <p:sp>
        <p:nvSpPr>
          <p:cNvPr id="802" name="Shape 802"/>
          <p:cNvSpPr/>
          <p:nvPr/>
        </p:nvSpPr>
        <p:spPr>
          <a:xfrm>
            <a:off x="10477500" y="6311900"/>
            <a:ext cx="508000" cy="508000"/>
          </a:xfrm>
          <a:prstGeom prst="ellipse">
            <a:avLst/>
          </a:prstGeom>
          <a:solidFill>
            <a:srgbClr val="FFF770">
              <a:alpha val="74000"/>
            </a:srgbClr>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03" name="Shape 803"/>
          <p:cNvSpPr/>
          <p:nvPr/>
        </p:nvSpPr>
        <p:spPr>
          <a:xfrm>
            <a:off x="10185400" y="5295900"/>
            <a:ext cx="508000" cy="508000"/>
          </a:xfrm>
          <a:prstGeom prst="ellipse">
            <a:avLst/>
          </a:prstGeom>
          <a:solidFill>
            <a:srgbClr val="FFF770">
              <a:alpha val="74000"/>
            </a:srgbClr>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804" name="Faulty Sperm OHT foetus.pdf"/>
          <p:cNvPicPr>
            <a:picLocks noChangeAspect="1"/>
          </p:cNvPicPr>
          <p:nvPr/>
        </p:nvPicPr>
        <p:blipFill>
          <a:blip r:embed="rId4">
            <a:extLst/>
          </a:blip>
          <a:stretch>
            <a:fillRect/>
          </a:stretch>
        </p:blipFill>
        <p:spPr>
          <a:xfrm>
            <a:off x="5575300" y="7378700"/>
            <a:ext cx="1644755" cy="1270000"/>
          </a:xfrm>
          <a:prstGeom prst="rect">
            <a:avLst/>
          </a:prstGeom>
          <a:ln w="12700">
            <a:miter lim="400000"/>
          </a:ln>
          <a:effectLst>
            <a:outerShdw blurRad="190500" dist="190500" dir="2700000" rotWithShape="0">
              <a:srgbClr val="000000">
                <a:alpha val="50000"/>
              </a:srgbClr>
            </a:outerShdw>
          </a:effectLst>
        </p:spPr>
      </p:pic>
      <p:pic>
        <p:nvPicPr>
          <p:cNvPr id="805" name="Faulty Sperm OHT foetus.pdf"/>
          <p:cNvPicPr>
            <a:picLocks noChangeAspect="1"/>
          </p:cNvPicPr>
          <p:nvPr/>
        </p:nvPicPr>
        <p:blipFill>
          <a:blip r:embed="rId4">
            <a:extLst/>
          </a:blip>
          <a:stretch>
            <a:fillRect/>
          </a:stretch>
        </p:blipFill>
        <p:spPr>
          <a:xfrm>
            <a:off x="7023100" y="7378700"/>
            <a:ext cx="1644755" cy="1270000"/>
          </a:xfrm>
          <a:prstGeom prst="rect">
            <a:avLst/>
          </a:prstGeom>
          <a:ln w="12700">
            <a:miter lim="400000"/>
          </a:ln>
          <a:effectLst>
            <a:outerShdw blurRad="190500" dist="190500" dir="2700000" rotWithShape="0">
              <a:srgbClr val="000000">
                <a:alpha val="50000"/>
              </a:srgbClr>
            </a:outerShdw>
          </a:effectLst>
        </p:spPr>
      </p:pic>
      <p:pic>
        <p:nvPicPr>
          <p:cNvPr id="806" name="Faulty Sperm OHT foetus.pdf"/>
          <p:cNvPicPr>
            <a:picLocks noChangeAspect="1"/>
          </p:cNvPicPr>
          <p:nvPr/>
        </p:nvPicPr>
        <p:blipFill>
          <a:blip r:embed="rId4">
            <a:extLst/>
          </a:blip>
          <a:stretch>
            <a:fillRect/>
          </a:stretch>
        </p:blipFill>
        <p:spPr>
          <a:xfrm>
            <a:off x="8559800" y="7378700"/>
            <a:ext cx="1644755" cy="1270000"/>
          </a:xfrm>
          <a:prstGeom prst="rect">
            <a:avLst/>
          </a:prstGeom>
          <a:ln w="12700">
            <a:miter lim="400000"/>
          </a:ln>
          <a:effectLst>
            <a:outerShdw blurRad="190500" dist="190500" dir="2700000" rotWithShape="0">
              <a:srgbClr val="000000">
                <a:alpha val="50000"/>
              </a:srgbClr>
            </a:outerShdw>
          </a:effectLst>
        </p:spPr>
      </p:pic>
      <p:sp>
        <p:nvSpPr>
          <p:cNvPr id="807" name="Shape 807"/>
          <p:cNvSpPr>
            <a:spLocks noGrp="1"/>
          </p:cNvSpPr>
          <p:nvPr>
            <p:ph type="title"/>
          </p:nvPr>
        </p:nvSpPr>
        <p:spPr>
          <a:prstGeom prst="rect">
            <a:avLst/>
          </a:prstGeom>
        </p:spPr>
        <p:txBody>
          <a:bodyPr/>
          <a:lstStyle>
            <a:lvl1pPr>
              <a:tabLst>
                <a:tab pos="952500" algn="l"/>
              </a:tabLst>
            </a:lvl1pPr>
          </a:lstStyle>
          <a:p>
            <a:r>
              <a:t>Faulty Egg Production</a:t>
            </a:r>
          </a:p>
        </p:txBody>
      </p:sp>
      <p:sp>
        <p:nvSpPr>
          <p:cNvPr id="808" name="Shape 808"/>
          <p:cNvSpPr/>
          <p:nvPr/>
        </p:nvSpPr>
        <p:spPr>
          <a:xfrm>
            <a:off x="9931400" y="6299200"/>
            <a:ext cx="508000" cy="508000"/>
          </a:xfrm>
          <a:prstGeom prst="ellipse">
            <a:avLst/>
          </a:prstGeom>
          <a:solidFill>
            <a:srgbClr val="FFF770">
              <a:alpha val="74000"/>
            </a:srgbClr>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811" name="Group 811"/>
          <p:cNvGrpSpPr/>
          <p:nvPr/>
        </p:nvGrpSpPr>
        <p:grpSpPr>
          <a:xfrm>
            <a:off x="6134100" y="5295900"/>
            <a:ext cx="508000" cy="508000"/>
            <a:chOff x="0" y="0"/>
            <a:chExt cx="508000" cy="508000"/>
          </a:xfrm>
        </p:grpSpPr>
        <p:sp>
          <p:nvSpPr>
            <p:cNvPr id="809" name="Shape 809"/>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10" name="Shape 810"/>
            <p:cNvSpPr/>
            <p:nvPr/>
          </p:nvSpPr>
          <p:spPr>
            <a:xfrm>
              <a:off x="68961" y="139700"/>
              <a:ext cx="279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a:t>
              </a:r>
            </a:p>
          </p:txBody>
        </p:sp>
      </p:grpSp>
      <p:grpSp>
        <p:nvGrpSpPr>
          <p:cNvPr id="814" name="Group 814"/>
          <p:cNvGrpSpPr/>
          <p:nvPr/>
        </p:nvGrpSpPr>
        <p:grpSpPr>
          <a:xfrm>
            <a:off x="5905500" y="6311900"/>
            <a:ext cx="508000" cy="508000"/>
            <a:chOff x="0" y="0"/>
            <a:chExt cx="508000" cy="508000"/>
          </a:xfrm>
        </p:grpSpPr>
        <p:sp>
          <p:nvSpPr>
            <p:cNvPr id="812" name="Shape 812"/>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13" name="Shape 813"/>
            <p:cNvSpPr/>
            <p:nvPr/>
          </p:nvSpPr>
          <p:spPr>
            <a:xfrm>
              <a:off x="56261" y="139700"/>
              <a:ext cx="279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a:t>
              </a:r>
            </a:p>
          </p:txBody>
        </p:sp>
      </p:grpSp>
      <p:grpSp>
        <p:nvGrpSpPr>
          <p:cNvPr id="817" name="Group 817"/>
          <p:cNvGrpSpPr/>
          <p:nvPr/>
        </p:nvGrpSpPr>
        <p:grpSpPr>
          <a:xfrm>
            <a:off x="6477000" y="6311900"/>
            <a:ext cx="508000" cy="508000"/>
            <a:chOff x="0" y="0"/>
            <a:chExt cx="508000" cy="508000"/>
          </a:xfrm>
        </p:grpSpPr>
        <p:sp>
          <p:nvSpPr>
            <p:cNvPr id="815" name="Shape 815"/>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16" name="Shape 816"/>
            <p:cNvSpPr/>
            <p:nvPr/>
          </p:nvSpPr>
          <p:spPr>
            <a:xfrm>
              <a:off x="68961" y="139700"/>
              <a:ext cx="279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a:t>
              </a:r>
            </a:p>
          </p:txBody>
        </p:sp>
      </p:grpSp>
      <p:grpSp>
        <p:nvGrpSpPr>
          <p:cNvPr id="820" name="Group 820"/>
          <p:cNvGrpSpPr/>
          <p:nvPr/>
        </p:nvGrpSpPr>
        <p:grpSpPr>
          <a:xfrm>
            <a:off x="6711760" y="4203700"/>
            <a:ext cx="527240" cy="508000"/>
            <a:chOff x="0" y="0"/>
            <a:chExt cx="527239" cy="508000"/>
          </a:xfrm>
        </p:grpSpPr>
        <p:sp>
          <p:nvSpPr>
            <p:cNvPr id="818" name="Shape 818"/>
            <p:cNvSpPr/>
            <p:nvPr/>
          </p:nvSpPr>
          <p:spPr>
            <a:xfrm>
              <a:off x="19239" y="0"/>
              <a:ext cx="508001"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19" name="Shape 819"/>
            <p:cNvSpPr/>
            <p:nvPr/>
          </p:nvSpPr>
          <p:spPr>
            <a:xfrm>
              <a:off x="0" y="139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XY</a:t>
              </a:r>
            </a:p>
          </p:txBody>
        </p:sp>
      </p:grpSp>
      <p:grpSp>
        <p:nvGrpSpPr>
          <p:cNvPr id="823" name="Group 823"/>
          <p:cNvGrpSpPr/>
          <p:nvPr/>
        </p:nvGrpSpPr>
        <p:grpSpPr>
          <a:xfrm>
            <a:off x="9302560" y="6311900"/>
            <a:ext cx="514540" cy="508000"/>
            <a:chOff x="0" y="0"/>
            <a:chExt cx="514539" cy="508000"/>
          </a:xfrm>
        </p:grpSpPr>
        <p:sp>
          <p:nvSpPr>
            <p:cNvPr id="821" name="Shape 821"/>
            <p:cNvSpPr/>
            <p:nvPr/>
          </p:nvSpPr>
          <p:spPr>
            <a:xfrm>
              <a:off x="6539" y="0"/>
              <a:ext cx="508001" cy="508000"/>
            </a:xfrm>
            <a:prstGeom prst="ellipse">
              <a:avLst/>
            </a:prstGeom>
            <a:solidFill>
              <a:srgbClr val="FFF770">
                <a:alpha val="74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22" name="Shape 822"/>
            <p:cNvSpPr/>
            <p:nvPr/>
          </p:nvSpPr>
          <p:spPr>
            <a:xfrm>
              <a:off x="0" y="139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a:solidFill>
                    <a:srgbClr val="483F36"/>
                  </a:solidFill>
                </a:defRPr>
              </a:pPr>
              <a:r>
                <a:rPr>
                  <a:solidFill>
                    <a:srgbClr val="201B17"/>
                  </a:solidFill>
                </a:rPr>
                <a:t>XX</a:t>
              </a:r>
            </a:p>
          </p:txBody>
        </p:sp>
      </p:grpSp>
      <p:grpSp>
        <p:nvGrpSpPr>
          <p:cNvPr id="826" name="Group 826"/>
          <p:cNvGrpSpPr/>
          <p:nvPr/>
        </p:nvGrpSpPr>
        <p:grpSpPr>
          <a:xfrm>
            <a:off x="8718360" y="6311900"/>
            <a:ext cx="514540" cy="508000"/>
            <a:chOff x="0" y="0"/>
            <a:chExt cx="514539" cy="508000"/>
          </a:xfrm>
        </p:grpSpPr>
        <p:sp>
          <p:nvSpPr>
            <p:cNvPr id="824" name="Shape 824"/>
            <p:cNvSpPr/>
            <p:nvPr/>
          </p:nvSpPr>
          <p:spPr>
            <a:xfrm>
              <a:off x="6539" y="0"/>
              <a:ext cx="508001" cy="508000"/>
            </a:xfrm>
            <a:prstGeom prst="ellipse">
              <a:avLst/>
            </a:prstGeom>
            <a:solidFill>
              <a:srgbClr val="FFF770">
                <a:alpha val="74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25" name="Shape 825"/>
            <p:cNvSpPr/>
            <p:nvPr/>
          </p:nvSpPr>
          <p:spPr>
            <a:xfrm>
              <a:off x="0" y="139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a:solidFill>
                    <a:srgbClr val="483F36"/>
                  </a:solidFill>
                </a:defRPr>
              </a:pPr>
              <a:r>
                <a:rPr>
                  <a:solidFill>
                    <a:srgbClr val="201B17"/>
                  </a:solidFill>
                </a:rPr>
                <a:t>XX</a:t>
              </a:r>
            </a:p>
          </p:txBody>
        </p:sp>
      </p:grpSp>
      <p:grpSp>
        <p:nvGrpSpPr>
          <p:cNvPr id="829" name="Group 829"/>
          <p:cNvGrpSpPr/>
          <p:nvPr/>
        </p:nvGrpSpPr>
        <p:grpSpPr>
          <a:xfrm>
            <a:off x="8959660" y="5295900"/>
            <a:ext cx="514540" cy="508000"/>
            <a:chOff x="0" y="0"/>
            <a:chExt cx="514539" cy="508000"/>
          </a:xfrm>
        </p:grpSpPr>
        <p:sp>
          <p:nvSpPr>
            <p:cNvPr id="827" name="Shape 827"/>
            <p:cNvSpPr/>
            <p:nvPr/>
          </p:nvSpPr>
          <p:spPr>
            <a:xfrm>
              <a:off x="6539" y="0"/>
              <a:ext cx="508001" cy="508000"/>
            </a:xfrm>
            <a:prstGeom prst="ellipse">
              <a:avLst/>
            </a:prstGeom>
            <a:solidFill>
              <a:srgbClr val="FFF770">
                <a:alpha val="74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28" name="Shape 828"/>
            <p:cNvSpPr/>
            <p:nvPr/>
          </p:nvSpPr>
          <p:spPr>
            <a:xfrm>
              <a:off x="0" y="139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a:solidFill>
                    <a:srgbClr val="483F36"/>
                  </a:solidFill>
                </a:defRPr>
              </a:pPr>
              <a:r>
                <a:rPr>
                  <a:solidFill>
                    <a:srgbClr val="201B17"/>
                  </a:solidFill>
                </a:rPr>
                <a:t>XX</a:t>
              </a:r>
            </a:p>
          </p:txBody>
        </p:sp>
      </p:grpSp>
      <p:grpSp>
        <p:nvGrpSpPr>
          <p:cNvPr id="832" name="Group 832"/>
          <p:cNvGrpSpPr/>
          <p:nvPr/>
        </p:nvGrpSpPr>
        <p:grpSpPr>
          <a:xfrm>
            <a:off x="7366000" y="5295900"/>
            <a:ext cx="508000" cy="508000"/>
            <a:chOff x="0" y="0"/>
            <a:chExt cx="508000" cy="508000"/>
          </a:xfrm>
        </p:grpSpPr>
        <p:sp>
          <p:nvSpPr>
            <p:cNvPr id="830" name="Shape 830"/>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31" name="Shape 831"/>
            <p:cNvSpPr/>
            <p:nvPr/>
          </p:nvSpPr>
          <p:spPr>
            <a:xfrm>
              <a:off x="69698" y="139700"/>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Y</a:t>
              </a:r>
            </a:p>
          </p:txBody>
        </p:sp>
      </p:grpSp>
      <p:grpSp>
        <p:nvGrpSpPr>
          <p:cNvPr id="835" name="Group 835"/>
          <p:cNvGrpSpPr/>
          <p:nvPr/>
        </p:nvGrpSpPr>
        <p:grpSpPr>
          <a:xfrm>
            <a:off x="7734300" y="6311900"/>
            <a:ext cx="508000" cy="508000"/>
            <a:chOff x="0" y="0"/>
            <a:chExt cx="508000" cy="508000"/>
          </a:xfrm>
        </p:grpSpPr>
        <p:sp>
          <p:nvSpPr>
            <p:cNvPr id="833" name="Shape 833"/>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34" name="Shape 834"/>
            <p:cNvSpPr/>
            <p:nvPr/>
          </p:nvSpPr>
          <p:spPr>
            <a:xfrm>
              <a:off x="82398" y="139700"/>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Y</a:t>
              </a:r>
            </a:p>
          </p:txBody>
        </p:sp>
      </p:grpSp>
      <p:grpSp>
        <p:nvGrpSpPr>
          <p:cNvPr id="838" name="Group 838"/>
          <p:cNvGrpSpPr/>
          <p:nvPr/>
        </p:nvGrpSpPr>
        <p:grpSpPr>
          <a:xfrm>
            <a:off x="7150100" y="6311900"/>
            <a:ext cx="508000" cy="508000"/>
            <a:chOff x="0" y="0"/>
            <a:chExt cx="508000" cy="508000"/>
          </a:xfrm>
        </p:grpSpPr>
        <p:sp>
          <p:nvSpPr>
            <p:cNvPr id="836" name="Shape 836"/>
            <p:cNvSpPr/>
            <p:nvPr/>
          </p:nvSpPr>
          <p:spPr>
            <a:xfrm>
              <a:off x="0" y="0"/>
              <a:ext cx="508000"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37" name="Shape 837"/>
            <p:cNvSpPr/>
            <p:nvPr/>
          </p:nvSpPr>
          <p:spPr>
            <a:xfrm>
              <a:off x="69698" y="139700"/>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Y</a:t>
              </a:r>
            </a:p>
          </p:txBody>
        </p:sp>
      </p:grpSp>
      <p:grpSp>
        <p:nvGrpSpPr>
          <p:cNvPr id="841" name="Group 841"/>
          <p:cNvGrpSpPr/>
          <p:nvPr/>
        </p:nvGrpSpPr>
        <p:grpSpPr>
          <a:xfrm>
            <a:off x="10375900" y="7823200"/>
            <a:ext cx="635000" cy="635000"/>
            <a:chOff x="0" y="0"/>
            <a:chExt cx="635000" cy="635000"/>
          </a:xfrm>
        </p:grpSpPr>
        <p:sp>
          <p:nvSpPr>
            <p:cNvPr id="839" name="Shape 839"/>
            <p:cNvSpPr/>
            <p:nvPr/>
          </p:nvSpPr>
          <p:spPr>
            <a:xfrm>
              <a:off x="0" y="0"/>
              <a:ext cx="635000" cy="635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40" name="Shape 840"/>
            <p:cNvSpPr/>
            <p:nvPr/>
          </p:nvSpPr>
          <p:spPr>
            <a:xfrm>
              <a:off x="48133" y="203200"/>
              <a:ext cx="457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a:solidFill>
                    <a:srgbClr val="483F36"/>
                  </a:solidFill>
                </a:defRPr>
              </a:pPr>
              <a:r>
                <a:rPr>
                  <a:solidFill>
                    <a:srgbClr val="201B17"/>
                  </a:solidFill>
                </a:rPr>
                <a:t>YO</a:t>
              </a:r>
            </a:p>
          </p:txBody>
        </p:sp>
      </p:grpSp>
      <p:grpSp>
        <p:nvGrpSpPr>
          <p:cNvPr id="844" name="Group 844"/>
          <p:cNvGrpSpPr/>
          <p:nvPr/>
        </p:nvGrpSpPr>
        <p:grpSpPr>
          <a:xfrm>
            <a:off x="5950460" y="7823200"/>
            <a:ext cx="653540" cy="635000"/>
            <a:chOff x="0" y="0"/>
            <a:chExt cx="653539" cy="635000"/>
          </a:xfrm>
        </p:grpSpPr>
        <p:sp>
          <p:nvSpPr>
            <p:cNvPr id="842" name="Shape 842"/>
            <p:cNvSpPr/>
            <p:nvPr/>
          </p:nvSpPr>
          <p:spPr>
            <a:xfrm>
              <a:off x="18539" y="0"/>
              <a:ext cx="635001" cy="635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43" name="Shape 843"/>
            <p:cNvSpPr/>
            <p:nvPr/>
          </p:nvSpPr>
          <p:spPr>
            <a:xfrm>
              <a:off x="0" y="203200"/>
              <a:ext cx="58442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XXX</a:t>
              </a:r>
            </a:p>
          </p:txBody>
        </p:sp>
      </p:grpSp>
      <p:grpSp>
        <p:nvGrpSpPr>
          <p:cNvPr id="847" name="Group 847"/>
          <p:cNvGrpSpPr/>
          <p:nvPr/>
        </p:nvGrpSpPr>
        <p:grpSpPr>
          <a:xfrm>
            <a:off x="8902700" y="7823200"/>
            <a:ext cx="635000" cy="635000"/>
            <a:chOff x="0" y="0"/>
            <a:chExt cx="635000" cy="635000"/>
          </a:xfrm>
        </p:grpSpPr>
        <p:sp>
          <p:nvSpPr>
            <p:cNvPr id="845" name="Shape 845"/>
            <p:cNvSpPr/>
            <p:nvPr/>
          </p:nvSpPr>
          <p:spPr>
            <a:xfrm>
              <a:off x="0" y="0"/>
              <a:ext cx="635000" cy="635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46" name="Shape 846"/>
            <p:cNvSpPr/>
            <p:nvPr/>
          </p:nvSpPr>
          <p:spPr>
            <a:xfrm>
              <a:off x="48133" y="203200"/>
              <a:ext cx="457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a:solidFill>
                    <a:srgbClr val="483F36"/>
                  </a:solidFill>
                </a:defRPr>
              </a:pPr>
              <a:r>
                <a:rPr>
                  <a:solidFill>
                    <a:srgbClr val="201B17"/>
                  </a:solidFill>
                </a:rPr>
                <a:t>XO</a:t>
              </a:r>
            </a:p>
          </p:txBody>
        </p:sp>
      </p:grpSp>
      <p:sp>
        <p:nvSpPr>
          <p:cNvPr id="848" name="Shape 848"/>
          <p:cNvSpPr/>
          <p:nvPr/>
        </p:nvSpPr>
        <p:spPr>
          <a:xfrm flipV="1">
            <a:off x="6485466" y="4673600"/>
            <a:ext cx="338668" cy="643467"/>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49" name="Shape 849"/>
          <p:cNvSpPr/>
          <p:nvPr/>
        </p:nvSpPr>
        <p:spPr>
          <a:xfrm flipH="1" flipV="1">
            <a:off x="7128933" y="4673600"/>
            <a:ext cx="440267" cy="660400"/>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50" name="Shape 850"/>
          <p:cNvSpPr/>
          <p:nvPr/>
        </p:nvSpPr>
        <p:spPr>
          <a:xfrm flipH="1" flipV="1">
            <a:off x="7725833" y="5791200"/>
            <a:ext cx="198967" cy="520700"/>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51" name="Shape 851"/>
          <p:cNvSpPr/>
          <p:nvPr/>
        </p:nvSpPr>
        <p:spPr>
          <a:xfrm flipV="1">
            <a:off x="7382933" y="5757333"/>
            <a:ext cx="135467" cy="575734"/>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52" name="Shape 852"/>
          <p:cNvSpPr/>
          <p:nvPr/>
        </p:nvSpPr>
        <p:spPr>
          <a:xfrm flipV="1">
            <a:off x="6172200" y="5791200"/>
            <a:ext cx="110067" cy="520700"/>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53" name="Shape 853"/>
          <p:cNvSpPr/>
          <p:nvPr/>
        </p:nvSpPr>
        <p:spPr>
          <a:xfrm flipH="1" flipV="1">
            <a:off x="6519333" y="5791200"/>
            <a:ext cx="169334" cy="541867"/>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54" name="Shape 854"/>
          <p:cNvSpPr/>
          <p:nvPr/>
        </p:nvSpPr>
        <p:spPr>
          <a:xfrm flipH="1" flipV="1">
            <a:off x="9300633" y="5791200"/>
            <a:ext cx="169334" cy="541867"/>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55" name="Shape 855"/>
          <p:cNvSpPr/>
          <p:nvPr/>
        </p:nvSpPr>
        <p:spPr>
          <a:xfrm flipV="1">
            <a:off x="8936566" y="5774266"/>
            <a:ext cx="173568" cy="546101"/>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56" name="Shape 856"/>
          <p:cNvSpPr/>
          <p:nvPr/>
        </p:nvSpPr>
        <p:spPr>
          <a:xfrm flipH="1" flipV="1">
            <a:off x="10532533" y="5791200"/>
            <a:ext cx="169334" cy="508000"/>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57" name="Shape 857"/>
          <p:cNvSpPr/>
          <p:nvPr/>
        </p:nvSpPr>
        <p:spPr>
          <a:xfrm flipV="1">
            <a:off x="10168466" y="5774266"/>
            <a:ext cx="127001" cy="550334"/>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58" name="Shape 858"/>
          <p:cNvSpPr/>
          <p:nvPr/>
        </p:nvSpPr>
        <p:spPr>
          <a:xfrm flipV="1">
            <a:off x="9313333" y="4563533"/>
            <a:ext cx="359834" cy="719667"/>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59" name="Shape 859"/>
          <p:cNvSpPr/>
          <p:nvPr/>
        </p:nvSpPr>
        <p:spPr>
          <a:xfrm flipH="1" flipV="1">
            <a:off x="10007600" y="4538133"/>
            <a:ext cx="338667" cy="745067"/>
          </a:xfrm>
          <a:prstGeom prst="line">
            <a:avLst/>
          </a:prstGeom>
          <a:ln w="50800">
            <a:solidFill>
              <a:srgbClr val="FF26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60" name="Shape 860"/>
          <p:cNvSpPr/>
          <p:nvPr/>
        </p:nvSpPr>
        <p:spPr>
          <a:xfrm flipV="1">
            <a:off x="10701866" y="6849533"/>
            <a:ext cx="38101" cy="990601"/>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61" name="Shape 861"/>
          <p:cNvSpPr/>
          <p:nvPr/>
        </p:nvSpPr>
        <p:spPr>
          <a:xfrm flipV="1">
            <a:off x="9313333" y="6773333"/>
            <a:ext cx="711201" cy="1032934"/>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62" name="Shape 862"/>
          <p:cNvSpPr/>
          <p:nvPr/>
        </p:nvSpPr>
        <p:spPr>
          <a:xfrm flipV="1">
            <a:off x="7958666" y="6705600"/>
            <a:ext cx="1388534" cy="1049867"/>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63" name="Shape 863"/>
          <p:cNvSpPr/>
          <p:nvPr/>
        </p:nvSpPr>
        <p:spPr>
          <a:xfrm flipV="1">
            <a:off x="6485466" y="6671733"/>
            <a:ext cx="2252134" cy="1151467"/>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64" name="Shape 864"/>
          <p:cNvSpPr/>
          <p:nvPr/>
        </p:nvSpPr>
        <p:spPr>
          <a:xfrm flipH="1" flipV="1">
            <a:off x="8229600" y="6739466"/>
            <a:ext cx="2319867" cy="1049868"/>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65" name="Shape 865"/>
          <p:cNvSpPr/>
          <p:nvPr/>
        </p:nvSpPr>
        <p:spPr>
          <a:xfrm flipH="1" flipV="1">
            <a:off x="7450666" y="6824133"/>
            <a:ext cx="304801" cy="965201"/>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66" name="Shape 866"/>
          <p:cNvSpPr/>
          <p:nvPr/>
        </p:nvSpPr>
        <p:spPr>
          <a:xfrm flipH="1" flipV="1">
            <a:off x="6925733" y="6739466"/>
            <a:ext cx="2235201" cy="1049868"/>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67" name="Shape 867"/>
          <p:cNvSpPr/>
          <p:nvPr/>
        </p:nvSpPr>
        <p:spPr>
          <a:xfrm flipH="1" flipV="1">
            <a:off x="6180666" y="6841066"/>
            <a:ext cx="118534" cy="982134"/>
          </a:xfrm>
          <a:prstGeom prst="line">
            <a:avLst/>
          </a:prstGeom>
          <a:ln w="25400">
            <a:solidFill>
              <a:srgbClr val="FF2600"/>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68" name="Shape 868"/>
          <p:cNvSpPr/>
          <p:nvPr/>
        </p:nvSpPr>
        <p:spPr>
          <a:xfrm>
            <a:off x="5725531" y="1562100"/>
            <a:ext cx="804615"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000000"/>
                </a:solidFill>
              </a:defRPr>
            </a:lvl1pPr>
          </a:lstStyle>
          <a:p>
            <a:r>
              <a:t>Male</a:t>
            </a:r>
          </a:p>
        </p:txBody>
      </p:sp>
      <p:sp>
        <p:nvSpPr>
          <p:cNvPr id="869" name="Shape 869"/>
          <p:cNvSpPr/>
          <p:nvPr/>
        </p:nvSpPr>
        <p:spPr>
          <a:xfrm>
            <a:off x="10207149" y="1562100"/>
            <a:ext cx="1177429"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000000"/>
                </a:solidFill>
              </a:defRPr>
            </a:lvl1pPr>
          </a:lstStyle>
          <a:p>
            <a:r>
              <a:t>Female</a:t>
            </a:r>
          </a:p>
        </p:txBody>
      </p:sp>
      <p:sp>
        <p:nvSpPr>
          <p:cNvPr id="870" name="Shape 870"/>
          <p:cNvSpPr/>
          <p:nvPr/>
        </p:nvSpPr>
        <p:spPr>
          <a:xfrm>
            <a:off x="11348752" y="4152900"/>
            <a:ext cx="1168401" cy="575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400"/>
              </a:lnSpc>
              <a:tabLst>
                <a:tab pos="520700" algn="l"/>
              </a:tabLst>
              <a:defRPr sz="2800">
                <a:solidFill>
                  <a:srgbClr val="483F36"/>
                </a:solidFill>
                <a:latin typeface="Hoefler Text"/>
                <a:ea typeface="Hoefler Text"/>
                <a:cs typeface="Hoefler Text"/>
                <a:sym typeface="Hoefler Text"/>
              </a:defRPr>
            </a:pPr>
            <a:r>
              <a:rPr sz="2000">
                <a:solidFill>
                  <a:srgbClr val="000000"/>
                </a:solidFill>
                <a:latin typeface="+mn-lt"/>
                <a:ea typeface="+mn-ea"/>
                <a:cs typeface="+mn-cs"/>
                <a:sym typeface="Arial"/>
              </a:rPr>
              <a:t>Primary </a:t>
            </a:r>
          </a:p>
          <a:p>
            <a:pPr>
              <a:lnSpc>
                <a:spcPts val="2400"/>
              </a:lnSpc>
              <a:tabLst>
                <a:tab pos="520700" algn="l"/>
              </a:tabLst>
              <a:defRPr sz="2800">
                <a:solidFill>
                  <a:srgbClr val="483F36"/>
                </a:solidFill>
                <a:latin typeface="Hoefler Text"/>
                <a:ea typeface="Hoefler Text"/>
                <a:cs typeface="Hoefler Text"/>
                <a:sym typeface="Hoefler Text"/>
              </a:defRPr>
            </a:pPr>
            <a:r>
              <a:rPr sz="2000">
                <a:solidFill>
                  <a:srgbClr val="000000"/>
                </a:solidFill>
                <a:latin typeface="+mn-lt"/>
                <a:ea typeface="+mn-ea"/>
                <a:cs typeface="+mn-cs"/>
                <a:sym typeface="Arial"/>
              </a:rPr>
              <a:t>oocyte</a:t>
            </a:r>
          </a:p>
        </p:txBody>
      </p:sp>
      <p:sp>
        <p:nvSpPr>
          <p:cNvPr id="871" name="Shape 871"/>
          <p:cNvSpPr/>
          <p:nvPr/>
        </p:nvSpPr>
        <p:spPr>
          <a:xfrm>
            <a:off x="11343763" y="5270500"/>
            <a:ext cx="1270001" cy="867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400"/>
              </a:lnSpc>
              <a:tabLst>
                <a:tab pos="520700" algn="l"/>
              </a:tabLst>
              <a:defRPr sz="2800">
                <a:solidFill>
                  <a:srgbClr val="483F36"/>
                </a:solidFill>
                <a:latin typeface="Hoefler Text"/>
                <a:ea typeface="Hoefler Text"/>
                <a:cs typeface="Hoefler Text"/>
                <a:sym typeface="Hoefler Text"/>
              </a:defRPr>
            </a:pPr>
            <a:r>
              <a:rPr sz="2000">
                <a:solidFill>
                  <a:srgbClr val="000000"/>
                </a:solidFill>
                <a:latin typeface="+mn-lt"/>
                <a:ea typeface="+mn-ea"/>
                <a:cs typeface="+mn-cs"/>
                <a:sym typeface="Arial"/>
              </a:rPr>
              <a:t>Mistake </a:t>
            </a:r>
          </a:p>
          <a:p>
            <a:pPr>
              <a:lnSpc>
                <a:spcPts val="2400"/>
              </a:lnSpc>
              <a:tabLst>
                <a:tab pos="520700" algn="l"/>
              </a:tabLst>
              <a:defRPr sz="2800">
                <a:solidFill>
                  <a:srgbClr val="483F36"/>
                </a:solidFill>
                <a:latin typeface="Hoefler Text"/>
                <a:ea typeface="Hoefler Text"/>
                <a:cs typeface="Hoefler Text"/>
                <a:sym typeface="Hoefler Text"/>
              </a:defRPr>
            </a:pPr>
            <a:r>
              <a:rPr sz="2000">
                <a:solidFill>
                  <a:srgbClr val="000000"/>
                </a:solidFill>
                <a:latin typeface="+mn-lt"/>
                <a:ea typeface="+mn-ea"/>
                <a:cs typeface="+mn-cs"/>
                <a:sym typeface="Arial"/>
              </a:rPr>
              <a:t>during </a:t>
            </a:r>
          </a:p>
          <a:p>
            <a:pPr>
              <a:lnSpc>
                <a:spcPts val="2400"/>
              </a:lnSpc>
              <a:tabLst>
                <a:tab pos="520700" algn="l"/>
              </a:tabLst>
              <a:defRPr sz="2800">
                <a:solidFill>
                  <a:srgbClr val="483F36"/>
                </a:solidFill>
                <a:latin typeface="Hoefler Text"/>
                <a:ea typeface="Hoefler Text"/>
                <a:cs typeface="Hoefler Text"/>
                <a:sym typeface="Hoefler Text"/>
              </a:defRPr>
            </a:pPr>
            <a:r>
              <a:rPr sz="2000">
                <a:solidFill>
                  <a:srgbClr val="000000"/>
                </a:solidFill>
                <a:latin typeface="+mn-lt"/>
                <a:ea typeface="+mn-ea"/>
                <a:cs typeface="+mn-cs"/>
                <a:sym typeface="Arial"/>
              </a:rPr>
              <a:t>meiosis</a:t>
            </a:r>
          </a:p>
        </p:txBody>
      </p:sp>
      <p:sp>
        <p:nvSpPr>
          <p:cNvPr id="872" name="Shape 872"/>
          <p:cNvSpPr/>
          <p:nvPr/>
        </p:nvSpPr>
        <p:spPr>
          <a:xfrm>
            <a:off x="11343842" y="6413500"/>
            <a:ext cx="1193801" cy="575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sz="2000">
                <a:solidFill>
                  <a:srgbClr val="000000"/>
                </a:solidFill>
              </a:defRPr>
            </a:lvl1pPr>
          </a:lstStyle>
          <a:p>
            <a:r>
              <a:t>Faulty gametes</a:t>
            </a:r>
          </a:p>
        </p:txBody>
      </p:sp>
      <p:sp>
        <p:nvSpPr>
          <p:cNvPr id="873" name="Shape 873"/>
          <p:cNvSpPr/>
          <p:nvPr/>
        </p:nvSpPr>
        <p:spPr>
          <a:xfrm>
            <a:off x="11226873" y="7950200"/>
            <a:ext cx="1498452"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100"/>
              </a:lnSpc>
              <a:tabLst>
                <a:tab pos="520700" algn="l"/>
              </a:tabLst>
              <a:defRPr sz="2400" b="1">
                <a:solidFill>
                  <a:srgbClr val="201B17"/>
                </a:solidFill>
              </a:defRPr>
            </a:lvl1pPr>
          </a:lstStyle>
          <a:p>
            <a:pPr>
              <a:defRPr>
                <a:solidFill>
                  <a:srgbClr val="483F36"/>
                </a:solidFill>
              </a:defRPr>
            </a:pPr>
            <a:r>
              <a:rPr>
                <a:solidFill>
                  <a:srgbClr val="201B17"/>
                </a:solidFill>
              </a:rPr>
              <a:t>Offspring</a:t>
            </a:r>
          </a:p>
        </p:txBody>
      </p:sp>
      <p:sp>
        <p:nvSpPr>
          <p:cNvPr id="874" name="Shape 874"/>
          <p:cNvSpPr/>
          <p:nvPr/>
        </p:nvSpPr>
        <p:spPr>
          <a:xfrm>
            <a:off x="10092946" y="8826500"/>
            <a:ext cx="121943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solidFill>
                  <a:srgbClr val="000000"/>
                </a:solidFill>
              </a:defRPr>
            </a:lvl1pPr>
          </a:lstStyle>
          <a:p>
            <a:pPr>
              <a:defRPr b="0">
                <a:solidFill>
                  <a:srgbClr val="483F36"/>
                </a:solidFill>
              </a:defRPr>
            </a:pPr>
            <a:r>
              <a:rPr b="1">
                <a:solidFill>
                  <a:srgbClr val="000000"/>
                </a:solidFill>
              </a:rPr>
              <a:t>Not viable</a:t>
            </a:r>
          </a:p>
        </p:txBody>
      </p:sp>
      <p:sp>
        <p:nvSpPr>
          <p:cNvPr id="875" name="Shape 875"/>
          <p:cNvSpPr/>
          <p:nvPr/>
        </p:nvSpPr>
        <p:spPr>
          <a:xfrm>
            <a:off x="8614045" y="8801100"/>
            <a:ext cx="1219548"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Turner</a:t>
            </a:r>
            <a:endParaRPr sz="1800">
              <a:solidFill>
                <a:srgbClr val="000000"/>
              </a:solidFill>
              <a:latin typeface="+mn-lt"/>
              <a:ea typeface="+mn-ea"/>
              <a:cs typeface="+mn-cs"/>
              <a:sym typeface="Arial"/>
            </a:endParaRPr>
          </a:p>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syndrome</a:t>
            </a:r>
          </a:p>
        </p:txBody>
      </p:sp>
      <p:sp>
        <p:nvSpPr>
          <p:cNvPr id="876" name="Shape 876"/>
          <p:cNvSpPr/>
          <p:nvPr/>
        </p:nvSpPr>
        <p:spPr>
          <a:xfrm>
            <a:off x="7166968" y="8801100"/>
            <a:ext cx="1308399"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Klinefelter</a:t>
            </a:r>
            <a:endParaRPr sz="1800">
              <a:solidFill>
                <a:srgbClr val="000000"/>
              </a:solidFill>
              <a:latin typeface="+mn-lt"/>
              <a:ea typeface="+mn-ea"/>
              <a:cs typeface="+mn-cs"/>
              <a:sym typeface="Arial"/>
            </a:endParaRPr>
          </a:p>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syndrome</a:t>
            </a:r>
          </a:p>
        </p:txBody>
      </p:sp>
      <p:sp>
        <p:nvSpPr>
          <p:cNvPr id="877" name="Shape 877"/>
          <p:cNvSpPr/>
          <p:nvPr/>
        </p:nvSpPr>
        <p:spPr>
          <a:xfrm>
            <a:off x="5595187" y="8801100"/>
            <a:ext cx="137213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solidFill>
                  <a:srgbClr val="000000"/>
                </a:solidFill>
              </a:defRPr>
            </a:lvl1pPr>
          </a:lstStyle>
          <a:p>
            <a:pPr>
              <a:defRPr sz="2800" b="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Metafemale</a:t>
            </a:r>
          </a:p>
        </p:txBody>
      </p:sp>
      <p:grpSp>
        <p:nvGrpSpPr>
          <p:cNvPr id="880" name="Group 880"/>
          <p:cNvGrpSpPr/>
          <p:nvPr/>
        </p:nvGrpSpPr>
        <p:grpSpPr>
          <a:xfrm>
            <a:off x="7512560" y="7823200"/>
            <a:ext cx="653540" cy="635000"/>
            <a:chOff x="0" y="0"/>
            <a:chExt cx="653539" cy="635000"/>
          </a:xfrm>
        </p:grpSpPr>
        <p:sp>
          <p:nvSpPr>
            <p:cNvPr id="878" name="Shape 878"/>
            <p:cNvSpPr/>
            <p:nvPr/>
          </p:nvSpPr>
          <p:spPr>
            <a:xfrm>
              <a:off x="18539" y="0"/>
              <a:ext cx="635001" cy="635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79" name="Shape 879"/>
            <p:cNvSpPr/>
            <p:nvPr/>
          </p:nvSpPr>
          <p:spPr>
            <a:xfrm>
              <a:off x="0" y="203200"/>
              <a:ext cx="58442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XXY</a:t>
              </a:r>
            </a:p>
          </p:txBody>
        </p:sp>
      </p:grpSp>
      <p:grpSp>
        <p:nvGrpSpPr>
          <p:cNvPr id="883" name="Group 883"/>
          <p:cNvGrpSpPr/>
          <p:nvPr/>
        </p:nvGrpSpPr>
        <p:grpSpPr>
          <a:xfrm>
            <a:off x="9581960" y="4102100"/>
            <a:ext cx="514540" cy="508000"/>
            <a:chOff x="0" y="0"/>
            <a:chExt cx="514539" cy="508000"/>
          </a:xfrm>
        </p:grpSpPr>
        <p:sp>
          <p:nvSpPr>
            <p:cNvPr id="881" name="Shape 881"/>
            <p:cNvSpPr/>
            <p:nvPr/>
          </p:nvSpPr>
          <p:spPr>
            <a:xfrm>
              <a:off x="6539" y="0"/>
              <a:ext cx="508001" cy="508000"/>
            </a:xfrm>
            <a:prstGeom prst="ellipse">
              <a:avLst/>
            </a:prstGeom>
            <a:solidFill>
              <a:srgbClr val="FFF9F5">
                <a:alpha val="75000"/>
              </a:srgbClr>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82" name="Shape 882"/>
            <p:cNvSpPr/>
            <p:nvPr/>
          </p:nvSpPr>
          <p:spPr>
            <a:xfrm>
              <a:off x="0" y="139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a:solidFill>
                    <a:srgbClr val="483F36"/>
                  </a:solidFill>
                </a:defRPr>
              </a:pPr>
              <a:r>
                <a:rPr>
                  <a:solidFill>
                    <a:srgbClr val="201B17"/>
                  </a:solidFill>
                </a:rPr>
                <a:t>XX</a:t>
              </a:r>
            </a:p>
          </p:txBody>
        </p:sp>
      </p:grpSp>
      <p:sp>
        <p:nvSpPr>
          <p:cNvPr id="884" name="Shape 884"/>
          <p:cNvSpPr/>
          <p:nvPr/>
        </p:nvSpPr>
        <p:spPr>
          <a:xfrm>
            <a:off x="10041466" y="4419600"/>
            <a:ext cx="1354668"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85" name="Shape 885"/>
          <p:cNvSpPr/>
          <p:nvPr/>
        </p:nvSpPr>
        <p:spPr>
          <a:xfrm>
            <a:off x="10481733" y="5537200"/>
            <a:ext cx="914401"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86" name="Shape 886"/>
          <p:cNvSpPr/>
          <p:nvPr/>
        </p:nvSpPr>
        <p:spPr>
          <a:xfrm>
            <a:off x="10718800" y="6536266"/>
            <a:ext cx="643467" cy="128"/>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87" name="Shape 887"/>
          <p:cNvSpPr/>
          <p:nvPr/>
        </p:nvSpPr>
        <p:spPr>
          <a:xfrm>
            <a:off x="10928275" y="7138438"/>
            <a:ext cx="560426" cy="1757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500">
                <a:solidFill>
                  <a:srgbClr val="000000"/>
                </a:solidFill>
              </a:defRPr>
            </a:lvl1pPr>
          </a:lstStyle>
          <a:p>
            <a:r>
              <a:t>Adobestock</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9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 grpId="1" build="p" bldLvl="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Shape 889"/>
          <p:cNvSpPr>
            <a:spLocks noGrp="1"/>
          </p:cNvSpPr>
          <p:nvPr>
            <p:ph type="title"/>
          </p:nvPr>
        </p:nvSpPr>
        <p:spPr>
          <a:prstGeom prst="rect">
            <a:avLst/>
          </a:prstGeom>
        </p:spPr>
        <p:txBody>
          <a:bodyPr/>
          <a:lstStyle>
            <a:lvl1pPr>
              <a:tabLst>
                <a:tab pos="952500" algn="l"/>
              </a:tabLst>
              <a:defRPr sz="5800" spc="-174"/>
            </a:lvl1pPr>
          </a:lstStyle>
          <a:p>
            <a:pPr>
              <a:defRPr sz="6400" spc="0"/>
            </a:pPr>
            <a:r>
              <a:rPr sz="5800" spc="-174"/>
              <a:t>Aneuploidy in Sex Chromosomes</a:t>
            </a:r>
          </a:p>
        </p:txBody>
      </p:sp>
      <p:sp>
        <p:nvSpPr>
          <p:cNvPr id="890" name="Shape 890"/>
          <p:cNvSpPr>
            <a:spLocks noGrp="1"/>
          </p:cNvSpPr>
          <p:nvPr>
            <p:ph type="body" sz="quarter" idx="1"/>
          </p:nvPr>
        </p:nvSpPr>
        <p:spPr>
          <a:xfrm>
            <a:off x="368300" y="1397000"/>
            <a:ext cx="11902381" cy="1189832"/>
          </a:xfrm>
          <a:prstGeom prst="rect">
            <a:avLst/>
          </a:prstGeom>
        </p:spPr>
        <p:txBody>
          <a:bodyPr/>
          <a:lstStyle>
            <a:lvl1pPr>
              <a:tabLst>
                <a:tab pos="1016000" algn="l"/>
              </a:tabLst>
            </a:lvl1pPr>
          </a:lstStyle>
          <a:p>
            <a:r>
              <a:t>Unusual sex chromosome configurations can arise from mistakes made during gamete formation (failure of sex chromosomes to separate properly during meiosis).</a:t>
            </a:r>
          </a:p>
        </p:txBody>
      </p:sp>
      <p:graphicFrame>
        <p:nvGraphicFramePr>
          <p:cNvPr id="891" name="Table 891"/>
          <p:cNvGraphicFramePr/>
          <p:nvPr/>
        </p:nvGraphicFramePr>
        <p:xfrm>
          <a:off x="825500" y="2298700"/>
          <a:ext cx="10655300" cy="7099300"/>
        </p:xfrm>
        <a:graphic>
          <a:graphicData uri="http://schemas.openxmlformats.org/drawingml/2006/table">
            <a:tbl>
              <a:tblPr>
                <a:tableStyleId>{8F44A2F1-9E1F-4B54-A3A2-5F16C0AD49E2}</a:tableStyleId>
              </a:tblPr>
              <a:tblGrid>
                <a:gridCol w="3543300"/>
                <a:gridCol w="1562100"/>
                <a:gridCol w="5549900"/>
              </a:tblGrid>
              <a:tr h="889000">
                <a:tc gridSpan="3">
                  <a:txBody>
                    <a:bodyPr/>
                    <a:lstStyle/>
                    <a:p>
                      <a:pPr defTabSz="914400">
                        <a:lnSpc>
                          <a:spcPts val="2400"/>
                        </a:lnSpc>
                        <a:tabLst>
                          <a:tab pos="520700" algn="l"/>
                        </a:tabLst>
                        <a:defRPr sz="2000">
                          <a:solidFill>
                            <a:srgbClr val="000000"/>
                          </a:solidFill>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006994"/>
                    </a:solidFill>
                  </a:tcPr>
                </a:tc>
                <a:tc hMerge="1">
                  <a:txBody>
                    <a:bodyPr/>
                    <a:lstStyle/>
                    <a:p>
                      <a:endParaRPr lang="en-US"/>
                    </a:p>
                  </a:txBody>
                  <a:tcPr/>
                </a:tc>
                <a:tc hMerge="1">
                  <a:txBody>
                    <a:bodyPr/>
                    <a:lstStyle/>
                    <a:p>
                      <a:endParaRPr lang="en-US"/>
                    </a:p>
                  </a:txBody>
                  <a:tcPr/>
                </a:tc>
              </a:tr>
              <a:tr h="596900">
                <a:tc>
                  <a:txBody>
                    <a:bodyPr/>
                    <a:lstStyle/>
                    <a:p>
                      <a:pPr marL="114300" algn="l" defTabSz="457200">
                        <a:lnSpc>
                          <a:spcPts val="2400"/>
                        </a:lnSpc>
                        <a:tabLst>
                          <a:tab pos="520700" algn="l"/>
                        </a:tabLst>
                        <a:defRPr sz="2000" b="1">
                          <a:solidFill>
                            <a:srgbClr val="000000"/>
                          </a:solidFill>
                          <a:latin typeface="+mn-lt"/>
                          <a:ea typeface="+mn-ea"/>
                          <a:cs typeface="+mn-cs"/>
                          <a:sym typeface="Arial"/>
                        </a:defRPr>
                      </a:pPr>
                      <a:r>
                        <a:t>XO</a:t>
                      </a:r>
                      <a:r>
                        <a:rPr b="0"/>
                        <a:t>, monosomic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defTabSz="457200">
                        <a:lnSpc>
                          <a:spcPts val="2400"/>
                        </a:lnSpc>
                        <a:tabLst>
                          <a:tab pos="520700" algn="l"/>
                        </a:tabLst>
                        <a:defRPr>
                          <a:solidFill>
                            <a:srgbClr val="000000"/>
                          </a:solidFill>
                        </a:defRPr>
                      </a:pPr>
                      <a:r>
                        <a:rPr sz="2000">
                          <a:latin typeface="+mn-lt"/>
                          <a:ea typeface="+mn-ea"/>
                          <a:cs typeface="+mn-cs"/>
                          <a:sym typeface="Arial"/>
                        </a:rPr>
                        <a:t>Female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algn="l" defTabSz="457200">
                        <a:lnSpc>
                          <a:spcPts val="2400"/>
                        </a:lnSpc>
                        <a:tabLst>
                          <a:tab pos="520700" algn="l"/>
                        </a:tabLst>
                        <a:defRPr>
                          <a:solidFill>
                            <a:srgbClr val="000000"/>
                          </a:solidFill>
                        </a:defRPr>
                      </a:pPr>
                      <a:r>
                        <a:rPr sz="2000">
                          <a:latin typeface="+mn-lt"/>
                          <a:ea typeface="+mn-ea"/>
                          <a:cs typeface="+mn-cs"/>
                          <a:sym typeface="Arial"/>
                        </a:rPr>
                        <a:t>Turner syndrome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647700">
                <a:tc>
                  <a:txBody>
                    <a:bodyPr/>
                    <a:lstStyle/>
                    <a:p>
                      <a:pPr marL="114300" algn="l" defTabSz="457200">
                        <a:lnSpc>
                          <a:spcPts val="2400"/>
                        </a:lnSpc>
                        <a:tabLst>
                          <a:tab pos="520700" algn="l"/>
                        </a:tabLst>
                        <a:defRPr sz="2000" b="1">
                          <a:solidFill>
                            <a:srgbClr val="000000"/>
                          </a:solidFill>
                          <a:latin typeface="+mn-lt"/>
                          <a:ea typeface="+mn-ea"/>
                          <a:cs typeface="+mn-cs"/>
                          <a:sym typeface="Arial"/>
                        </a:defRPr>
                      </a:pPr>
                      <a:r>
                        <a:t>XX</a:t>
                      </a:r>
                      <a:r>
                        <a:rPr b="0"/>
                        <a:t>, disomic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5E0ED"/>
                    </a:solidFill>
                  </a:tcPr>
                </a:tc>
                <a:tc>
                  <a:txBody>
                    <a:bodyPr/>
                    <a:lstStyle/>
                    <a:p>
                      <a:pPr marL="114300" defTabSz="457200">
                        <a:lnSpc>
                          <a:spcPts val="2400"/>
                        </a:lnSpc>
                        <a:tabLst>
                          <a:tab pos="520700" algn="l"/>
                        </a:tabLst>
                        <a:defRPr>
                          <a:solidFill>
                            <a:srgbClr val="000000"/>
                          </a:solidFill>
                        </a:defRPr>
                      </a:pPr>
                      <a:r>
                        <a:rPr sz="2000">
                          <a:latin typeface="+mn-lt"/>
                          <a:ea typeface="+mn-ea"/>
                          <a:cs typeface="+mn-cs"/>
                          <a:sym typeface="Arial"/>
                        </a:rPr>
                        <a:t>Female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5E0ED"/>
                    </a:solidFill>
                  </a:tcPr>
                </a:tc>
                <a:tc>
                  <a:txBody>
                    <a:bodyPr/>
                    <a:lstStyle/>
                    <a:p>
                      <a:pPr marL="114300" algn="l" defTabSz="457200">
                        <a:lnSpc>
                          <a:spcPts val="2400"/>
                        </a:lnSpc>
                        <a:tabLst>
                          <a:tab pos="520700" algn="l"/>
                        </a:tabLst>
                        <a:defRPr>
                          <a:solidFill>
                            <a:srgbClr val="000000"/>
                          </a:solidFill>
                        </a:defRPr>
                      </a:pPr>
                      <a:r>
                        <a:rPr sz="2000" b="1">
                          <a:latin typeface="+mn-lt"/>
                          <a:ea typeface="+mn-ea"/>
                          <a:cs typeface="+mn-cs"/>
                          <a:sym typeface="Arial"/>
                        </a:rPr>
                        <a:t>Normal female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5E0ED"/>
                    </a:solidFill>
                  </a:tcPr>
                </a:tc>
              </a:tr>
              <a:tr h="914400">
                <a:tc>
                  <a:txBody>
                    <a:bodyPr/>
                    <a:lstStyle/>
                    <a:p>
                      <a:pPr marL="114300" algn="l" defTabSz="457200">
                        <a:lnSpc>
                          <a:spcPts val="2400"/>
                        </a:lnSpc>
                        <a:tabLst>
                          <a:tab pos="520700" algn="l"/>
                        </a:tabLst>
                        <a:defRPr sz="2000" b="1">
                          <a:solidFill>
                            <a:srgbClr val="000000"/>
                          </a:solidFill>
                          <a:latin typeface="+mn-lt"/>
                          <a:ea typeface="+mn-ea"/>
                          <a:cs typeface="+mn-cs"/>
                          <a:sym typeface="Arial"/>
                        </a:defRPr>
                      </a:pPr>
                      <a:r>
                        <a:t>XXX</a:t>
                      </a:r>
                      <a:r>
                        <a:rPr b="0"/>
                        <a:t>, trisomic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defTabSz="457200">
                        <a:lnSpc>
                          <a:spcPts val="2400"/>
                        </a:lnSpc>
                        <a:tabLst>
                          <a:tab pos="520700" algn="l"/>
                        </a:tabLst>
                        <a:defRPr>
                          <a:solidFill>
                            <a:srgbClr val="000000"/>
                          </a:solidFill>
                        </a:defRPr>
                      </a:pPr>
                      <a:r>
                        <a:rPr sz="2000">
                          <a:latin typeface="+mn-lt"/>
                          <a:ea typeface="+mn-ea"/>
                          <a:cs typeface="+mn-cs"/>
                          <a:sym typeface="Arial"/>
                        </a:rPr>
                        <a:t>Female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algn="l" defTabSz="457200">
                        <a:lnSpc>
                          <a:spcPts val="2400"/>
                        </a:lnSpc>
                        <a:tabLst>
                          <a:tab pos="520700" algn="l"/>
                        </a:tabLst>
                        <a:defRPr>
                          <a:solidFill>
                            <a:srgbClr val="000000"/>
                          </a:solidFill>
                        </a:defRPr>
                      </a:pPr>
                      <a:r>
                        <a:rPr sz="2000">
                          <a:latin typeface="+mn-lt"/>
                          <a:ea typeface="+mn-ea"/>
                          <a:cs typeface="+mn-cs"/>
                          <a:sym typeface="Arial"/>
                        </a:rPr>
                        <a:t>Metafemale. Most appear normal; they have a greater tendency to criminality</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927100">
                <a:tc>
                  <a:txBody>
                    <a:bodyPr/>
                    <a:lstStyle/>
                    <a:p>
                      <a:pPr marL="114300" algn="l" defTabSz="457200">
                        <a:lnSpc>
                          <a:spcPts val="2400"/>
                        </a:lnSpc>
                        <a:tabLst>
                          <a:tab pos="520700" algn="l"/>
                        </a:tabLst>
                        <a:defRPr sz="2000" b="1">
                          <a:solidFill>
                            <a:srgbClr val="000000"/>
                          </a:solidFill>
                          <a:latin typeface="+mn-lt"/>
                          <a:ea typeface="+mn-ea"/>
                          <a:cs typeface="+mn-cs"/>
                          <a:sym typeface="Arial"/>
                        </a:defRPr>
                      </a:pPr>
                      <a:r>
                        <a:t>XXXX</a:t>
                      </a:r>
                      <a:r>
                        <a:rPr b="0"/>
                        <a:t>, tetrasomic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defTabSz="457200">
                        <a:lnSpc>
                          <a:spcPts val="2400"/>
                        </a:lnSpc>
                        <a:tabLst>
                          <a:tab pos="520700" algn="l"/>
                        </a:tabLst>
                        <a:defRPr>
                          <a:solidFill>
                            <a:srgbClr val="000000"/>
                          </a:solidFill>
                        </a:defRPr>
                      </a:pPr>
                      <a:r>
                        <a:rPr sz="2000">
                          <a:latin typeface="+mn-lt"/>
                          <a:ea typeface="+mn-ea"/>
                          <a:cs typeface="+mn-cs"/>
                          <a:sym typeface="Arial"/>
                        </a:rPr>
                        <a:t>Female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algn="l" defTabSz="457200">
                        <a:lnSpc>
                          <a:spcPts val="2400"/>
                        </a:lnSpc>
                        <a:tabLst>
                          <a:tab pos="520700" algn="l"/>
                        </a:tabLst>
                        <a:defRPr>
                          <a:solidFill>
                            <a:srgbClr val="000000"/>
                          </a:solidFill>
                        </a:defRPr>
                      </a:pPr>
                      <a:r>
                        <a:rPr sz="2000">
                          <a:latin typeface="+mn-lt"/>
                          <a:ea typeface="+mn-ea"/>
                          <a:cs typeface="+mn-cs"/>
                          <a:sym typeface="Arial"/>
                        </a:rPr>
                        <a:t>Rather like Down syndrome, with low fertility and intelligence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660400">
                <a:tc>
                  <a:txBody>
                    <a:bodyPr/>
                    <a:lstStyle/>
                    <a:p>
                      <a:pPr marL="114300" algn="l" defTabSz="457200">
                        <a:lnSpc>
                          <a:spcPts val="2400"/>
                        </a:lnSpc>
                        <a:tabLst>
                          <a:tab pos="520700" algn="l"/>
                        </a:tabLst>
                        <a:defRPr sz="2000" b="1">
                          <a:solidFill>
                            <a:srgbClr val="000000"/>
                          </a:solidFill>
                          <a:latin typeface="+mn-lt"/>
                          <a:ea typeface="+mn-ea"/>
                          <a:cs typeface="+mn-cs"/>
                          <a:sym typeface="Arial"/>
                        </a:defRPr>
                      </a:pPr>
                      <a:r>
                        <a:t>XY</a:t>
                      </a:r>
                      <a:r>
                        <a:rPr b="0"/>
                        <a:t>, disomic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5E0ED"/>
                    </a:solidFill>
                  </a:tcPr>
                </a:tc>
                <a:tc>
                  <a:txBody>
                    <a:bodyPr/>
                    <a:lstStyle/>
                    <a:p>
                      <a:pPr marL="114300" defTabSz="457200">
                        <a:lnSpc>
                          <a:spcPts val="2400"/>
                        </a:lnSpc>
                        <a:tabLst>
                          <a:tab pos="520700" algn="l"/>
                        </a:tabLst>
                        <a:defRPr>
                          <a:solidFill>
                            <a:srgbClr val="000000"/>
                          </a:solidFill>
                        </a:defRPr>
                      </a:pPr>
                      <a:r>
                        <a:rPr sz="2000">
                          <a:latin typeface="+mn-lt"/>
                          <a:ea typeface="+mn-ea"/>
                          <a:cs typeface="+mn-cs"/>
                          <a:sym typeface="Arial"/>
                        </a:rPr>
                        <a:t>Male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5E0ED"/>
                    </a:solidFill>
                  </a:tcPr>
                </a:tc>
                <a:tc>
                  <a:txBody>
                    <a:bodyPr/>
                    <a:lstStyle/>
                    <a:p>
                      <a:pPr marL="114300" algn="l" defTabSz="457200">
                        <a:lnSpc>
                          <a:spcPts val="2400"/>
                        </a:lnSpc>
                        <a:tabLst>
                          <a:tab pos="520700" algn="l"/>
                        </a:tabLst>
                        <a:defRPr>
                          <a:solidFill>
                            <a:srgbClr val="000000"/>
                          </a:solidFill>
                        </a:defRPr>
                      </a:pPr>
                      <a:r>
                        <a:rPr sz="2000" b="1">
                          <a:latin typeface="+mn-lt"/>
                          <a:ea typeface="+mn-ea"/>
                          <a:cs typeface="+mn-cs"/>
                          <a:sym typeface="Arial"/>
                        </a:rPr>
                        <a:t>Normal male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5E0ED"/>
                    </a:solidFill>
                  </a:tcPr>
                </a:tc>
              </a:tr>
              <a:tr h="787400">
                <a:tc>
                  <a:txBody>
                    <a:bodyPr/>
                    <a:lstStyle/>
                    <a:p>
                      <a:pPr marL="114300" algn="l" defTabSz="457200">
                        <a:lnSpc>
                          <a:spcPts val="2400"/>
                        </a:lnSpc>
                        <a:tabLst>
                          <a:tab pos="520700" algn="l"/>
                        </a:tabLst>
                        <a:defRPr sz="2000" b="1">
                          <a:solidFill>
                            <a:srgbClr val="000000"/>
                          </a:solidFill>
                          <a:latin typeface="+mn-lt"/>
                          <a:ea typeface="+mn-ea"/>
                          <a:cs typeface="+mn-cs"/>
                          <a:sym typeface="Arial"/>
                        </a:defRPr>
                      </a:pPr>
                      <a:r>
                        <a:t>XYY</a:t>
                      </a:r>
                      <a:r>
                        <a:rPr b="0"/>
                        <a:t>, trisomic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defTabSz="457200">
                        <a:lnSpc>
                          <a:spcPts val="2400"/>
                        </a:lnSpc>
                        <a:tabLst>
                          <a:tab pos="520700" algn="l"/>
                        </a:tabLst>
                        <a:defRPr>
                          <a:solidFill>
                            <a:srgbClr val="000000"/>
                          </a:solidFill>
                        </a:defRPr>
                      </a:pPr>
                      <a:r>
                        <a:rPr sz="2000">
                          <a:latin typeface="+mn-lt"/>
                          <a:ea typeface="+mn-ea"/>
                          <a:cs typeface="+mn-cs"/>
                          <a:sym typeface="Arial"/>
                        </a:rPr>
                        <a:t>Male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algn="l" defTabSz="457200">
                        <a:lnSpc>
                          <a:spcPts val="2400"/>
                        </a:lnSpc>
                        <a:tabLst>
                          <a:tab pos="520700" algn="l"/>
                        </a:tabLst>
                        <a:defRPr>
                          <a:solidFill>
                            <a:srgbClr val="000000"/>
                          </a:solidFill>
                        </a:defRPr>
                      </a:pPr>
                      <a:r>
                        <a:rPr sz="2000">
                          <a:latin typeface="+mn-lt"/>
                          <a:ea typeface="+mn-ea"/>
                          <a:cs typeface="+mn-cs"/>
                          <a:sym typeface="Arial"/>
                        </a:rPr>
                        <a:t>Jacob syndrome. Apparently normal male, tall, aggressive.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914400">
                <a:tc>
                  <a:txBody>
                    <a:bodyPr/>
                    <a:lstStyle/>
                    <a:p>
                      <a:pPr marL="114300" algn="l" defTabSz="457200">
                        <a:lnSpc>
                          <a:spcPts val="2400"/>
                        </a:lnSpc>
                        <a:tabLst>
                          <a:tab pos="520700" algn="l"/>
                        </a:tabLst>
                        <a:defRPr sz="2000" b="1">
                          <a:solidFill>
                            <a:srgbClr val="000000"/>
                          </a:solidFill>
                          <a:latin typeface="+mn-lt"/>
                          <a:ea typeface="+mn-ea"/>
                          <a:cs typeface="+mn-cs"/>
                          <a:sym typeface="Arial"/>
                        </a:defRPr>
                      </a:pPr>
                      <a:r>
                        <a:t>XXY</a:t>
                      </a:r>
                      <a:r>
                        <a:rPr b="0"/>
                        <a:t>, trisomic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defTabSz="457200">
                        <a:lnSpc>
                          <a:spcPts val="2400"/>
                        </a:lnSpc>
                        <a:tabLst>
                          <a:tab pos="520700" algn="l"/>
                        </a:tabLst>
                        <a:defRPr>
                          <a:solidFill>
                            <a:srgbClr val="000000"/>
                          </a:solidFill>
                        </a:defRPr>
                      </a:pPr>
                      <a:r>
                        <a:rPr sz="2000">
                          <a:latin typeface="+mn-lt"/>
                          <a:ea typeface="+mn-ea"/>
                          <a:cs typeface="+mn-cs"/>
                          <a:sym typeface="Arial"/>
                        </a:rPr>
                        <a:t>Male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algn="l" defTabSz="457200">
                        <a:lnSpc>
                          <a:spcPts val="2400"/>
                        </a:lnSpc>
                        <a:tabLst>
                          <a:tab pos="520700" algn="l"/>
                        </a:tabLst>
                        <a:defRPr>
                          <a:solidFill>
                            <a:srgbClr val="000000"/>
                          </a:solidFill>
                        </a:defRPr>
                      </a:pPr>
                      <a:r>
                        <a:rPr sz="2000">
                          <a:latin typeface="+mn-lt"/>
                          <a:ea typeface="+mn-ea"/>
                          <a:cs typeface="+mn-cs"/>
                          <a:sym typeface="Arial"/>
                        </a:rPr>
                        <a:t>Klinefelter syndrome. Incidence 1 in 10,000 live male births, with a maternal age effect.</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762000">
                <a:tc>
                  <a:txBody>
                    <a:bodyPr/>
                    <a:lstStyle/>
                    <a:p>
                      <a:pPr marL="114300" algn="l" defTabSz="457200">
                        <a:lnSpc>
                          <a:spcPts val="2400"/>
                        </a:lnSpc>
                        <a:tabLst>
                          <a:tab pos="520700" algn="l"/>
                        </a:tabLst>
                        <a:defRPr sz="2000" b="1">
                          <a:solidFill>
                            <a:srgbClr val="000000"/>
                          </a:solidFill>
                          <a:latin typeface="+mn-lt"/>
                          <a:ea typeface="+mn-ea"/>
                          <a:cs typeface="+mn-cs"/>
                          <a:sym typeface="Arial"/>
                        </a:defRPr>
                      </a:pPr>
                      <a:r>
                        <a:t>XXXY</a:t>
                      </a:r>
                      <a:r>
                        <a:rPr b="0"/>
                        <a:t>, tetrasomic</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defTabSz="457200">
                        <a:lnSpc>
                          <a:spcPts val="2400"/>
                        </a:lnSpc>
                        <a:tabLst>
                          <a:tab pos="520700" algn="l"/>
                        </a:tabLst>
                        <a:defRPr>
                          <a:solidFill>
                            <a:srgbClr val="000000"/>
                          </a:solidFill>
                        </a:defRPr>
                      </a:pPr>
                      <a:r>
                        <a:rPr sz="2000">
                          <a:latin typeface="+mn-lt"/>
                          <a:ea typeface="+mn-ea"/>
                          <a:cs typeface="+mn-cs"/>
                          <a:sym typeface="Arial"/>
                        </a:rPr>
                        <a:t>Male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marL="114300" algn="l" defTabSz="457200">
                        <a:lnSpc>
                          <a:spcPts val="2400"/>
                        </a:lnSpc>
                        <a:tabLst>
                          <a:tab pos="520700" algn="l"/>
                        </a:tabLst>
                        <a:defRPr>
                          <a:solidFill>
                            <a:srgbClr val="000000"/>
                          </a:solidFill>
                        </a:defRPr>
                      </a:pPr>
                      <a:r>
                        <a:rPr sz="2000">
                          <a:latin typeface="+mn-lt"/>
                          <a:ea typeface="+mn-ea"/>
                          <a:cs typeface="+mn-cs"/>
                          <a:sym typeface="Arial"/>
                        </a:rPr>
                        <a:t>Extreme Klinefelter, mentally retarded.</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bl>
          </a:graphicData>
        </a:graphic>
      </p:graphicFrame>
      <p:sp>
        <p:nvSpPr>
          <p:cNvPr id="892" name="Shape 892"/>
          <p:cNvSpPr/>
          <p:nvPr/>
        </p:nvSpPr>
        <p:spPr>
          <a:xfrm>
            <a:off x="1054100" y="2451100"/>
            <a:ext cx="3311494" cy="7024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nSpc>
                <a:spcPts val="2500"/>
              </a:lnSpc>
              <a:tabLst>
                <a:tab pos="520700" algn="l"/>
              </a:tabLst>
              <a:defRPr sz="2100" b="1">
                <a:solidFill>
                  <a:srgbClr val="FFFFFF"/>
                </a:solidFill>
              </a:defRPr>
            </a:pPr>
            <a:r>
              <a:t>Sex chromosomes and</a:t>
            </a:r>
            <a:br/>
            <a:r>
              <a:t>chromosome condition</a:t>
            </a:r>
          </a:p>
        </p:txBody>
      </p:sp>
      <p:sp>
        <p:nvSpPr>
          <p:cNvPr id="893" name="Shape 893"/>
          <p:cNvSpPr/>
          <p:nvPr/>
        </p:nvSpPr>
        <p:spPr>
          <a:xfrm>
            <a:off x="4368800" y="2451100"/>
            <a:ext cx="1562187" cy="7024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ctr">
              <a:lnSpc>
                <a:spcPts val="2500"/>
              </a:lnSpc>
              <a:tabLst>
                <a:tab pos="520700" algn="l"/>
              </a:tabLst>
              <a:defRPr sz="2100" b="1">
                <a:solidFill>
                  <a:srgbClr val="FFFFFF"/>
                </a:solidFill>
              </a:defRPr>
            </a:pPr>
            <a:r>
              <a:t>Apparent</a:t>
            </a:r>
            <a:br/>
            <a:r>
              <a:t>sex</a:t>
            </a:r>
          </a:p>
        </p:txBody>
      </p:sp>
      <p:sp>
        <p:nvSpPr>
          <p:cNvPr id="894" name="Shape 894"/>
          <p:cNvSpPr/>
          <p:nvPr/>
        </p:nvSpPr>
        <p:spPr>
          <a:xfrm>
            <a:off x="7694032" y="2603500"/>
            <a:ext cx="1591923" cy="3976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ctr">
              <a:lnSpc>
                <a:spcPts val="2500"/>
              </a:lnSpc>
              <a:tabLst>
                <a:tab pos="520700" algn="l"/>
              </a:tabLst>
              <a:defRPr sz="2100" b="1">
                <a:solidFill>
                  <a:srgbClr val="FFFFFF"/>
                </a:solidFill>
              </a:defRPr>
            </a:lvl1pPr>
          </a:lstStyle>
          <a:p>
            <a:r>
              <a:t>Phenotype</a:t>
            </a:r>
          </a:p>
        </p:txBody>
      </p:sp>
      <p:pic>
        <p:nvPicPr>
          <p:cNvPr id="895" name="Klinefelter's Phenotype.png"/>
          <p:cNvPicPr>
            <a:picLocks noChangeAspect="1"/>
          </p:cNvPicPr>
          <p:nvPr/>
        </p:nvPicPr>
        <p:blipFill>
          <a:blip r:embed="rId2">
            <a:extLst/>
          </a:blip>
          <a:stretch>
            <a:fillRect/>
          </a:stretch>
        </p:blipFill>
        <p:spPr>
          <a:xfrm>
            <a:off x="11620500" y="2694102"/>
            <a:ext cx="1219200" cy="4801386"/>
          </a:xfrm>
          <a:prstGeom prst="rect">
            <a:avLst/>
          </a:prstGeom>
          <a:ln w="12700">
            <a:miter lim="400000"/>
          </a:ln>
          <a:effectLst>
            <a:outerShdw blurRad="190500" dist="190500" dir="2700000" rotWithShape="0">
              <a:srgbClr val="000000">
                <a:alpha val="50000"/>
              </a:srgbClr>
            </a:outerShdw>
          </a:effectLst>
        </p:spPr>
      </p:pic>
      <p:pic>
        <p:nvPicPr>
          <p:cNvPr id="896" name="Turner's Phenotype.png"/>
          <p:cNvPicPr>
            <a:picLocks noChangeAspect="1"/>
          </p:cNvPicPr>
          <p:nvPr/>
        </p:nvPicPr>
        <p:blipFill>
          <a:blip r:embed="rId3">
            <a:extLst/>
          </a:blip>
          <a:stretch>
            <a:fillRect/>
          </a:stretch>
        </p:blipFill>
        <p:spPr>
          <a:xfrm>
            <a:off x="10845800" y="3431513"/>
            <a:ext cx="1143000" cy="4183265"/>
          </a:xfrm>
          <a:prstGeom prst="rect">
            <a:avLst/>
          </a:prstGeom>
          <a:ln w="12700">
            <a:miter lim="400000"/>
          </a:ln>
          <a:effectLst>
            <a:outerShdw blurRad="190500" dist="190500" dir="2700000"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9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 grpId="1" build="p" bldLvl="5"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8" name="Barr bodies.pdf"/>
          <p:cNvPicPr>
            <a:picLocks noChangeAspect="1"/>
          </p:cNvPicPr>
          <p:nvPr/>
        </p:nvPicPr>
        <p:blipFill>
          <a:blip r:embed="rId2">
            <a:extLst/>
          </a:blip>
          <a:stretch>
            <a:fillRect/>
          </a:stretch>
        </p:blipFill>
        <p:spPr>
          <a:xfrm>
            <a:off x="6505442" y="1739581"/>
            <a:ext cx="6499879" cy="6674428"/>
          </a:xfrm>
          <a:prstGeom prst="rect">
            <a:avLst/>
          </a:prstGeom>
          <a:ln w="25400">
            <a:solidFill>
              <a:srgbClr val="FFFFFF"/>
            </a:solidFill>
            <a:miter lim="400000"/>
          </a:ln>
        </p:spPr>
      </p:pic>
      <p:sp>
        <p:nvSpPr>
          <p:cNvPr id="899" name="Shape 899"/>
          <p:cNvSpPr>
            <a:spLocks noGrp="1"/>
          </p:cNvSpPr>
          <p:nvPr>
            <p:ph type="title"/>
          </p:nvPr>
        </p:nvSpPr>
        <p:spPr>
          <a:prstGeom prst="rect">
            <a:avLst/>
          </a:prstGeom>
        </p:spPr>
        <p:txBody>
          <a:bodyPr/>
          <a:lstStyle>
            <a:lvl1pPr>
              <a:tabLst>
                <a:tab pos="952500" algn="l"/>
              </a:tabLst>
            </a:lvl1pPr>
          </a:lstStyle>
          <a:p>
            <a:r>
              <a:t>Barr Bodies in Aneuploidy</a:t>
            </a:r>
          </a:p>
        </p:txBody>
      </p:sp>
      <p:sp>
        <p:nvSpPr>
          <p:cNvPr id="900" name="Shape 900"/>
          <p:cNvSpPr>
            <a:spLocks noGrp="1"/>
          </p:cNvSpPr>
          <p:nvPr>
            <p:ph type="body" sz="half" idx="1"/>
          </p:nvPr>
        </p:nvSpPr>
        <p:spPr>
          <a:xfrm>
            <a:off x="368300" y="1790700"/>
            <a:ext cx="5074692" cy="7543800"/>
          </a:xfrm>
          <a:prstGeom prst="rect">
            <a:avLst/>
          </a:prstGeom>
        </p:spPr>
        <p:txBody>
          <a:bodyPr/>
          <a:lstStyle/>
          <a:p>
            <a:pPr>
              <a:tabLst>
                <a:tab pos="1016000" algn="l"/>
              </a:tabLst>
            </a:pPr>
            <a:r>
              <a:t>In human aneuploid syndromes, such as those described earlier, all but one of the X chromosomes are inactivated, regardless of the number present.</a:t>
            </a:r>
          </a:p>
          <a:p>
            <a:pPr>
              <a:tabLst>
                <a:tab pos="1016000" algn="l"/>
              </a:tabLst>
            </a:pPr>
            <a:r>
              <a:t>Barr body occurrence in various human karyotypes</a:t>
            </a:r>
            <a:br/>
            <a:r>
              <a:t>is represented right.</a:t>
            </a:r>
          </a:p>
          <a:p>
            <a:pPr>
              <a:tabLst>
                <a:tab pos="1016000" algn="l"/>
              </a:tabLst>
            </a:pPr>
            <a:r>
              <a:t>The total chromosome number is given first, and the inactive X chromosomes are represented by a dark green box.</a:t>
            </a:r>
          </a:p>
        </p:txBody>
      </p:sp>
      <p:sp>
        <p:nvSpPr>
          <p:cNvPr id="901" name="Shape 901"/>
          <p:cNvSpPr/>
          <p:nvPr/>
        </p:nvSpPr>
        <p:spPr>
          <a:xfrm>
            <a:off x="7477118" y="2171700"/>
            <a:ext cx="10160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defRPr>
            </a:lvl1pPr>
          </a:lstStyle>
          <a:p>
            <a:r>
              <a:t>Nucleus</a:t>
            </a:r>
          </a:p>
        </p:txBody>
      </p:sp>
      <p:sp>
        <p:nvSpPr>
          <p:cNvPr id="902" name="Shape 902"/>
          <p:cNvSpPr/>
          <p:nvPr/>
        </p:nvSpPr>
        <p:spPr>
          <a:xfrm flipH="1" flipV="1">
            <a:off x="8534400" y="2324100"/>
            <a:ext cx="1397001" cy="711200"/>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03" name="Shape 903"/>
          <p:cNvSpPr/>
          <p:nvPr/>
        </p:nvSpPr>
        <p:spPr>
          <a:xfrm>
            <a:off x="7477118" y="3124200"/>
            <a:ext cx="12319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defRPr>
            </a:lvl1pPr>
          </a:lstStyle>
          <a:p>
            <a:r>
              <a:t>Cytoplasm</a:t>
            </a:r>
          </a:p>
        </p:txBody>
      </p:sp>
      <p:sp>
        <p:nvSpPr>
          <p:cNvPr id="904" name="Shape 904"/>
          <p:cNvSpPr/>
          <p:nvPr/>
        </p:nvSpPr>
        <p:spPr>
          <a:xfrm flipH="1">
            <a:off x="8788400" y="3225800"/>
            <a:ext cx="660400" cy="63500"/>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05" name="Shape 905"/>
          <p:cNvSpPr/>
          <p:nvPr/>
        </p:nvSpPr>
        <p:spPr>
          <a:xfrm>
            <a:off x="6994518" y="4140200"/>
            <a:ext cx="1981201" cy="1173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defRPr>
            </a:lvl1pPr>
          </a:lstStyle>
          <a:p>
            <a:r>
              <a:t>Barr body lies against the nuclear envelope in interphase cells</a:t>
            </a:r>
          </a:p>
        </p:txBody>
      </p:sp>
      <p:sp>
        <p:nvSpPr>
          <p:cNvPr id="906" name="Shape 906"/>
          <p:cNvSpPr/>
          <p:nvPr/>
        </p:nvSpPr>
        <p:spPr>
          <a:xfrm flipH="1" flipV="1">
            <a:off x="8788400" y="4508500"/>
            <a:ext cx="736601" cy="12700"/>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07" name="Shape 907"/>
          <p:cNvSpPr/>
          <p:nvPr/>
        </p:nvSpPr>
        <p:spPr>
          <a:xfrm>
            <a:off x="7121518" y="6527800"/>
            <a:ext cx="1981201" cy="8688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defRPr>
            </a:lvl1pPr>
          </a:lstStyle>
          <a:p>
            <a:r>
              <a:t>Inactivated X is metabolically and genetically inert</a:t>
            </a:r>
          </a:p>
        </p:txBody>
      </p:sp>
      <p:sp>
        <p:nvSpPr>
          <p:cNvPr id="908" name="Shape 908"/>
          <p:cNvSpPr/>
          <p:nvPr/>
        </p:nvSpPr>
        <p:spPr>
          <a:xfrm flipH="1">
            <a:off x="9131300" y="6299200"/>
            <a:ext cx="825500" cy="469900"/>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0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0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0" grpId="1" build="p" bldLvl="5"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Shape 910"/>
          <p:cNvSpPr>
            <a:spLocks noGrp="1"/>
          </p:cNvSpPr>
          <p:nvPr>
            <p:ph type="title"/>
          </p:nvPr>
        </p:nvSpPr>
        <p:spPr>
          <a:prstGeom prst="rect">
            <a:avLst/>
          </a:prstGeom>
        </p:spPr>
        <p:txBody>
          <a:bodyPr/>
          <a:lstStyle>
            <a:lvl1pPr>
              <a:tabLst>
                <a:tab pos="952500" algn="l"/>
              </a:tabLst>
            </a:lvl1pPr>
          </a:lstStyle>
          <a:p>
            <a:r>
              <a:t>Sex Aneuploidy Phenotypes</a:t>
            </a:r>
          </a:p>
        </p:txBody>
      </p:sp>
      <p:sp>
        <p:nvSpPr>
          <p:cNvPr id="911" name="Shape 911"/>
          <p:cNvSpPr>
            <a:spLocks noGrp="1"/>
          </p:cNvSpPr>
          <p:nvPr>
            <p:ph type="body" sz="quarter" idx="1"/>
          </p:nvPr>
        </p:nvSpPr>
        <p:spPr>
          <a:xfrm>
            <a:off x="368300" y="1790700"/>
            <a:ext cx="11705333" cy="702965"/>
          </a:xfrm>
          <a:prstGeom prst="rect">
            <a:avLst/>
          </a:prstGeom>
        </p:spPr>
        <p:txBody>
          <a:bodyPr/>
          <a:lstStyle>
            <a:lvl1pPr>
              <a:tabLst>
                <a:tab pos="1016000" algn="l"/>
              </a:tabLst>
            </a:lvl1pPr>
          </a:lstStyle>
          <a:p>
            <a:r>
              <a:t>Four phenotypes of people with abnormal numbers of sex chromosomes (together with the normal male and female phenotypes):</a:t>
            </a:r>
          </a:p>
        </p:txBody>
      </p:sp>
      <p:grpSp>
        <p:nvGrpSpPr>
          <p:cNvPr id="915" name="Group 915"/>
          <p:cNvGrpSpPr/>
          <p:nvPr/>
        </p:nvGrpSpPr>
        <p:grpSpPr>
          <a:xfrm>
            <a:off x="10922000" y="7772400"/>
            <a:ext cx="1460500" cy="1422400"/>
            <a:chOff x="0" y="0"/>
            <a:chExt cx="1460500" cy="1422400"/>
          </a:xfrm>
        </p:grpSpPr>
        <p:sp>
          <p:nvSpPr>
            <p:cNvPr id="912" name="Shape 912"/>
            <p:cNvSpPr/>
            <p:nvPr/>
          </p:nvSpPr>
          <p:spPr>
            <a:xfrm>
              <a:off x="0" y="0"/>
              <a:ext cx="1460500" cy="14224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13" name="Shape 913"/>
            <p:cNvSpPr/>
            <p:nvPr/>
          </p:nvSpPr>
          <p:spPr>
            <a:xfrm>
              <a:off x="242954" y="101600"/>
              <a:ext cx="9779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201B17"/>
                  </a:solidFill>
                </a:defRPr>
              </a:lvl1pPr>
            </a:lstStyle>
            <a:p>
              <a:pPr>
                <a:defRPr>
                  <a:solidFill>
                    <a:srgbClr val="483F36"/>
                  </a:solidFill>
                </a:defRPr>
              </a:pPr>
              <a:r>
                <a:rPr>
                  <a:solidFill>
                    <a:srgbClr val="201B17"/>
                  </a:solidFill>
                </a:rPr>
                <a:t>Normal female</a:t>
              </a:r>
            </a:p>
          </p:txBody>
        </p:sp>
        <p:sp>
          <p:nvSpPr>
            <p:cNvPr id="914" name="Shape 914"/>
            <p:cNvSpPr/>
            <p:nvPr/>
          </p:nvSpPr>
          <p:spPr>
            <a:xfrm>
              <a:off x="531268" y="939800"/>
              <a:ext cx="43195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XX</a:t>
              </a:r>
            </a:p>
          </p:txBody>
        </p:sp>
      </p:grpSp>
      <p:grpSp>
        <p:nvGrpSpPr>
          <p:cNvPr id="919" name="Group 919"/>
          <p:cNvGrpSpPr/>
          <p:nvPr/>
        </p:nvGrpSpPr>
        <p:grpSpPr>
          <a:xfrm>
            <a:off x="8915400" y="7772400"/>
            <a:ext cx="1460500" cy="1422400"/>
            <a:chOff x="0" y="0"/>
            <a:chExt cx="1460500" cy="1422400"/>
          </a:xfrm>
        </p:grpSpPr>
        <p:sp>
          <p:nvSpPr>
            <p:cNvPr id="916" name="Shape 916"/>
            <p:cNvSpPr/>
            <p:nvPr/>
          </p:nvSpPr>
          <p:spPr>
            <a:xfrm>
              <a:off x="0" y="0"/>
              <a:ext cx="1460500" cy="14224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17" name="Shape 917"/>
            <p:cNvSpPr/>
            <p:nvPr/>
          </p:nvSpPr>
          <p:spPr>
            <a:xfrm>
              <a:off x="53633" y="76200"/>
              <a:ext cx="13208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201B17"/>
                  </a:solidFill>
                </a:defRPr>
              </a:lvl1pPr>
            </a:lstStyle>
            <a:p>
              <a:pPr>
                <a:defRPr>
                  <a:solidFill>
                    <a:srgbClr val="483F36"/>
                  </a:solidFill>
                </a:defRPr>
              </a:pPr>
              <a:r>
                <a:rPr>
                  <a:solidFill>
                    <a:srgbClr val="201B17"/>
                  </a:solidFill>
                </a:rPr>
                <a:t>Metafemale</a:t>
              </a:r>
            </a:p>
          </p:txBody>
        </p:sp>
        <p:sp>
          <p:nvSpPr>
            <p:cNvPr id="918" name="Shape 918"/>
            <p:cNvSpPr/>
            <p:nvPr/>
          </p:nvSpPr>
          <p:spPr>
            <a:xfrm>
              <a:off x="72578" y="431800"/>
              <a:ext cx="1333501" cy="868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XXX, XXXX, XXXXX</a:t>
              </a:r>
            </a:p>
          </p:txBody>
        </p:sp>
      </p:grpSp>
      <p:grpSp>
        <p:nvGrpSpPr>
          <p:cNvPr id="923" name="Group 923"/>
          <p:cNvGrpSpPr/>
          <p:nvPr/>
        </p:nvGrpSpPr>
        <p:grpSpPr>
          <a:xfrm>
            <a:off x="6908800" y="7772400"/>
            <a:ext cx="1460500" cy="1422400"/>
            <a:chOff x="0" y="0"/>
            <a:chExt cx="1460500" cy="1422400"/>
          </a:xfrm>
        </p:grpSpPr>
        <p:sp>
          <p:nvSpPr>
            <p:cNvPr id="920" name="Shape 920"/>
            <p:cNvSpPr/>
            <p:nvPr/>
          </p:nvSpPr>
          <p:spPr>
            <a:xfrm>
              <a:off x="0" y="0"/>
              <a:ext cx="1460500" cy="14224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21" name="Shape 921"/>
            <p:cNvSpPr/>
            <p:nvPr/>
          </p:nvSpPr>
          <p:spPr>
            <a:xfrm>
              <a:off x="79147" y="76200"/>
              <a:ext cx="12827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201B17"/>
                  </a:solidFill>
                </a:defRPr>
              </a:lvl1pPr>
            </a:lstStyle>
            <a:p>
              <a:pPr>
                <a:defRPr>
                  <a:solidFill>
                    <a:srgbClr val="483F36"/>
                  </a:solidFill>
                </a:defRPr>
              </a:pPr>
              <a:r>
                <a:rPr>
                  <a:solidFill>
                    <a:srgbClr val="201B17"/>
                  </a:solidFill>
                </a:rPr>
                <a:t>Turner syndrome</a:t>
              </a:r>
            </a:p>
          </p:txBody>
        </p:sp>
        <p:sp>
          <p:nvSpPr>
            <p:cNvPr id="922" name="Shape 922"/>
            <p:cNvSpPr/>
            <p:nvPr/>
          </p:nvSpPr>
          <p:spPr>
            <a:xfrm>
              <a:off x="528466" y="977900"/>
              <a:ext cx="457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XO</a:t>
              </a:r>
            </a:p>
          </p:txBody>
        </p:sp>
      </p:grpSp>
      <p:grpSp>
        <p:nvGrpSpPr>
          <p:cNvPr id="927" name="Group 927"/>
          <p:cNvGrpSpPr/>
          <p:nvPr/>
        </p:nvGrpSpPr>
        <p:grpSpPr>
          <a:xfrm>
            <a:off x="4902200" y="7772400"/>
            <a:ext cx="1460500" cy="1422400"/>
            <a:chOff x="0" y="0"/>
            <a:chExt cx="1460500" cy="1422400"/>
          </a:xfrm>
        </p:grpSpPr>
        <p:sp>
          <p:nvSpPr>
            <p:cNvPr id="924" name="Shape 924"/>
            <p:cNvSpPr/>
            <p:nvPr/>
          </p:nvSpPr>
          <p:spPr>
            <a:xfrm>
              <a:off x="0" y="0"/>
              <a:ext cx="1460500" cy="14224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25" name="Shape 925"/>
            <p:cNvSpPr/>
            <p:nvPr/>
          </p:nvSpPr>
          <p:spPr>
            <a:xfrm>
              <a:off x="104329" y="76200"/>
              <a:ext cx="11938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201B17"/>
                  </a:solidFill>
                </a:defRPr>
              </a:lvl1pPr>
            </a:lstStyle>
            <a:p>
              <a:pPr>
                <a:defRPr>
                  <a:solidFill>
                    <a:srgbClr val="483F36"/>
                  </a:solidFill>
                </a:defRPr>
              </a:pPr>
              <a:r>
                <a:rPr>
                  <a:solidFill>
                    <a:srgbClr val="201B17"/>
                  </a:solidFill>
                </a:rPr>
                <a:t>Klinefelter syndrome</a:t>
              </a:r>
            </a:p>
          </p:txBody>
        </p:sp>
        <p:sp>
          <p:nvSpPr>
            <p:cNvPr id="926" name="Shape 926"/>
            <p:cNvSpPr/>
            <p:nvPr/>
          </p:nvSpPr>
          <p:spPr>
            <a:xfrm>
              <a:off x="67436" y="787400"/>
              <a:ext cx="13335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XXY, XXXY, XXXXY</a:t>
              </a:r>
            </a:p>
          </p:txBody>
        </p:sp>
      </p:grpSp>
      <p:grpSp>
        <p:nvGrpSpPr>
          <p:cNvPr id="931" name="Group 931"/>
          <p:cNvGrpSpPr/>
          <p:nvPr/>
        </p:nvGrpSpPr>
        <p:grpSpPr>
          <a:xfrm>
            <a:off x="2895600" y="7772400"/>
            <a:ext cx="1460500" cy="1422400"/>
            <a:chOff x="0" y="0"/>
            <a:chExt cx="1460500" cy="1422400"/>
          </a:xfrm>
        </p:grpSpPr>
        <p:sp>
          <p:nvSpPr>
            <p:cNvPr id="928" name="Shape 928"/>
            <p:cNvSpPr/>
            <p:nvPr/>
          </p:nvSpPr>
          <p:spPr>
            <a:xfrm>
              <a:off x="0" y="0"/>
              <a:ext cx="1460500" cy="14224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29" name="Shape 929"/>
            <p:cNvSpPr/>
            <p:nvPr/>
          </p:nvSpPr>
          <p:spPr>
            <a:xfrm>
              <a:off x="106423" y="76200"/>
              <a:ext cx="11684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201B17"/>
                  </a:solidFill>
                </a:defRPr>
              </a:lvl1pPr>
            </a:lstStyle>
            <a:p>
              <a:pPr>
                <a:defRPr>
                  <a:solidFill>
                    <a:srgbClr val="483F36"/>
                  </a:solidFill>
                </a:defRPr>
              </a:pPr>
              <a:r>
                <a:rPr>
                  <a:solidFill>
                    <a:srgbClr val="201B17"/>
                  </a:solidFill>
                </a:rPr>
                <a:t>Jacob syndrome</a:t>
              </a:r>
            </a:p>
          </p:txBody>
        </p:sp>
        <p:sp>
          <p:nvSpPr>
            <p:cNvPr id="930" name="Shape 930"/>
            <p:cNvSpPr/>
            <p:nvPr/>
          </p:nvSpPr>
          <p:spPr>
            <a:xfrm>
              <a:off x="318402" y="787400"/>
              <a:ext cx="8509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XYY, XYYY</a:t>
              </a:r>
            </a:p>
          </p:txBody>
        </p:sp>
      </p:grpSp>
      <p:grpSp>
        <p:nvGrpSpPr>
          <p:cNvPr id="935" name="Group 935"/>
          <p:cNvGrpSpPr/>
          <p:nvPr/>
        </p:nvGrpSpPr>
        <p:grpSpPr>
          <a:xfrm>
            <a:off x="889000" y="7772400"/>
            <a:ext cx="1460500" cy="1422400"/>
            <a:chOff x="0" y="0"/>
            <a:chExt cx="1460500" cy="1422400"/>
          </a:xfrm>
        </p:grpSpPr>
        <p:sp>
          <p:nvSpPr>
            <p:cNvPr id="932" name="Shape 932"/>
            <p:cNvSpPr/>
            <p:nvPr/>
          </p:nvSpPr>
          <p:spPr>
            <a:xfrm>
              <a:off x="0" y="0"/>
              <a:ext cx="1460500" cy="14224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33" name="Shape 933"/>
            <p:cNvSpPr/>
            <p:nvPr/>
          </p:nvSpPr>
          <p:spPr>
            <a:xfrm>
              <a:off x="202542" y="101600"/>
              <a:ext cx="9652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201B17"/>
                  </a:solidFill>
                </a:defRPr>
              </a:lvl1pPr>
            </a:lstStyle>
            <a:p>
              <a:pPr>
                <a:defRPr>
                  <a:solidFill>
                    <a:srgbClr val="483F36"/>
                  </a:solidFill>
                </a:defRPr>
              </a:pPr>
              <a:r>
                <a:rPr>
                  <a:solidFill>
                    <a:srgbClr val="201B17"/>
                  </a:solidFill>
                </a:rPr>
                <a:t>Normal male</a:t>
              </a:r>
            </a:p>
          </p:txBody>
        </p:sp>
        <p:sp>
          <p:nvSpPr>
            <p:cNvPr id="934" name="Shape 934"/>
            <p:cNvSpPr/>
            <p:nvPr/>
          </p:nvSpPr>
          <p:spPr>
            <a:xfrm>
              <a:off x="493168" y="9398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XY</a:t>
              </a:r>
            </a:p>
          </p:txBody>
        </p:sp>
      </p:grpSp>
      <p:pic>
        <p:nvPicPr>
          <p:cNvPr id="936" name="Normal Male Phenotype.png"/>
          <p:cNvPicPr>
            <a:picLocks noChangeAspect="1"/>
          </p:cNvPicPr>
          <p:nvPr/>
        </p:nvPicPr>
        <p:blipFill>
          <a:blip r:embed="rId2">
            <a:extLst/>
          </a:blip>
          <a:stretch>
            <a:fillRect/>
          </a:stretch>
        </p:blipFill>
        <p:spPr>
          <a:xfrm>
            <a:off x="976661" y="2920313"/>
            <a:ext cx="1221678" cy="4508501"/>
          </a:xfrm>
          <a:prstGeom prst="rect">
            <a:avLst/>
          </a:prstGeom>
          <a:ln w="12700">
            <a:miter lim="400000"/>
          </a:ln>
        </p:spPr>
      </p:pic>
      <p:pic>
        <p:nvPicPr>
          <p:cNvPr id="937" name="Normal Female Phenotype.png"/>
          <p:cNvPicPr>
            <a:picLocks noChangeAspect="1"/>
          </p:cNvPicPr>
          <p:nvPr/>
        </p:nvPicPr>
        <p:blipFill>
          <a:blip r:embed="rId3">
            <a:extLst/>
          </a:blip>
          <a:stretch>
            <a:fillRect/>
          </a:stretch>
        </p:blipFill>
        <p:spPr>
          <a:xfrm>
            <a:off x="11004550" y="3053348"/>
            <a:ext cx="1206500" cy="4377278"/>
          </a:xfrm>
          <a:prstGeom prst="rect">
            <a:avLst/>
          </a:prstGeom>
          <a:ln w="12700">
            <a:miter lim="400000"/>
          </a:ln>
        </p:spPr>
      </p:pic>
      <p:pic>
        <p:nvPicPr>
          <p:cNvPr id="938" name="Klinefelter's Phenotype.png"/>
          <p:cNvPicPr>
            <a:picLocks noChangeAspect="1"/>
          </p:cNvPicPr>
          <p:nvPr/>
        </p:nvPicPr>
        <p:blipFill>
          <a:blip r:embed="rId4">
            <a:extLst/>
          </a:blip>
          <a:stretch>
            <a:fillRect/>
          </a:stretch>
        </p:blipFill>
        <p:spPr>
          <a:xfrm>
            <a:off x="4991100" y="2630602"/>
            <a:ext cx="1219200" cy="4801386"/>
          </a:xfrm>
          <a:prstGeom prst="rect">
            <a:avLst/>
          </a:prstGeom>
          <a:ln w="12700">
            <a:miter lim="400000"/>
          </a:ln>
        </p:spPr>
      </p:pic>
      <p:pic>
        <p:nvPicPr>
          <p:cNvPr id="939" name="Turner's Phenotype.png"/>
          <p:cNvPicPr>
            <a:picLocks noChangeAspect="1"/>
          </p:cNvPicPr>
          <p:nvPr/>
        </p:nvPicPr>
        <p:blipFill>
          <a:blip r:embed="rId5">
            <a:extLst/>
          </a:blip>
          <a:stretch>
            <a:fillRect/>
          </a:stretch>
        </p:blipFill>
        <p:spPr>
          <a:xfrm>
            <a:off x="7035800" y="3253713"/>
            <a:ext cx="1143000" cy="4183265"/>
          </a:xfrm>
          <a:prstGeom prst="rect">
            <a:avLst/>
          </a:prstGeom>
          <a:ln w="12700">
            <a:miter lim="400000"/>
          </a:ln>
        </p:spPr>
      </p:pic>
      <p:pic>
        <p:nvPicPr>
          <p:cNvPr id="940" name="Superfemale Phenotype.png"/>
          <p:cNvPicPr>
            <a:picLocks noChangeAspect="1"/>
          </p:cNvPicPr>
          <p:nvPr/>
        </p:nvPicPr>
        <p:blipFill>
          <a:blip r:embed="rId6">
            <a:extLst/>
          </a:blip>
          <a:stretch>
            <a:fillRect/>
          </a:stretch>
        </p:blipFill>
        <p:spPr>
          <a:xfrm>
            <a:off x="8997950" y="3085735"/>
            <a:ext cx="1206500" cy="4341092"/>
          </a:xfrm>
          <a:prstGeom prst="rect">
            <a:avLst/>
          </a:prstGeom>
          <a:ln w="12700">
            <a:miter lim="400000"/>
          </a:ln>
        </p:spPr>
      </p:pic>
      <p:pic>
        <p:nvPicPr>
          <p:cNvPr id="941" name="Jacob's XYY Phenotype.png"/>
          <p:cNvPicPr>
            <a:picLocks noChangeAspect="1"/>
          </p:cNvPicPr>
          <p:nvPr/>
        </p:nvPicPr>
        <p:blipFill>
          <a:blip r:embed="rId7">
            <a:extLst/>
          </a:blip>
          <a:stretch>
            <a:fillRect/>
          </a:stretch>
        </p:blipFill>
        <p:spPr>
          <a:xfrm>
            <a:off x="2927350" y="2804010"/>
            <a:ext cx="1308100" cy="46254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1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 grpId="1" build="p" bldLvl="5"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Shape 943"/>
          <p:cNvSpPr>
            <a:spLocks noGrp="1"/>
          </p:cNvSpPr>
          <p:nvPr>
            <p:ph type="title"/>
          </p:nvPr>
        </p:nvSpPr>
        <p:spPr>
          <a:prstGeom prst="rect">
            <a:avLst/>
          </a:prstGeom>
        </p:spPr>
        <p:txBody>
          <a:bodyPr/>
          <a:lstStyle>
            <a:lvl1pPr>
              <a:tabLst>
                <a:tab pos="952500" algn="l"/>
              </a:tabLst>
            </a:lvl1pPr>
          </a:lstStyle>
          <a:p>
            <a:r>
              <a:t>Klinefelter Syndrome</a:t>
            </a:r>
          </a:p>
        </p:txBody>
      </p:sp>
      <p:sp>
        <p:nvSpPr>
          <p:cNvPr id="944" name="Shape 944"/>
          <p:cNvSpPr>
            <a:spLocks noGrp="1"/>
          </p:cNvSpPr>
          <p:nvPr>
            <p:ph type="body" sz="quarter" idx="1"/>
          </p:nvPr>
        </p:nvSpPr>
        <p:spPr>
          <a:xfrm>
            <a:off x="368300" y="1790700"/>
            <a:ext cx="5956300" cy="1095276"/>
          </a:xfrm>
          <a:prstGeom prst="rect">
            <a:avLst/>
          </a:prstGeom>
        </p:spPr>
        <p:txBody>
          <a:bodyPr/>
          <a:lstStyle/>
          <a:p>
            <a:pPr>
              <a:tabLst>
                <a:tab pos="1016000" algn="l"/>
              </a:tabLst>
            </a:pPr>
            <a:r>
              <a:t>Chromosome complement:  47, XXY</a:t>
            </a:r>
          </a:p>
          <a:p>
            <a:pPr>
              <a:tabLst>
                <a:tab pos="1016000" algn="l"/>
              </a:tabLst>
            </a:pPr>
            <a:r>
              <a:t>Karyotype and phenotype:</a:t>
            </a:r>
          </a:p>
        </p:txBody>
      </p:sp>
      <p:pic>
        <p:nvPicPr>
          <p:cNvPr id="945" name="Karyotype-Klinefelter's.png"/>
          <p:cNvPicPr>
            <a:picLocks noChangeAspect="1"/>
          </p:cNvPicPr>
          <p:nvPr/>
        </p:nvPicPr>
        <p:blipFill>
          <a:blip r:embed="rId2">
            <a:extLst/>
          </a:blip>
          <a:stretch>
            <a:fillRect/>
          </a:stretch>
        </p:blipFill>
        <p:spPr>
          <a:xfrm>
            <a:off x="670780" y="3853567"/>
            <a:ext cx="5930901" cy="4515733"/>
          </a:xfrm>
          <a:prstGeom prst="rect">
            <a:avLst/>
          </a:prstGeom>
          <a:ln w="25400">
            <a:solidFill>
              <a:srgbClr val="FFFFFF"/>
            </a:solidFill>
            <a:miter lim="400000"/>
          </a:ln>
        </p:spPr>
      </p:pic>
      <p:pic>
        <p:nvPicPr>
          <p:cNvPr id="946" name="Klinefelter's Phenotype.png"/>
          <p:cNvPicPr>
            <a:picLocks noChangeAspect="1"/>
          </p:cNvPicPr>
          <p:nvPr/>
        </p:nvPicPr>
        <p:blipFill>
          <a:blip r:embed="rId3">
            <a:extLst/>
          </a:blip>
          <a:stretch>
            <a:fillRect/>
          </a:stretch>
        </p:blipFill>
        <p:spPr>
          <a:xfrm>
            <a:off x="8299101" y="1906702"/>
            <a:ext cx="1892999" cy="7454901"/>
          </a:xfrm>
          <a:prstGeom prst="rect">
            <a:avLst/>
          </a:prstGeom>
          <a:ln w="12700">
            <a:miter lim="400000"/>
          </a:ln>
        </p:spPr>
      </p:pic>
      <p:sp>
        <p:nvSpPr>
          <p:cNvPr id="947" name="Shape 947"/>
          <p:cNvSpPr/>
          <p:nvPr/>
        </p:nvSpPr>
        <p:spPr>
          <a:xfrm>
            <a:off x="10078541" y="1447800"/>
            <a:ext cx="20066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Mildly impaired IQ (intelligence)</a:t>
            </a:r>
          </a:p>
        </p:txBody>
      </p:sp>
      <p:sp>
        <p:nvSpPr>
          <p:cNvPr id="948" name="Shape 948"/>
          <p:cNvSpPr/>
          <p:nvPr/>
        </p:nvSpPr>
        <p:spPr>
          <a:xfrm>
            <a:off x="10877721" y="2489200"/>
            <a:ext cx="12954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Poor beard growth</a:t>
            </a:r>
          </a:p>
        </p:txBody>
      </p:sp>
      <p:sp>
        <p:nvSpPr>
          <p:cNvPr id="949" name="Shape 949"/>
          <p:cNvSpPr/>
          <p:nvPr/>
        </p:nvSpPr>
        <p:spPr>
          <a:xfrm>
            <a:off x="10540110" y="3594100"/>
            <a:ext cx="2197101"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Frequently some breast development (low levels of testosterone)</a:t>
            </a:r>
          </a:p>
        </p:txBody>
      </p:sp>
      <p:sp>
        <p:nvSpPr>
          <p:cNvPr id="950" name="Shape 950"/>
          <p:cNvSpPr/>
          <p:nvPr/>
        </p:nvSpPr>
        <p:spPr>
          <a:xfrm>
            <a:off x="6855710" y="3035300"/>
            <a:ext cx="11938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Chest hair is sparse</a:t>
            </a:r>
          </a:p>
        </p:txBody>
      </p:sp>
      <p:sp>
        <p:nvSpPr>
          <p:cNvPr id="951" name="Shape 951"/>
          <p:cNvSpPr/>
          <p:nvPr/>
        </p:nvSpPr>
        <p:spPr>
          <a:xfrm>
            <a:off x="10440131" y="6057900"/>
            <a:ext cx="2413001"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Penis and testes  underdeveloped, low levels of testosterone. Always infertile.</a:t>
            </a:r>
          </a:p>
        </p:txBody>
      </p:sp>
      <p:sp>
        <p:nvSpPr>
          <p:cNvPr id="952" name="Shape 952"/>
          <p:cNvSpPr/>
          <p:nvPr/>
        </p:nvSpPr>
        <p:spPr>
          <a:xfrm>
            <a:off x="7084764" y="6527800"/>
            <a:ext cx="1397001"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Female type pubic hair pattern</a:t>
            </a:r>
          </a:p>
        </p:txBody>
      </p:sp>
      <p:sp>
        <p:nvSpPr>
          <p:cNvPr id="953" name="Shape 953"/>
          <p:cNvSpPr/>
          <p:nvPr/>
        </p:nvSpPr>
        <p:spPr>
          <a:xfrm>
            <a:off x="10324692" y="7454900"/>
            <a:ext cx="1473201"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Limbs tend to be longer than average</a:t>
            </a:r>
          </a:p>
        </p:txBody>
      </p:sp>
      <p:sp>
        <p:nvSpPr>
          <p:cNvPr id="954" name="Shape 954"/>
          <p:cNvSpPr/>
          <p:nvPr/>
        </p:nvSpPr>
        <p:spPr>
          <a:xfrm>
            <a:off x="10867549" y="5372100"/>
            <a:ext cx="147382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tabLst>
                <a:tab pos="520700" algn="l"/>
              </a:tabLst>
              <a:defRPr>
                <a:solidFill>
                  <a:srgbClr val="000000"/>
                </a:solidFill>
              </a:defRPr>
            </a:lvl1pPr>
          </a:lstStyle>
          <a:p>
            <a:r>
              <a:t>Osteoporosis</a:t>
            </a:r>
          </a:p>
        </p:txBody>
      </p:sp>
      <p:sp>
        <p:nvSpPr>
          <p:cNvPr id="955" name="Shape 955"/>
          <p:cNvSpPr/>
          <p:nvPr/>
        </p:nvSpPr>
        <p:spPr>
          <a:xfrm>
            <a:off x="9740900" y="4093633"/>
            <a:ext cx="778934" cy="128"/>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56" name="Shape 956"/>
          <p:cNvSpPr/>
          <p:nvPr/>
        </p:nvSpPr>
        <p:spPr>
          <a:xfrm flipV="1">
            <a:off x="9402233" y="1727200"/>
            <a:ext cx="723901" cy="372534"/>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57" name="Shape 957"/>
          <p:cNvSpPr/>
          <p:nvPr/>
        </p:nvSpPr>
        <p:spPr>
          <a:xfrm>
            <a:off x="9423400" y="2768600"/>
            <a:ext cx="1432276"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58" name="Shape 958"/>
          <p:cNvSpPr/>
          <p:nvPr/>
        </p:nvSpPr>
        <p:spPr>
          <a:xfrm flipH="1" flipV="1">
            <a:off x="8153400" y="3251200"/>
            <a:ext cx="1092200" cy="18626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59" name="Shape 959"/>
          <p:cNvSpPr/>
          <p:nvPr/>
        </p:nvSpPr>
        <p:spPr>
          <a:xfrm flipV="1">
            <a:off x="9817100" y="5499100"/>
            <a:ext cx="1058334" cy="4234"/>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60" name="Shape 960"/>
          <p:cNvSpPr/>
          <p:nvPr/>
        </p:nvSpPr>
        <p:spPr>
          <a:xfrm>
            <a:off x="9436100" y="7713133"/>
            <a:ext cx="842434" cy="1"/>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61" name="Shape 961"/>
          <p:cNvSpPr/>
          <p:nvPr/>
        </p:nvSpPr>
        <p:spPr>
          <a:xfrm>
            <a:off x="9275233" y="5753100"/>
            <a:ext cx="1138767" cy="66886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62" name="Shape 962"/>
          <p:cNvSpPr/>
          <p:nvPr/>
        </p:nvSpPr>
        <p:spPr>
          <a:xfrm flipH="1">
            <a:off x="8161866" y="5511800"/>
            <a:ext cx="931334" cy="956734"/>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63" name="Shape 963"/>
          <p:cNvSpPr/>
          <p:nvPr/>
        </p:nvSpPr>
        <p:spPr>
          <a:xfrm>
            <a:off x="4559300" y="7353300"/>
            <a:ext cx="1600200" cy="1079500"/>
          </a:xfrm>
          <a:prstGeom prst="ellipse">
            <a:avLst/>
          </a:prstGeom>
          <a:ln w="101600">
            <a:solidFill>
              <a:srgbClr val="006994"/>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64" name="Shape 964"/>
          <p:cNvSpPr/>
          <p:nvPr/>
        </p:nvSpPr>
        <p:spPr>
          <a:xfrm>
            <a:off x="5389033" y="8314266"/>
            <a:ext cx="16934" cy="664634"/>
          </a:xfrm>
          <a:prstGeom prst="line">
            <a:avLst/>
          </a:prstGeom>
          <a:ln w="889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65" name="Shape 965"/>
          <p:cNvSpPr/>
          <p:nvPr/>
        </p:nvSpPr>
        <p:spPr>
          <a:xfrm>
            <a:off x="1752600" y="8991600"/>
            <a:ext cx="4017492" cy="3828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400"/>
              </a:lnSpc>
              <a:tabLst>
                <a:tab pos="520700" algn="l"/>
              </a:tabLst>
              <a:defRPr sz="2600" b="1">
                <a:solidFill>
                  <a:srgbClr val="201B17"/>
                </a:solidFill>
              </a:defRPr>
            </a:lvl1pPr>
          </a:lstStyle>
          <a:p>
            <a:pPr>
              <a:defRPr>
                <a:solidFill>
                  <a:srgbClr val="483F36"/>
                </a:solidFill>
              </a:defRPr>
            </a:pPr>
            <a:r>
              <a:rPr>
                <a:solidFill>
                  <a:srgbClr val="201B17"/>
                </a:solidFill>
              </a:rPr>
              <a:t>Sex chromosomes:  XXY</a:t>
            </a:r>
          </a:p>
        </p:txBody>
      </p:sp>
      <p:sp>
        <p:nvSpPr>
          <p:cNvPr id="966" name="Shape 966"/>
          <p:cNvSpPr/>
          <p:nvPr/>
        </p:nvSpPr>
        <p:spPr>
          <a:xfrm rot="5400000">
            <a:off x="-740495" y="6887294"/>
            <a:ext cx="2585890" cy="139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200"/>
              </a:lnSpc>
              <a:tabLst>
                <a:tab pos="520700" algn="l"/>
              </a:tabLst>
              <a:defRPr sz="1000">
                <a:solidFill>
                  <a:srgbClr val="483F36"/>
                </a:solidFill>
              </a:defRPr>
            </a:lvl1pPr>
          </a:lstStyle>
          <a:p>
            <a:pPr>
              <a:defRPr sz="2000"/>
            </a:pPr>
            <a:r>
              <a:rPr sz="1000"/>
              <a:t>Photo: Cytogenetics Dept. Waikato Hospital</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4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1" build="p" bldLvl="5"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Shape 968"/>
          <p:cNvSpPr>
            <a:spLocks noGrp="1"/>
          </p:cNvSpPr>
          <p:nvPr>
            <p:ph type="title"/>
          </p:nvPr>
        </p:nvSpPr>
        <p:spPr>
          <a:xfrm>
            <a:off x="365759" y="368300"/>
            <a:ext cx="12192001" cy="987882"/>
          </a:xfrm>
          <a:prstGeom prst="rect">
            <a:avLst/>
          </a:prstGeom>
        </p:spPr>
        <p:txBody>
          <a:bodyPr lIns="38100" tIns="38100" rIns="38100" bIns="38100"/>
          <a:lstStyle>
            <a:lvl1pPr>
              <a:tabLst>
                <a:tab pos="952500" algn="l"/>
              </a:tabLst>
            </a:lvl1pPr>
          </a:lstStyle>
          <a:p>
            <a:r>
              <a:t>Turner Syndrome</a:t>
            </a:r>
          </a:p>
        </p:txBody>
      </p:sp>
      <p:sp>
        <p:nvSpPr>
          <p:cNvPr id="969" name="Shape 969"/>
          <p:cNvSpPr>
            <a:spLocks noGrp="1"/>
          </p:cNvSpPr>
          <p:nvPr>
            <p:ph type="body" sz="quarter" idx="1"/>
          </p:nvPr>
        </p:nvSpPr>
        <p:spPr>
          <a:xfrm>
            <a:off x="368300" y="1790700"/>
            <a:ext cx="5956300" cy="1133327"/>
          </a:xfrm>
          <a:prstGeom prst="rect">
            <a:avLst/>
          </a:prstGeom>
        </p:spPr>
        <p:txBody>
          <a:bodyPr/>
          <a:lstStyle/>
          <a:p>
            <a:pPr>
              <a:tabLst>
                <a:tab pos="1016000" algn="l"/>
              </a:tabLst>
            </a:pPr>
            <a:r>
              <a:t>Chromosome complement:  45, X</a:t>
            </a:r>
          </a:p>
          <a:p>
            <a:pPr>
              <a:tabLst>
                <a:tab pos="1016000" algn="l"/>
              </a:tabLst>
            </a:pPr>
            <a:r>
              <a:t>Karyotype and phenotype:</a:t>
            </a:r>
          </a:p>
        </p:txBody>
      </p:sp>
      <p:pic>
        <p:nvPicPr>
          <p:cNvPr id="970" name="Karyotype-Turner's.png"/>
          <p:cNvPicPr>
            <a:picLocks noChangeAspect="1"/>
          </p:cNvPicPr>
          <p:nvPr/>
        </p:nvPicPr>
        <p:blipFill>
          <a:blip r:embed="rId2">
            <a:extLst/>
          </a:blip>
          <a:stretch>
            <a:fillRect/>
          </a:stretch>
        </p:blipFill>
        <p:spPr>
          <a:xfrm>
            <a:off x="665233" y="3954698"/>
            <a:ext cx="5842001" cy="4452702"/>
          </a:xfrm>
          <a:prstGeom prst="rect">
            <a:avLst/>
          </a:prstGeom>
          <a:ln w="12700">
            <a:miter lim="400000"/>
          </a:ln>
          <a:effectLst>
            <a:outerShdw blurRad="190500" dist="190500" dir="2700000" rotWithShape="0">
              <a:srgbClr val="000000">
                <a:alpha val="50000"/>
              </a:srgbClr>
            </a:outerShdw>
          </a:effectLst>
        </p:spPr>
      </p:pic>
      <p:pic>
        <p:nvPicPr>
          <p:cNvPr id="971" name="Turner's Phenotype.png"/>
          <p:cNvPicPr>
            <a:picLocks noChangeAspect="1"/>
          </p:cNvPicPr>
          <p:nvPr/>
        </p:nvPicPr>
        <p:blipFill>
          <a:blip r:embed="rId3">
            <a:extLst/>
          </a:blip>
          <a:stretch>
            <a:fillRect/>
          </a:stretch>
        </p:blipFill>
        <p:spPr>
          <a:xfrm>
            <a:off x="8572500" y="2720313"/>
            <a:ext cx="1841500" cy="6739704"/>
          </a:xfrm>
          <a:prstGeom prst="rect">
            <a:avLst/>
          </a:prstGeom>
          <a:ln w="12700">
            <a:miter lim="400000"/>
          </a:ln>
        </p:spPr>
      </p:pic>
      <p:sp>
        <p:nvSpPr>
          <p:cNvPr id="972" name="Shape 972"/>
          <p:cNvSpPr/>
          <p:nvPr/>
        </p:nvSpPr>
        <p:spPr>
          <a:xfrm>
            <a:off x="10382250" y="1803400"/>
            <a:ext cx="23622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Mental development normal. Difficulty with spatial memory.</a:t>
            </a:r>
          </a:p>
        </p:txBody>
      </p:sp>
      <p:sp>
        <p:nvSpPr>
          <p:cNvPr id="973" name="Shape 973"/>
          <p:cNvSpPr/>
          <p:nvPr/>
        </p:nvSpPr>
        <p:spPr>
          <a:xfrm>
            <a:off x="6864350" y="2794000"/>
            <a:ext cx="16383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Characteristic residual lateral web neck</a:t>
            </a:r>
          </a:p>
        </p:txBody>
      </p:sp>
      <p:sp>
        <p:nvSpPr>
          <p:cNvPr id="974" name="Shape 974"/>
          <p:cNvSpPr/>
          <p:nvPr/>
        </p:nvSpPr>
        <p:spPr>
          <a:xfrm>
            <a:off x="10585450" y="3429000"/>
            <a:ext cx="16002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Low posterior hair line</a:t>
            </a:r>
          </a:p>
        </p:txBody>
      </p:sp>
      <p:sp>
        <p:nvSpPr>
          <p:cNvPr id="975" name="Shape 975"/>
          <p:cNvSpPr/>
          <p:nvPr/>
        </p:nvSpPr>
        <p:spPr>
          <a:xfrm>
            <a:off x="6978650" y="3886200"/>
            <a:ext cx="14224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Constriction of aorta</a:t>
            </a:r>
          </a:p>
        </p:txBody>
      </p:sp>
      <p:sp>
        <p:nvSpPr>
          <p:cNvPr id="976" name="Shape 976"/>
          <p:cNvSpPr/>
          <p:nvPr/>
        </p:nvSpPr>
        <p:spPr>
          <a:xfrm>
            <a:off x="10598150" y="4610100"/>
            <a:ext cx="15621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Poor breast development</a:t>
            </a:r>
          </a:p>
        </p:txBody>
      </p:sp>
      <p:sp>
        <p:nvSpPr>
          <p:cNvPr id="977" name="Shape 977"/>
          <p:cNvSpPr/>
          <p:nvPr/>
        </p:nvSpPr>
        <p:spPr>
          <a:xfrm>
            <a:off x="10814050" y="5588000"/>
            <a:ext cx="18161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Degenerate ovaries (almost always infertile)</a:t>
            </a:r>
          </a:p>
        </p:txBody>
      </p:sp>
      <p:sp>
        <p:nvSpPr>
          <p:cNvPr id="978" name="Shape 978"/>
          <p:cNvSpPr/>
          <p:nvPr/>
        </p:nvSpPr>
        <p:spPr>
          <a:xfrm>
            <a:off x="10598150" y="7277100"/>
            <a:ext cx="19177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Reduced stature (body is typically short)</a:t>
            </a:r>
          </a:p>
        </p:txBody>
      </p:sp>
      <p:sp>
        <p:nvSpPr>
          <p:cNvPr id="979" name="Shape 979"/>
          <p:cNvSpPr/>
          <p:nvPr/>
        </p:nvSpPr>
        <p:spPr>
          <a:xfrm>
            <a:off x="7600950" y="8305800"/>
            <a:ext cx="13335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Brown spots (nevi)</a:t>
            </a:r>
          </a:p>
        </p:txBody>
      </p:sp>
      <p:sp>
        <p:nvSpPr>
          <p:cNvPr id="980" name="Shape 980"/>
          <p:cNvSpPr/>
          <p:nvPr/>
        </p:nvSpPr>
        <p:spPr>
          <a:xfrm>
            <a:off x="6864350" y="6870700"/>
            <a:ext cx="1638300"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Puffy fingers with deep set, hyperconvex fingernails</a:t>
            </a:r>
          </a:p>
        </p:txBody>
      </p:sp>
      <p:sp>
        <p:nvSpPr>
          <p:cNvPr id="981" name="Shape 981"/>
          <p:cNvSpPr/>
          <p:nvPr/>
        </p:nvSpPr>
        <p:spPr>
          <a:xfrm>
            <a:off x="6991350" y="5359400"/>
            <a:ext cx="10795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Elbow deformity</a:t>
            </a:r>
          </a:p>
        </p:txBody>
      </p:sp>
      <p:sp>
        <p:nvSpPr>
          <p:cNvPr id="982" name="Shape 982"/>
          <p:cNvSpPr/>
          <p:nvPr/>
        </p:nvSpPr>
        <p:spPr>
          <a:xfrm>
            <a:off x="9732433" y="5803900"/>
            <a:ext cx="1104901" cy="4234"/>
          </a:xfrm>
          <a:prstGeom prst="line">
            <a:avLst/>
          </a:prstGeom>
          <a:ln w="254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83" name="Shape 983"/>
          <p:cNvSpPr/>
          <p:nvPr/>
        </p:nvSpPr>
        <p:spPr>
          <a:xfrm>
            <a:off x="9961033" y="4876800"/>
            <a:ext cx="643467" cy="127"/>
          </a:xfrm>
          <a:prstGeom prst="line">
            <a:avLst/>
          </a:prstGeom>
          <a:ln w="254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84" name="Shape 984"/>
          <p:cNvSpPr/>
          <p:nvPr/>
        </p:nvSpPr>
        <p:spPr>
          <a:xfrm flipH="1" flipV="1">
            <a:off x="8398933" y="4064000"/>
            <a:ext cx="1236134" cy="254000"/>
          </a:xfrm>
          <a:prstGeom prst="line">
            <a:avLst/>
          </a:prstGeom>
          <a:ln w="254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85" name="Shape 985"/>
          <p:cNvSpPr/>
          <p:nvPr/>
        </p:nvSpPr>
        <p:spPr>
          <a:xfrm>
            <a:off x="9762066" y="3729566"/>
            <a:ext cx="795868" cy="128"/>
          </a:xfrm>
          <a:prstGeom prst="line">
            <a:avLst/>
          </a:prstGeom>
          <a:ln w="254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86" name="Shape 986"/>
          <p:cNvSpPr/>
          <p:nvPr/>
        </p:nvSpPr>
        <p:spPr>
          <a:xfrm flipH="1">
            <a:off x="8365066" y="6731000"/>
            <a:ext cx="406401" cy="330200"/>
          </a:xfrm>
          <a:prstGeom prst="line">
            <a:avLst/>
          </a:prstGeom>
          <a:ln w="254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87" name="Shape 987"/>
          <p:cNvSpPr/>
          <p:nvPr/>
        </p:nvSpPr>
        <p:spPr>
          <a:xfrm flipH="1">
            <a:off x="8644466" y="8199966"/>
            <a:ext cx="457201" cy="338668"/>
          </a:xfrm>
          <a:prstGeom prst="line">
            <a:avLst/>
          </a:prstGeom>
          <a:ln w="254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88" name="Shape 988"/>
          <p:cNvSpPr/>
          <p:nvPr/>
        </p:nvSpPr>
        <p:spPr>
          <a:xfrm>
            <a:off x="9817100" y="7243233"/>
            <a:ext cx="812800" cy="321734"/>
          </a:xfrm>
          <a:prstGeom prst="line">
            <a:avLst/>
          </a:prstGeom>
          <a:ln w="254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89" name="Shape 989"/>
          <p:cNvSpPr/>
          <p:nvPr/>
        </p:nvSpPr>
        <p:spPr>
          <a:xfrm flipH="1" flipV="1">
            <a:off x="7823200" y="5511800"/>
            <a:ext cx="897467" cy="127"/>
          </a:xfrm>
          <a:prstGeom prst="line">
            <a:avLst/>
          </a:prstGeom>
          <a:ln w="254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90" name="Shape 990"/>
          <p:cNvSpPr/>
          <p:nvPr/>
        </p:nvSpPr>
        <p:spPr>
          <a:xfrm flipH="1" flipV="1">
            <a:off x="8348133" y="3369733"/>
            <a:ext cx="1045634" cy="431801"/>
          </a:xfrm>
          <a:prstGeom prst="line">
            <a:avLst/>
          </a:prstGeom>
          <a:ln w="254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91" name="Shape 991"/>
          <p:cNvSpPr/>
          <p:nvPr/>
        </p:nvSpPr>
        <p:spPr>
          <a:xfrm flipV="1">
            <a:off x="9626600" y="2205566"/>
            <a:ext cx="800100" cy="791634"/>
          </a:xfrm>
          <a:prstGeom prst="line">
            <a:avLst/>
          </a:prstGeom>
          <a:ln w="254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92" name="Shape 992"/>
          <p:cNvSpPr/>
          <p:nvPr/>
        </p:nvSpPr>
        <p:spPr>
          <a:xfrm>
            <a:off x="4508500" y="7340600"/>
            <a:ext cx="1600200" cy="1016000"/>
          </a:xfrm>
          <a:prstGeom prst="ellipse">
            <a:avLst/>
          </a:prstGeom>
          <a:ln w="101600">
            <a:solidFill>
              <a:srgbClr val="006994"/>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93" name="Shape 993"/>
          <p:cNvSpPr/>
          <p:nvPr/>
        </p:nvSpPr>
        <p:spPr>
          <a:xfrm>
            <a:off x="5389033" y="8250766"/>
            <a:ext cx="16934" cy="664634"/>
          </a:xfrm>
          <a:prstGeom prst="line">
            <a:avLst/>
          </a:prstGeom>
          <a:ln w="88900">
            <a:solidFill>
              <a:schemeClr val="accent4">
                <a:hueOff val="384618"/>
                <a:satOff val="3869"/>
                <a:lumOff val="5802"/>
              </a:schemeClr>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94" name="Shape 994"/>
          <p:cNvSpPr/>
          <p:nvPr/>
        </p:nvSpPr>
        <p:spPr>
          <a:xfrm>
            <a:off x="1828800" y="8928100"/>
            <a:ext cx="3833850" cy="3828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400"/>
              </a:lnSpc>
              <a:tabLst>
                <a:tab pos="520700" algn="l"/>
              </a:tabLst>
              <a:defRPr sz="2600" b="1">
                <a:solidFill>
                  <a:srgbClr val="201B17"/>
                </a:solidFill>
              </a:defRPr>
            </a:lvl1pPr>
          </a:lstStyle>
          <a:p>
            <a:pPr>
              <a:defRPr>
                <a:solidFill>
                  <a:srgbClr val="483F36"/>
                </a:solidFill>
              </a:defRPr>
            </a:pPr>
            <a:r>
              <a:rPr>
                <a:solidFill>
                  <a:srgbClr val="201B17"/>
                </a:solidFill>
              </a:rPr>
              <a:t>Sex chromosomes:  XO</a:t>
            </a:r>
          </a:p>
        </p:txBody>
      </p:sp>
      <p:sp>
        <p:nvSpPr>
          <p:cNvPr id="995" name="Shape 995"/>
          <p:cNvSpPr/>
          <p:nvPr/>
        </p:nvSpPr>
        <p:spPr>
          <a:xfrm rot="5400000">
            <a:off x="-740495" y="6887294"/>
            <a:ext cx="2585890" cy="139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200"/>
              </a:lnSpc>
              <a:tabLst>
                <a:tab pos="520700" algn="l"/>
              </a:tabLst>
              <a:defRPr sz="1000">
                <a:solidFill>
                  <a:srgbClr val="483F36"/>
                </a:solidFill>
              </a:defRPr>
            </a:lvl1pPr>
          </a:lstStyle>
          <a:p>
            <a:pPr>
              <a:defRPr sz="2000"/>
            </a:pPr>
            <a:r>
              <a:rPr sz="1000"/>
              <a:t>Photo: Cytogenetics Dept. Waikato Hospital</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6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9" grpId="1" build="p" bldLvl="5"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Shape 997"/>
          <p:cNvSpPr/>
          <p:nvPr/>
        </p:nvSpPr>
        <p:spPr>
          <a:xfrm>
            <a:off x="8115300" y="1727200"/>
            <a:ext cx="7683500" cy="61214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98" name="Shape 998"/>
          <p:cNvSpPr>
            <a:spLocks noGrp="1"/>
          </p:cNvSpPr>
          <p:nvPr>
            <p:ph type="title"/>
          </p:nvPr>
        </p:nvSpPr>
        <p:spPr>
          <a:prstGeom prst="rect">
            <a:avLst/>
          </a:prstGeom>
        </p:spPr>
        <p:txBody>
          <a:bodyPr/>
          <a:lstStyle>
            <a:lvl1pPr>
              <a:tabLst>
                <a:tab pos="952500" algn="l"/>
              </a:tabLst>
            </a:lvl1pPr>
          </a:lstStyle>
          <a:p>
            <a:r>
              <a:t>Gregor Mendel</a:t>
            </a:r>
          </a:p>
        </p:txBody>
      </p:sp>
      <p:sp>
        <p:nvSpPr>
          <p:cNvPr id="999" name="Shape 999"/>
          <p:cNvSpPr>
            <a:spLocks noGrp="1"/>
          </p:cNvSpPr>
          <p:nvPr>
            <p:ph type="body" sz="half" idx="1"/>
          </p:nvPr>
        </p:nvSpPr>
        <p:spPr>
          <a:prstGeom prst="rect">
            <a:avLst/>
          </a:prstGeom>
        </p:spPr>
        <p:txBody>
          <a:bodyPr/>
          <a:lstStyle/>
          <a:p>
            <a:pPr>
              <a:lnSpc>
                <a:spcPts val="3200"/>
              </a:lnSpc>
              <a:tabLst>
                <a:tab pos="1016000" algn="l"/>
              </a:tabLst>
            </a:pPr>
            <a:r>
              <a:rPr b="1">
                <a:solidFill>
                  <a:srgbClr val="006994"/>
                </a:solidFill>
              </a:rPr>
              <a:t>Gregor Mendel</a:t>
            </a:r>
            <a:r>
              <a:rPr>
                <a:solidFill>
                  <a:srgbClr val="006994"/>
                </a:solidFill>
              </a:rPr>
              <a:t> </a:t>
            </a:r>
            <a:r>
              <a:t>(1822-1884) was an Austrian monk who is regarded as the father of genetics.</a:t>
            </a:r>
          </a:p>
          <a:p>
            <a:pPr lvl="1">
              <a:lnSpc>
                <a:spcPts val="2800"/>
              </a:lnSpc>
              <a:tabLst>
                <a:tab pos="1485900" algn="l"/>
              </a:tabLst>
            </a:pPr>
            <a:r>
              <a:t>Mendel carried out pioneering work using pea plants to study the inheritance patterns of a number of traits (characteristics).</a:t>
            </a:r>
          </a:p>
          <a:p>
            <a:pPr lvl="1">
              <a:lnSpc>
                <a:spcPts val="2800"/>
              </a:lnSpc>
              <a:tabLst>
                <a:tab pos="1485900" algn="l"/>
              </a:tabLst>
            </a:pPr>
            <a:r>
              <a:t>Mendel observed that characters could be masked in one generation of peas but could reappear in later generations.</a:t>
            </a:r>
          </a:p>
          <a:p>
            <a:pPr lvl="1">
              <a:lnSpc>
                <a:spcPts val="2800"/>
              </a:lnSpc>
              <a:tabLst>
                <a:tab pos="1485900" algn="l"/>
              </a:tabLst>
            </a:pPr>
            <a:r>
              <a:t>What we now call </a:t>
            </a:r>
            <a:r>
              <a:rPr b="1">
                <a:solidFill>
                  <a:srgbClr val="006994"/>
                </a:solidFill>
              </a:rPr>
              <a:t>Mendelian genetics</a:t>
            </a:r>
            <a:r>
              <a:t> is the study of </a:t>
            </a:r>
            <a:r>
              <a:rPr b="1">
                <a:solidFill>
                  <a:srgbClr val="006994"/>
                </a:solidFill>
              </a:rPr>
              <a:t>inherited</a:t>
            </a:r>
            <a:r>
              <a:rPr>
                <a:solidFill>
                  <a:srgbClr val="006994"/>
                </a:solidFill>
              </a:rPr>
              <a:t> </a:t>
            </a:r>
            <a:r>
              <a:rPr b="1">
                <a:solidFill>
                  <a:srgbClr val="006994"/>
                </a:solidFill>
              </a:rPr>
              <a:t>characteristics</a:t>
            </a:r>
            <a:r>
              <a:t>.</a:t>
            </a:r>
          </a:p>
        </p:txBody>
      </p:sp>
      <p:grpSp>
        <p:nvGrpSpPr>
          <p:cNvPr id="1002" name="Group 1002"/>
          <p:cNvGrpSpPr/>
          <p:nvPr/>
        </p:nvGrpSpPr>
        <p:grpSpPr>
          <a:xfrm>
            <a:off x="8179001" y="1795106"/>
            <a:ext cx="4749545" cy="6028094"/>
            <a:chOff x="129" y="0"/>
            <a:chExt cx="4749544" cy="6028093"/>
          </a:xfrm>
        </p:grpSpPr>
        <p:pic>
          <p:nvPicPr>
            <p:cNvPr id="1000" name="Mendel ArtToday 515894.png"/>
            <p:cNvPicPr>
              <a:picLocks/>
            </p:cNvPicPr>
            <p:nvPr/>
          </p:nvPicPr>
          <p:blipFill>
            <a:blip r:embed="rId2">
              <a:extLst/>
            </a:blip>
            <a:srcRect l="1320" t="939" r="1320" b="942"/>
            <a:stretch>
              <a:fillRect/>
            </a:stretch>
          </p:blipFill>
          <p:spPr>
            <a:xfrm>
              <a:off x="129" y="0"/>
              <a:ext cx="4749546" cy="596882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7" y="0"/>
                    <a:pt x="9839" y="0"/>
                  </a:cubicBezTo>
                  <a:close/>
                </a:path>
              </a:pathLst>
            </a:custGeom>
            <a:ln w="12700" cap="flat">
              <a:noFill/>
              <a:miter lim="400000"/>
            </a:ln>
            <a:effectLst/>
          </p:spPr>
        </p:pic>
        <p:sp>
          <p:nvSpPr>
            <p:cNvPr id="1001" name="Shape 1001"/>
            <p:cNvSpPr/>
            <p:nvPr/>
          </p:nvSpPr>
          <p:spPr>
            <a:xfrm>
              <a:off x="4343328" y="5901093"/>
              <a:ext cx="401155"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520700" algn="l"/>
                </a:tabLst>
                <a:defRPr sz="500">
                  <a:solidFill>
                    <a:srgbClr val="000000"/>
                  </a:solidFill>
                </a:defRPr>
              </a:lvl1pPr>
            </a:lstStyle>
            <a:p>
              <a:r>
                <a:t>Photo: AT</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9"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nvSpPr>
        <p:spPr>
          <a:xfrm>
            <a:off x="8062416" y="1246633"/>
            <a:ext cx="4942384" cy="8720933"/>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17" name="Shape 117"/>
          <p:cNvSpPr>
            <a:spLocks noGrp="1"/>
          </p:cNvSpPr>
          <p:nvPr>
            <p:ph type="title"/>
          </p:nvPr>
        </p:nvSpPr>
        <p:spPr>
          <a:prstGeom prst="rect">
            <a:avLst/>
          </a:prstGeom>
        </p:spPr>
        <p:txBody>
          <a:bodyPr/>
          <a:lstStyle>
            <a:lvl1pPr>
              <a:tabLst>
                <a:tab pos="952500" algn="l"/>
              </a:tabLst>
            </a:lvl1pPr>
          </a:lstStyle>
          <a:p>
            <a:r>
              <a:t>Qualitative and Quantitative</a:t>
            </a:r>
          </a:p>
        </p:txBody>
      </p:sp>
      <p:sp>
        <p:nvSpPr>
          <p:cNvPr id="118" name="Shape 118"/>
          <p:cNvSpPr>
            <a:spLocks noGrp="1"/>
          </p:cNvSpPr>
          <p:nvPr>
            <p:ph type="body" sz="half" idx="1"/>
          </p:nvPr>
        </p:nvSpPr>
        <p:spPr>
          <a:xfrm>
            <a:off x="368300" y="1790700"/>
            <a:ext cx="6351439" cy="7543800"/>
          </a:xfrm>
          <a:prstGeom prst="rect">
            <a:avLst/>
          </a:prstGeom>
        </p:spPr>
        <p:txBody>
          <a:bodyPr/>
          <a:lstStyle/>
          <a:p>
            <a:pPr>
              <a:tabLst>
                <a:tab pos="1016000" algn="l"/>
              </a:tabLst>
            </a:pPr>
            <a:r>
              <a:t>Comb shape in poultry is a </a:t>
            </a:r>
            <a:r>
              <a:rPr b="1">
                <a:solidFill>
                  <a:srgbClr val="006994"/>
                </a:solidFill>
              </a:rPr>
              <a:t>qualitative trait</a:t>
            </a:r>
            <a:r>
              <a:t> and birds have one of four phenotypes depending on which combination of four alleles they inherit.</a:t>
            </a:r>
          </a:p>
          <a:p>
            <a:pPr>
              <a:tabLst>
                <a:tab pos="1016000" algn="l"/>
              </a:tabLst>
            </a:pPr>
            <a:r>
              <a:rPr b="1">
                <a:solidFill>
                  <a:srgbClr val="006994"/>
                </a:solidFill>
              </a:rPr>
              <a:t>Quantitative traits</a:t>
            </a:r>
            <a:r>
              <a:t> are characterised by continuous variation, with individuals falling somewhere on a normal distribution curve of the phenotypic range. </a:t>
            </a:r>
          </a:p>
          <a:p>
            <a:pPr>
              <a:tabLst>
                <a:tab pos="1016000" algn="l"/>
              </a:tabLst>
            </a:pPr>
            <a:r>
              <a:t>Typical examples include skin colour and height in humans grain yield in corn growth in pigs and milk production in cattle. </a:t>
            </a:r>
          </a:p>
          <a:p>
            <a:pPr lvl="1">
              <a:tabLst>
                <a:tab pos="1485900" algn="l"/>
              </a:tabLst>
            </a:pPr>
            <a:r>
              <a:t>Quantitative traits are determined by genes at many loci (polygenic) but most are also influenced by environmental factors. </a:t>
            </a:r>
          </a:p>
        </p:txBody>
      </p:sp>
      <p:grpSp>
        <p:nvGrpSpPr>
          <p:cNvPr id="123" name="Group 123"/>
          <p:cNvGrpSpPr/>
          <p:nvPr/>
        </p:nvGrpSpPr>
        <p:grpSpPr>
          <a:xfrm>
            <a:off x="8153563" y="1487485"/>
            <a:ext cx="4826645" cy="1733576"/>
            <a:chOff x="912355" y="133549"/>
            <a:chExt cx="4826643" cy="1733575"/>
          </a:xfrm>
        </p:grpSpPr>
        <p:pic>
          <p:nvPicPr>
            <p:cNvPr id="119" name="Rose comb clear.png"/>
            <p:cNvPicPr>
              <a:picLocks noChangeAspect="1"/>
            </p:cNvPicPr>
            <p:nvPr/>
          </p:nvPicPr>
          <p:blipFill>
            <a:blip r:embed="rId2">
              <a:extLst/>
            </a:blip>
            <a:stretch>
              <a:fillRect/>
            </a:stretch>
          </p:blipFill>
          <p:spPr>
            <a:xfrm>
              <a:off x="4310389" y="133549"/>
              <a:ext cx="1428611" cy="1617830"/>
            </a:xfrm>
            <a:prstGeom prst="rect">
              <a:avLst/>
            </a:prstGeom>
            <a:ln w="12700" cap="flat">
              <a:noFill/>
              <a:miter lim="400000"/>
            </a:ln>
            <a:effectLst/>
          </p:spPr>
        </p:pic>
        <p:pic>
          <p:nvPicPr>
            <p:cNvPr id="120" name="Walnut comb side clear.png"/>
            <p:cNvPicPr>
              <a:picLocks noChangeAspect="1"/>
            </p:cNvPicPr>
            <p:nvPr/>
          </p:nvPicPr>
          <p:blipFill>
            <a:blip r:embed="rId3">
              <a:extLst/>
            </a:blip>
            <a:stretch>
              <a:fillRect/>
            </a:stretch>
          </p:blipFill>
          <p:spPr>
            <a:xfrm>
              <a:off x="3264265" y="172256"/>
              <a:ext cx="1349077" cy="1694869"/>
            </a:xfrm>
            <a:prstGeom prst="rect">
              <a:avLst/>
            </a:prstGeom>
            <a:ln w="12700" cap="flat">
              <a:noFill/>
              <a:miter lim="400000"/>
            </a:ln>
            <a:effectLst/>
          </p:spPr>
        </p:pic>
        <p:pic>
          <p:nvPicPr>
            <p:cNvPr id="121" name="Pea_Comb_Side clear.png"/>
            <p:cNvPicPr>
              <a:picLocks noChangeAspect="1"/>
            </p:cNvPicPr>
            <p:nvPr/>
          </p:nvPicPr>
          <p:blipFill>
            <a:blip r:embed="rId4">
              <a:extLst/>
            </a:blip>
            <a:stretch>
              <a:fillRect/>
            </a:stretch>
          </p:blipFill>
          <p:spPr>
            <a:xfrm flipH="1">
              <a:off x="1694007" y="228088"/>
              <a:ext cx="2227025" cy="1540791"/>
            </a:xfrm>
            <a:prstGeom prst="rect">
              <a:avLst/>
            </a:prstGeom>
            <a:ln w="12700" cap="flat">
              <a:noFill/>
              <a:miter lim="400000"/>
            </a:ln>
            <a:effectLst/>
          </p:spPr>
        </p:pic>
        <p:pic>
          <p:nvPicPr>
            <p:cNvPr id="122" name="Single comb clear.png"/>
            <p:cNvPicPr>
              <a:picLocks noChangeAspect="1"/>
            </p:cNvPicPr>
            <p:nvPr/>
          </p:nvPicPr>
          <p:blipFill>
            <a:blip r:embed="rId5">
              <a:extLst/>
            </a:blip>
            <a:stretch>
              <a:fillRect/>
            </a:stretch>
          </p:blipFill>
          <p:spPr>
            <a:xfrm>
              <a:off x="912355" y="178275"/>
              <a:ext cx="1612628" cy="1617830"/>
            </a:xfrm>
            <a:prstGeom prst="rect">
              <a:avLst/>
            </a:prstGeom>
            <a:ln w="12700" cap="flat">
              <a:noFill/>
              <a:miter lim="400000"/>
            </a:ln>
            <a:effectLst/>
          </p:spPr>
        </p:pic>
      </p:grpSp>
      <p:pic>
        <p:nvPicPr>
          <p:cNvPr id="124" name="iStock_skin colour group.jpg"/>
          <p:cNvPicPr>
            <a:picLocks noChangeAspect="1"/>
          </p:cNvPicPr>
          <p:nvPr/>
        </p:nvPicPr>
        <p:blipFill>
          <a:blip r:embed="rId6">
            <a:extLst/>
          </a:blip>
          <a:srcRect t="9710" r="513" b="214"/>
          <a:stretch>
            <a:fillRect/>
          </a:stretch>
        </p:blipFill>
        <p:spPr>
          <a:xfrm>
            <a:off x="8090406" y="3693271"/>
            <a:ext cx="4916382" cy="6115860"/>
          </a:xfrm>
          <a:prstGeom prst="rect">
            <a:avLst/>
          </a:prstGeom>
          <a:ln w="25400">
            <a:solidFill>
              <a:srgbClr val="FFFFFF"/>
            </a:solidFill>
            <a:miter lim="400000"/>
          </a:ln>
        </p:spPr>
      </p:pic>
      <p:sp>
        <p:nvSpPr>
          <p:cNvPr id="125" name="Shape 125"/>
          <p:cNvSpPr/>
          <p:nvPr/>
        </p:nvSpPr>
        <p:spPr>
          <a:xfrm>
            <a:off x="8654975" y="3210489"/>
            <a:ext cx="3913325"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Chicken combs are a qualitative trait</a:t>
            </a:r>
          </a:p>
        </p:txBody>
      </p:sp>
      <p:sp>
        <p:nvSpPr>
          <p:cNvPr id="126" name="Shape 126"/>
          <p:cNvSpPr/>
          <p:nvPr/>
        </p:nvSpPr>
        <p:spPr>
          <a:xfrm>
            <a:off x="8921675" y="9395389"/>
            <a:ext cx="3456013"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Skin colour is a quantitative trait</a:t>
            </a:r>
          </a:p>
        </p:txBody>
      </p:sp>
      <p:sp>
        <p:nvSpPr>
          <p:cNvPr id="127" name="Shape 127"/>
          <p:cNvSpPr/>
          <p:nvPr/>
        </p:nvSpPr>
        <p:spPr>
          <a:xfrm>
            <a:off x="8172375" y="9526038"/>
            <a:ext cx="401521" cy="1757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500">
                <a:solidFill>
                  <a:srgbClr val="000000"/>
                </a:solidFill>
              </a:defRPr>
            </a:lvl1pPr>
          </a:lstStyle>
          <a:p>
            <a:r>
              <a:t>iStock</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1" build="p" bldLvl="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Shape 1004"/>
          <p:cNvSpPr/>
          <p:nvPr/>
        </p:nvSpPr>
        <p:spPr>
          <a:xfrm>
            <a:off x="-88900" y="5168900"/>
            <a:ext cx="13157200" cy="45720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05" name="Shape 1005"/>
          <p:cNvSpPr>
            <a:spLocks noGrp="1"/>
          </p:cNvSpPr>
          <p:nvPr>
            <p:ph type="title"/>
          </p:nvPr>
        </p:nvSpPr>
        <p:spPr>
          <a:prstGeom prst="rect">
            <a:avLst/>
          </a:prstGeom>
        </p:spPr>
        <p:txBody>
          <a:bodyPr/>
          <a:lstStyle>
            <a:lvl1pPr>
              <a:tabLst>
                <a:tab pos="952500" algn="l"/>
              </a:tabLst>
            </a:lvl1pPr>
          </a:lstStyle>
          <a:p>
            <a:r>
              <a:t>Mendel’s Pea Experiments</a:t>
            </a:r>
          </a:p>
        </p:txBody>
      </p:sp>
      <p:sp>
        <p:nvSpPr>
          <p:cNvPr id="1006" name="Shape 1006"/>
          <p:cNvSpPr>
            <a:spLocks noGrp="1"/>
          </p:cNvSpPr>
          <p:nvPr>
            <p:ph type="body" sz="half" idx="1"/>
          </p:nvPr>
        </p:nvSpPr>
        <p:spPr>
          <a:xfrm>
            <a:off x="368300" y="1790700"/>
            <a:ext cx="11979077" cy="3334495"/>
          </a:xfrm>
          <a:prstGeom prst="rect">
            <a:avLst/>
          </a:prstGeom>
        </p:spPr>
        <p:txBody>
          <a:bodyPr/>
          <a:lstStyle/>
          <a:p>
            <a:pPr marL="345600" indent="-345600">
              <a:tabLst>
                <a:tab pos="1016000" algn="l"/>
              </a:tabLst>
            </a:pPr>
            <a:r>
              <a:t>Mendel examined a small number of traits in peas.</a:t>
            </a:r>
          </a:p>
          <a:p>
            <a:pPr marL="345600" indent="-345600">
              <a:tabLst>
                <a:tab pos="1016000" algn="l"/>
              </a:tabLst>
            </a:pPr>
            <a:r>
              <a:t>With one exception, each character he studied is determined by one gene, for which there are two alleles, one dominant and one recessive.</a:t>
            </a:r>
          </a:p>
          <a:p>
            <a:pPr marL="345600" indent="-345600">
              <a:tabLst>
                <a:tab pos="1016000" algn="l"/>
              </a:tabLst>
            </a:pPr>
            <a:r>
              <a:t>He found that these traits were inherited in predictable ratios depending on the phenotype of the parents.</a:t>
            </a:r>
          </a:p>
          <a:p>
            <a:pPr marL="345600" indent="-345600">
              <a:tabLst>
                <a:tab pos="1016000" algn="l"/>
              </a:tabLst>
            </a:pPr>
            <a:r>
              <a:t>Mendel’s results from crossing heterozygous plants produced remarkably consistent phenotypic ratios.</a:t>
            </a:r>
          </a:p>
        </p:txBody>
      </p:sp>
      <p:grpSp>
        <p:nvGrpSpPr>
          <p:cNvPr id="1010" name="Group 1010"/>
          <p:cNvGrpSpPr/>
          <p:nvPr/>
        </p:nvGrpSpPr>
        <p:grpSpPr>
          <a:xfrm>
            <a:off x="8794173" y="7593160"/>
            <a:ext cx="3214775" cy="1937062"/>
            <a:chOff x="0" y="0"/>
            <a:chExt cx="3214774" cy="1937060"/>
          </a:xfrm>
        </p:grpSpPr>
        <p:sp>
          <p:nvSpPr>
            <p:cNvPr id="1007" name="Shape 1007"/>
            <p:cNvSpPr/>
            <p:nvPr/>
          </p:nvSpPr>
          <p:spPr>
            <a:xfrm>
              <a:off x="0" y="1411139"/>
              <a:ext cx="3214775"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tabLst>
                  <a:tab pos="520700" algn="l"/>
                </a:tabLst>
                <a:defRPr b="1"/>
              </a:pPr>
              <a:r>
                <a:t>Seed shape</a:t>
              </a:r>
            </a:p>
            <a:p>
              <a:pPr algn="ctr">
                <a:tabLst>
                  <a:tab pos="520700" algn="l"/>
                </a:tabLst>
                <a:defRPr>
                  <a:solidFill>
                    <a:srgbClr val="006795"/>
                  </a:solidFill>
                </a:defRPr>
              </a:pPr>
              <a:r>
                <a:t>Round dominant over wrinkled</a:t>
              </a:r>
            </a:p>
          </p:txBody>
        </p:sp>
        <p:pic>
          <p:nvPicPr>
            <p:cNvPr id="1008" name="Wrinkled green pea.png"/>
            <p:cNvPicPr>
              <a:picLocks noChangeAspect="1"/>
            </p:cNvPicPr>
            <p:nvPr/>
          </p:nvPicPr>
          <p:blipFill>
            <a:blip r:embed="rId2">
              <a:extLst/>
            </a:blip>
            <a:stretch>
              <a:fillRect/>
            </a:stretch>
          </p:blipFill>
          <p:spPr>
            <a:xfrm>
              <a:off x="1734126" y="17694"/>
              <a:ext cx="1472401" cy="1359926"/>
            </a:xfrm>
            <a:prstGeom prst="rect">
              <a:avLst/>
            </a:prstGeom>
            <a:ln w="12700" cap="flat">
              <a:noFill/>
              <a:miter lim="400000"/>
            </a:ln>
            <a:effectLst/>
          </p:spPr>
        </p:pic>
        <p:pic>
          <p:nvPicPr>
            <p:cNvPr id="1009" name="Round Green Pea.png"/>
            <p:cNvPicPr>
              <a:picLocks noChangeAspect="1"/>
            </p:cNvPicPr>
            <p:nvPr/>
          </p:nvPicPr>
          <p:blipFill>
            <a:blip r:embed="rId3">
              <a:extLst/>
            </a:blip>
            <a:stretch>
              <a:fillRect/>
            </a:stretch>
          </p:blipFill>
          <p:spPr>
            <a:xfrm>
              <a:off x="70426" y="0"/>
              <a:ext cx="1473943" cy="1346200"/>
            </a:xfrm>
            <a:prstGeom prst="rect">
              <a:avLst/>
            </a:prstGeom>
            <a:ln w="12700" cap="flat">
              <a:noFill/>
              <a:miter lim="400000"/>
            </a:ln>
            <a:effectLst/>
          </p:spPr>
        </p:pic>
      </p:grpSp>
      <p:grpSp>
        <p:nvGrpSpPr>
          <p:cNvPr id="1014" name="Group 1014"/>
          <p:cNvGrpSpPr/>
          <p:nvPr/>
        </p:nvGrpSpPr>
        <p:grpSpPr>
          <a:xfrm>
            <a:off x="8775700" y="5359400"/>
            <a:ext cx="3251942" cy="1846722"/>
            <a:chOff x="0" y="0"/>
            <a:chExt cx="3251941" cy="1846721"/>
          </a:xfrm>
        </p:grpSpPr>
        <p:sp>
          <p:nvSpPr>
            <p:cNvPr id="1011" name="Shape 1011"/>
            <p:cNvSpPr/>
            <p:nvPr/>
          </p:nvSpPr>
          <p:spPr>
            <a:xfrm>
              <a:off x="149497" y="1320800"/>
              <a:ext cx="2939741"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tabLst>
                  <a:tab pos="520700" algn="l"/>
                </a:tabLst>
                <a:defRPr b="1"/>
              </a:pPr>
              <a:r>
                <a:t>Seed colour</a:t>
              </a:r>
            </a:p>
            <a:p>
              <a:pPr algn="ctr">
                <a:tabLst>
                  <a:tab pos="520700" algn="l"/>
                </a:tabLst>
                <a:defRPr>
                  <a:solidFill>
                    <a:srgbClr val="006795"/>
                  </a:solidFill>
                </a:defRPr>
              </a:pPr>
              <a:r>
                <a:t>Yellow dominant over green</a:t>
              </a:r>
            </a:p>
          </p:txBody>
        </p:sp>
        <p:pic>
          <p:nvPicPr>
            <p:cNvPr id="1012" name="Round Yellow Pea.png"/>
            <p:cNvPicPr>
              <a:picLocks noChangeAspect="1"/>
            </p:cNvPicPr>
            <p:nvPr/>
          </p:nvPicPr>
          <p:blipFill>
            <a:blip r:embed="rId4">
              <a:extLst/>
            </a:blip>
            <a:stretch>
              <a:fillRect/>
            </a:stretch>
          </p:blipFill>
          <p:spPr>
            <a:xfrm>
              <a:off x="0" y="0"/>
              <a:ext cx="1472401" cy="1321385"/>
            </a:xfrm>
            <a:prstGeom prst="rect">
              <a:avLst/>
            </a:prstGeom>
            <a:ln w="12700" cap="flat">
              <a:noFill/>
              <a:miter lim="400000"/>
            </a:ln>
            <a:effectLst/>
          </p:spPr>
        </p:pic>
        <p:pic>
          <p:nvPicPr>
            <p:cNvPr id="1013" name="Round Green Pea.png"/>
            <p:cNvPicPr>
              <a:picLocks noChangeAspect="1"/>
            </p:cNvPicPr>
            <p:nvPr/>
          </p:nvPicPr>
          <p:blipFill>
            <a:blip r:embed="rId3">
              <a:extLst/>
            </a:blip>
            <a:stretch>
              <a:fillRect/>
            </a:stretch>
          </p:blipFill>
          <p:spPr>
            <a:xfrm>
              <a:off x="1778000" y="11260"/>
              <a:ext cx="1473942" cy="1346201"/>
            </a:xfrm>
            <a:prstGeom prst="rect">
              <a:avLst/>
            </a:prstGeom>
            <a:ln w="12700" cap="flat">
              <a:noFill/>
              <a:miter lim="400000"/>
            </a:ln>
            <a:effectLst/>
          </p:spPr>
        </p:pic>
      </p:grpSp>
      <p:grpSp>
        <p:nvGrpSpPr>
          <p:cNvPr id="1018" name="Group 1018"/>
          <p:cNvGrpSpPr/>
          <p:nvPr/>
        </p:nvGrpSpPr>
        <p:grpSpPr>
          <a:xfrm>
            <a:off x="4615594" y="5839505"/>
            <a:ext cx="3557898" cy="2877917"/>
            <a:chOff x="0" y="0"/>
            <a:chExt cx="3557897" cy="2877915"/>
          </a:xfrm>
        </p:grpSpPr>
        <p:sp>
          <p:nvSpPr>
            <p:cNvPr id="1015" name="Shape 1015"/>
            <p:cNvSpPr/>
            <p:nvPr/>
          </p:nvSpPr>
          <p:spPr>
            <a:xfrm>
              <a:off x="0" y="2351994"/>
              <a:ext cx="3557898"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tabLst>
                  <a:tab pos="520700" algn="l"/>
                </a:tabLst>
                <a:defRPr b="1"/>
              </a:pPr>
              <a:r>
                <a:t>Pod shape</a:t>
              </a:r>
            </a:p>
            <a:p>
              <a:pPr algn="ctr">
                <a:tabLst>
                  <a:tab pos="520700" algn="l"/>
                </a:tabLst>
                <a:defRPr>
                  <a:solidFill>
                    <a:srgbClr val="006795"/>
                  </a:solidFill>
                </a:defRPr>
              </a:pPr>
              <a:r>
                <a:t>Inflated dominant over constricted</a:t>
              </a:r>
            </a:p>
          </p:txBody>
        </p:sp>
        <p:pic>
          <p:nvPicPr>
            <p:cNvPr id="1016" name="Green pod smooth.png"/>
            <p:cNvPicPr>
              <a:picLocks noChangeAspect="1"/>
            </p:cNvPicPr>
            <p:nvPr/>
          </p:nvPicPr>
          <p:blipFill>
            <a:blip r:embed="rId5">
              <a:extLst/>
            </a:blip>
            <a:stretch>
              <a:fillRect/>
            </a:stretch>
          </p:blipFill>
          <p:spPr>
            <a:xfrm rot="21061642">
              <a:off x="248506" y="929594"/>
              <a:ext cx="3063775" cy="1282701"/>
            </a:xfrm>
            <a:prstGeom prst="rect">
              <a:avLst/>
            </a:prstGeom>
            <a:ln w="12700" cap="flat">
              <a:noFill/>
              <a:miter lim="400000"/>
            </a:ln>
            <a:effectLst/>
          </p:spPr>
        </p:pic>
        <p:pic>
          <p:nvPicPr>
            <p:cNvPr id="1017" name="Green pod inflated.png"/>
            <p:cNvPicPr>
              <a:picLocks noChangeAspect="1"/>
            </p:cNvPicPr>
            <p:nvPr/>
          </p:nvPicPr>
          <p:blipFill>
            <a:blip r:embed="rId6">
              <a:extLst/>
            </a:blip>
            <a:stretch>
              <a:fillRect/>
            </a:stretch>
          </p:blipFill>
          <p:spPr>
            <a:xfrm rot="21450626">
              <a:off x="248505" y="65994"/>
              <a:ext cx="3063601" cy="1149856"/>
            </a:xfrm>
            <a:prstGeom prst="rect">
              <a:avLst/>
            </a:prstGeom>
            <a:ln w="12700" cap="flat">
              <a:noFill/>
              <a:miter lim="400000"/>
            </a:ln>
            <a:effectLst/>
          </p:spPr>
        </p:pic>
      </p:grpSp>
      <p:grpSp>
        <p:nvGrpSpPr>
          <p:cNvPr id="1024" name="Group 1024"/>
          <p:cNvGrpSpPr/>
          <p:nvPr/>
        </p:nvGrpSpPr>
        <p:grpSpPr>
          <a:xfrm>
            <a:off x="591557" y="5610965"/>
            <a:ext cx="12380458" cy="4085485"/>
            <a:chOff x="0" y="0"/>
            <a:chExt cx="12380456" cy="4085484"/>
          </a:xfrm>
        </p:grpSpPr>
        <p:grpSp>
          <p:nvGrpSpPr>
            <p:cNvPr id="1022" name="Group 1022"/>
            <p:cNvGrpSpPr/>
            <p:nvPr/>
          </p:nvGrpSpPr>
          <p:grpSpPr>
            <a:xfrm>
              <a:off x="0" y="-1"/>
              <a:ext cx="3226688" cy="3119157"/>
              <a:chOff x="0" y="0"/>
              <a:chExt cx="3226687" cy="3119155"/>
            </a:xfrm>
          </p:grpSpPr>
          <p:sp>
            <p:nvSpPr>
              <p:cNvPr id="1019" name="Shape 1019"/>
              <p:cNvSpPr/>
              <p:nvPr/>
            </p:nvSpPr>
            <p:spPr>
              <a:xfrm>
                <a:off x="131579" y="2593233"/>
                <a:ext cx="2973227"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tabLst>
                    <a:tab pos="520700" algn="l"/>
                  </a:tabLst>
                  <a:defRPr b="1"/>
                </a:pPr>
                <a:r>
                  <a:t>Pod colour</a:t>
                </a:r>
              </a:p>
              <a:p>
                <a:pPr algn="ctr">
                  <a:tabLst>
                    <a:tab pos="520700" algn="l"/>
                  </a:tabLst>
                  <a:defRPr>
                    <a:solidFill>
                      <a:srgbClr val="006795"/>
                    </a:solidFill>
                  </a:defRPr>
                </a:pPr>
                <a:r>
                  <a:t>Green dominant over yellow</a:t>
                </a:r>
              </a:p>
            </p:txBody>
          </p:sp>
          <p:pic>
            <p:nvPicPr>
              <p:cNvPr id="1020" name="Yellow pod smooth.png"/>
              <p:cNvPicPr>
                <a:picLocks noChangeAspect="1"/>
              </p:cNvPicPr>
              <p:nvPr/>
            </p:nvPicPr>
            <p:blipFill>
              <a:blip r:embed="rId7">
                <a:extLst/>
              </a:blip>
              <a:stretch>
                <a:fillRect/>
              </a:stretch>
            </p:blipFill>
            <p:spPr>
              <a:xfrm rot="21061642">
                <a:off x="81543" y="231034"/>
                <a:ext cx="3063601" cy="1286058"/>
              </a:xfrm>
              <a:prstGeom prst="rect">
                <a:avLst/>
              </a:prstGeom>
              <a:ln w="12700" cap="flat">
                <a:noFill/>
                <a:miter lim="400000"/>
              </a:ln>
              <a:effectLst/>
            </p:spPr>
          </p:pic>
          <p:pic>
            <p:nvPicPr>
              <p:cNvPr id="1021" name="Green pod smooth.png"/>
              <p:cNvPicPr>
                <a:picLocks noChangeAspect="1"/>
              </p:cNvPicPr>
              <p:nvPr/>
            </p:nvPicPr>
            <p:blipFill>
              <a:blip r:embed="rId5">
                <a:extLst/>
              </a:blip>
              <a:stretch>
                <a:fillRect/>
              </a:stretch>
            </p:blipFill>
            <p:spPr>
              <a:xfrm rot="21061642">
                <a:off x="81542" y="1170833"/>
                <a:ext cx="3063775" cy="1282701"/>
              </a:xfrm>
              <a:prstGeom prst="rect">
                <a:avLst/>
              </a:prstGeom>
              <a:ln w="12700" cap="flat">
                <a:noFill/>
                <a:miter lim="400000"/>
              </a:ln>
              <a:effectLst/>
            </p:spPr>
          </p:pic>
        </p:grpSp>
        <p:sp>
          <p:nvSpPr>
            <p:cNvPr id="1023" name="Shape 1023"/>
            <p:cNvSpPr/>
            <p:nvPr/>
          </p:nvSpPr>
          <p:spPr>
            <a:xfrm rot="5400000">
              <a:off x="11784074" y="3489101"/>
              <a:ext cx="1065765"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520700" algn="l"/>
                </a:tabLst>
                <a:defRPr sz="500">
                  <a:solidFill>
                    <a:srgbClr val="000000"/>
                  </a:solidFill>
                </a:defRPr>
              </a:lvl1pPr>
            </a:lstStyle>
            <a:p>
              <a:r>
                <a:t>Images courtesy of Newbyte.com</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0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0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0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0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00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10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10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10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5" nodeType="clickEffect">
                                  <p:stCondLst>
                                    <p:cond delay="0"/>
                                  </p:stCondLst>
                                  <p:iterate>
                                    <p:tmAbs val="0"/>
                                  </p:iterate>
                                  <p:childTnLst>
                                    <p:set>
                                      <p:cBhvr>
                                        <p:cTn id="36" fill="hold"/>
                                        <p:tgtEl>
                                          <p:spTgt spid="1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 grpId="1" build="p" bldLvl="5" animBg="1" advAuto="0"/>
      <p:bldP spid="1010" grpId="5" animBg="1" advAuto="0"/>
      <p:bldP spid="1014" grpId="4" animBg="1" advAuto="0"/>
      <p:bldP spid="1018" grpId="3" animBg="1" advAuto="0"/>
      <p:bldP spid="1024" grpId="2"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Shape 1026"/>
          <p:cNvSpPr/>
          <p:nvPr/>
        </p:nvSpPr>
        <p:spPr>
          <a:xfrm>
            <a:off x="5511235" y="4292600"/>
            <a:ext cx="2604655"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tabLst>
                <a:tab pos="520700" algn="l"/>
              </a:tabLst>
              <a:defRPr b="1"/>
            </a:pPr>
            <a:r>
              <a:t>Stem length</a:t>
            </a:r>
          </a:p>
          <a:p>
            <a:pPr algn="ctr">
              <a:tabLst>
                <a:tab pos="520700" algn="l"/>
              </a:tabLst>
              <a:defRPr>
                <a:solidFill>
                  <a:srgbClr val="006795"/>
                </a:solidFill>
              </a:defRPr>
            </a:pPr>
            <a:r>
              <a:t>Tall dominant over dwarf</a:t>
            </a:r>
          </a:p>
        </p:txBody>
      </p:sp>
      <p:sp>
        <p:nvSpPr>
          <p:cNvPr id="1027" name="Shape 1027"/>
          <p:cNvSpPr/>
          <p:nvPr/>
        </p:nvSpPr>
        <p:spPr>
          <a:xfrm>
            <a:off x="11811000" y="9550400"/>
            <a:ext cx="1065765"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sz="500">
                <a:solidFill>
                  <a:srgbClr val="000000"/>
                </a:solidFill>
              </a:defRPr>
            </a:lvl1pPr>
          </a:lstStyle>
          <a:p>
            <a:r>
              <a:t>Images courtesy of Newbyte.com</a:t>
            </a:r>
          </a:p>
        </p:txBody>
      </p:sp>
      <p:pic>
        <p:nvPicPr>
          <p:cNvPr id="1028" name="Stem short.png"/>
          <p:cNvPicPr>
            <a:picLocks noChangeAspect="1"/>
          </p:cNvPicPr>
          <p:nvPr/>
        </p:nvPicPr>
        <p:blipFill>
          <a:blip r:embed="rId2">
            <a:extLst/>
          </a:blip>
          <a:stretch>
            <a:fillRect/>
          </a:stretch>
        </p:blipFill>
        <p:spPr>
          <a:xfrm>
            <a:off x="-540274" y="4876800"/>
            <a:ext cx="9343018" cy="4902200"/>
          </a:xfrm>
          <a:prstGeom prst="rect">
            <a:avLst/>
          </a:prstGeom>
          <a:ln w="12700">
            <a:miter lim="400000"/>
          </a:ln>
        </p:spPr>
      </p:pic>
      <p:pic>
        <p:nvPicPr>
          <p:cNvPr id="1029" name="Stem tall.png"/>
          <p:cNvPicPr>
            <a:picLocks noChangeAspect="1"/>
          </p:cNvPicPr>
          <p:nvPr/>
        </p:nvPicPr>
        <p:blipFill>
          <a:blip r:embed="rId3">
            <a:extLst/>
          </a:blip>
          <a:stretch>
            <a:fillRect/>
          </a:stretch>
        </p:blipFill>
        <p:spPr>
          <a:xfrm>
            <a:off x="6096000" y="368300"/>
            <a:ext cx="8358968" cy="9499600"/>
          </a:xfrm>
          <a:prstGeom prst="rect">
            <a:avLst/>
          </a:prstGeom>
          <a:ln w="12700">
            <a:miter lim="400000"/>
          </a:ln>
        </p:spPr>
      </p:pic>
      <p:sp>
        <p:nvSpPr>
          <p:cNvPr id="1030" name="Shape 1030"/>
          <p:cNvSpPr>
            <a:spLocks noGrp="1"/>
          </p:cNvSpPr>
          <p:nvPr>
            <p:ph type="title"/>
          </p:nvPr>
        </p:nvSpPr>
        <p:spPr>
          <a:prstGeom prst="rect">
            <a:avLst/>
          </a:prstGeom>
        </p:spPr>
        <p:txBody>
          <a:bodyPr/>
          <a:lstStyle>
            <a:lvl1pPr>
              <a:tabLst>
                <a:tab pos="952500" algn="l"/>
              </a:tabLst>
            </a:lvl1pPr>
          </a:lstStyle>
          <a:p>
            <a:r>
              <a:t>Mendel’s Pea Experiments</a:t>
            </a:r>
          </a:p>
        </p:txBody>
      </p:sp>
      <p:sp>
        <p:nvSpPr>
          <p:cNvPr id="1031" name="Shape 1031"/>
          <p:cNvSpPr>
            <a:spLocks noGrp="1"/>
          </p:cNvSpPr>
          <p:nvPr>
            <p:ph type="body" sz="quarter" idx="1"/>
          </p:nvPr>
        </p:nvSpPr>
        <p:spPr>
          <a:xfrm>
            <a:off x="368300" y="1790700"/>
            <a:ext cx="5279331" cy="3143449"/>
          </a:xfrm>
          <a:prstGeom prst="rect">
            <a:avLst/>
          </a:prstGeom>
        </p:spPr>
        <p:txBody>
          <a:bodyPr/>
          <a:lstStyle/>
          <a:p>
            <a:pPr>
              <a:tabLst>
                <a:tab pos="1016000" algn="l"/>
              </a:tabLst>
            </a:pPr>
            <a:r>
              <a:t>Mendel examined seven phenotypic characters or traits in peas.</a:t>
            </a:r>
          </a:p>
          <a:p>
            <a:pPr lvl="1">
              <a:tabLst>
                <a:tab pos="1485900" algn="l"/>
              </a:tabLst>
            </a:pPr>
            <a:r>
              <a:t>He found that these traits were inherited in predictable ratios depending on the phenotype of the parents.</a:t>
            </a:r>
          </a:p>
          <a:p>
            <a:pPr lvl="1">
              <a:tabLst>
                <a:tab pos="1485900" algn="l"/>
              </a:tabLst>
            </a:pPr>
            <a:r>
              <a:t>Mendel’s results from crossing heterozygous plants produced remarkably consistent phenotypic ratios.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31">
                                            <p:bg/>
                                          </p:spTgt>
                                        </p:tgtEl>
                                        <p:attrNameLst>
                                          <p:attrName>style.visibility</p:attrName>
                                        </p:attrNameLst>
                                      </p:cBhvr>
                                      <p:to>
                                        <p:strVal val="visible"/>
                                      </p:to>
                                    </p:set>
                                  </p:childTnLst>
                                </p:cTn>
                              </p:par>
                              <p:par>
                                <p:cTn id="11" presetID="1" presetClass="entr" presetSubtype="0" fill="hold" grpId="2" nodeType="withEffect">
                                  <p:stCondLst>
                                    <p:cond delay="0"/>
                                  </p:stCondLst>
                                  <p:iterate>
                                    <p:tmAbs val="0"/>
                                  </p:iterate>
                                  <p:childTnLst>
                                    <p:set>
                                      <p:cBhvr>
                                        <p:cTn id="12" fill="hold"/>
                                        <p:tgtEl>
                                          <p:spTgt spid="103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03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10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1" animBg="1" advAuto="0"/>
      <p:bldP spid="1031" grpId="2" build="p" bldLvl="5"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Shape 1033"/>
          <p:cNvSpPr>
            <a:spLocks noGrp="1"/>
          </p:cNvSpPr>
          <p:nvPr>
            <p:ph type="title"/>
          </p:nvPr>
        </p:nvSpPr>
        <p:spPr>
          <a:prstGeom prst="rect">
            <a:avLst/>
          </a:prstGeom>
        </p:spPr>
        <p:txBody>
          <a:bodyPr/>
          <a:lstStyle>
            <a:lvl1pPr>
              <a:tabLst>
                <a:tab pos="952500" algn="l"/>
              </a:tabLst>
            </a:lvl1pPr>
          </a:lstStyle>
          <a:p>
            <a:r>
              <a:t>Mendel’s Pea Experiments</a:t>
            </a:r>
          </a:p>
        </p:txBody>
      </p:sp>
      <p:sp>
        <p:nvSpPr>
          <p:cNvPr id="1034" name="Shape 1034"/>
          <p:cNvSpPr/>
          <p:nvPr/>
        </p:nvSpPr>
        <p:spPr>
          <a:xfrm>
            <a:off x="4318043" y="2197100"/>
            <a:ext cx="3340101"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tabLst>
                <a:tab pos="520700" algn="l"/>
              </a:tabLst>
              <a:defRPr b="1"/>
            </a:pPr>
            <a:r>
              <a:t>Flower position</a:t>
            </a:r>
          </a:p>
          <a:p>
            <a:pPr algn="ctr">
              <a:tabLst>
                <a:tab pos="520700" algn="l"/>
              </a:tabLst>
              <a:defRPr>
                <a:solidFill>
                  <a:srgbClr val="000000"/>
                </a:solidFill>
              </a:defRPr>
            </a:pPr>
            <a:r>
              <a:rPr>
                <a:solidFill>
                  <a:srgbClr val="006795"/>
                </a:solidFill>
              </a:rPr>
              <a:t>axial dominant over terminal </a:t>
            </a:r>
            <a:br>
              <a:rPr>
                <a:solidFill>
                  <a:srgbClr val="006795"/>
                </a:solidFill>
              </a:rPr>
            </a:br>
            <a:endParaRPr>
              <a:solidFill>
                <a:srgbClr val="006795"/>
              </a:solidFill>
            </a:endParaRPr>
          </a:p>
        </p:txBody>
      </p:sp>
      <p:sp>
        <p:nvSpPr>
          <p:cNvPr id="1035" name="Shape 1035"/>
          <p:cNvSpPr/>
          <p:nvPr/>
        </p:nvSpPr>
        <p:spPr>
          <a:xfrm>
            <a:off x="177800" y="9563100"/>
            <a:ext cx="1065765"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sz="500">
                <a:solidFill>
                  <a:srgbClr val="000000"/>
                </a:solidFill>
              </a:defRPr>
            </a:lvl1pPr>
          </a:lstStyle>
          <a:p>
            <a:r>
              <a:t>Images courtesy of Newbyte.com</a:t>
            </a:r>
          </a:p>
        </p:txBody>
      </p:sp>
      <p:pic>
        <p:nvPicPr>
          <p:cNvPr id="1036" name="Axial Flowers tall.png"/>
          <p:cNvPicPr>
            <a:picLocks noChangeAspect="1"/>
          </p:cNvPicPr>
          <p:nvPr/>
        </p:nvPicPr>
        <p:blipFill>
          <a:blip r:embed="rId2">
            <a:extLst/>
          </a:blip>
          <a:stretch>
            <a:fillRect/>
          </a:stretch>
        </p:blipFill>
        <p:spPr>
          <a:xfrm>
            <a:off x="6251625" y="2197100"/>
            <a:ext cx="6699150" cy="7658100"/>
          </a:xfrm>
          <a:prstGeom prst="rect">
            <a:avLst/>
          </a:prstGeom>
          <a:ln w="12700">
            <a:miter lim="400000"/>
          </a:ln>
        </p:spPr>
      </p:pic>
      <p:pic>
        <p:nvPicPr>
          <p:cNvPr id="1037" name="Tall terminal flowers.png"/>
          <p:cNvPicPr>
            <a:picLocks noChangeAspect="1"/>
          </p:cNvPicPr>
          <p:nvPr/>
        </p:nvPicPr>
        <p:blipFill>
          <a:blip r:embed="rId3">
            <a:extLst/>
          </a:blip>
          <a:stretch>
            <a:fillRect/>
          </a:stretch>
        </p:blipFill>
        <p:spPr>
          <a:xfrm>
            <a:off x="25400" y="2512440"/>
            <a:ext cx="6477000" cy="7355460"/>
          </a:xfrm>
          <a:prstGeom prst="rect">
            <a:avLst/>
          </a:prstGeom>
          <a:ln w="12700">
            <a:miter lim="400000"/>
          </a:ln>
        </p:spPr>
      </p:pic>
      <p:sp>
        <p:nvSpPr>
          <p:cNvPr id="1038" name="Shape 1038"/>
          <p:cNvSpPr/>
          <p:nvPr/>
        </p:nvSpPr>
        <p:spPr>
          <a:xfrm>
            <a:off x="2311400" y="1996439"/>
            <a:ext cx="1062832"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b="1"/>
            </a:lvl1pPr>
          </a:lstStyle>
          <a:p>
            <a:r>
              <a:t>Terminal</a:t>
            </a:r>
          </a:p>
        </p:txBody>
      </p:sp>
      <p:sp>
        <p:nvSpPr>
          <p:cNvPr id="1039" name="Shape 1039"/>
          <p:cNvSpPr/>
          <p:nvPr/>
        </p:nvSpPr>
        <p:spPr>
          <a:xfrm>
            <a:off x="8999220" y="1948180"/>
            <a:ext cx="67338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tabLst>
                <a:tab pos="520700" algn="l"/>
              </a:tabLst>
              <a:defRPr b="1"/>
            </a:lvl1pPr>
          </a:lstStyle>
          <a:p>
            <a:r>
              <a:t>Axial</a:t>
            </a:r>
          </a:p>
        </p:txBody>
      </p:sp>
      <p:sp>
        <p:nvSpPr>
          <p:cNvPr id="1040" name="Shape 1040"/>
          <p:cNvSpPr/>
          <p:nvPr/>
        </p:nvSpPr>
        <p:spPr>
          <a:xfrm>
            <a:off x="4419600" y="3035300"/>
            <a:ext cx="3149600"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tabLst>
                <a:tab pos="520700" algn="l"/>
              </a:tabLst>
              <a:defRPr>
                <a:solidFill>
                  <a:srgbClr val="006795"/>
                </a:solidFill>
              </a:defRPr>
            </a:lvl1pPr>
          </a:lstStyle>
          <a:p>
            <a:r>
              <a:t>However, geneticists have since found that flower position is actually determined by two genes.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0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1" animBg="1" advAuto="0"/>
      <p:bldP spid="1038" grpId="3" animBg="1" advAuto="0"/>
      <p:bldP spid="1039" grpId="4" animBg="1" advAuto="0"/>
      <p:bldP spid="1040" grpId="2"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Shape 1042"/>
          <p:cNvSpPr>
            <a:spLocks noGrp="1"/>
          </p:cNvSpPr>
          <p:nvPr>
            <p:ph type="title"/>
          </p:nvPr>
        </p:nvSpPr>
        <p:spPr>
          <a:prstGeom prst="rect">
            <a:avLst/>
          </a:prstGeom>
        </p:spPr>
        <p:txBody>
          <a:bodyPr/>
          <a:lstStyle>
            <a:lvl1pPr>
              <a:tabLst>
                <a:tab pos="952500" algn="l"/>
              </a:tabLst>
              <a:defRPr sz="6000"/>
            </a:lvl1pPr>
          </a:lstStyle>
          <a:p>
            <a:r>
              <a:t>Results of Mendel’s Experiments</a:t>
            </a:r>
          </a:p>
        </p:txBody>
      </p:sp>
      <p:graphicFrame>
        <p:nvGraphicFramePr>
          <p:cNvPr id="1043" name="Table 1043"/>
          <p:cNvGraphicFramePr/>
          <p:nvPr/>
        </p:nvGraphicFramePr>
        <p:xfrm>
          <a:off x="749300" y="1562100"/>
          <a:ext cx="11493499" cy="7492998"/>
        </p:xfrm>
        <a:graphic>
          <a:graphicData uri="http://schemas.openxmlformats.org/drawingml/2006/table">
            <a:tbl>
              <a:tblPr>
                <a:tableStyleId>{8F44A2F1-9E1F-4B54-A3A2-5F16C0AD49E2}</a:tableStyleId>
              </a:tblPr>
              <a:tblGrid>
                <a:gridCol w="2219959"/>
                <a:gridCol w="1961899"/>
                <a:gridCol w="2384041"/>
                <a:gridCol w="1625600"/>
                <a:gridCol w="1356639"/>
                <a:gridCol w="1945361"/>
              </a:tblGrid>
              <a:tr h="1248833">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Seed shape</a:t>
                      </a:r>
                    </a:p>
                  </a:txBody>
                  <a:tcPr marL="38100" marR="38100" marT="38100" marB="38100" anchor="ctr" horzOverflow="overflow">
                    <a:lnL w="38100">
                      <a:solidFill>
                        <a:srgbClr val="000000"/>
                      </a:solidFill>
                      <a:miter lim="400000"/>
                    </a:lnL>
                    <a:lnR w="0">
                      <a:miter lim="400000"/>
                    </a:lnR>
                    <a:lnT w="38100">
                      <a:solidFill>
                        <a:srgbClr val="000000"/>
                      </a:solidFill>
                      <a:miter lim="400000"/>
                    </a:lnT>
                    <a:lnB w="25400">
                      <a:solidFill>
                        <a:srgbClr val="000000"/>
                      </a:solidFill>
                      <a:miter lim="400000"/>
                    </a:lnB>
                    <a:solidFill>
                      <a:srgbClr val="FFFFFF"/>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Round</a:t>
                      </a:r>
                    </a:p>
                  </a:txBody>
                  <a:tcPr marL="38100" marR="38100" marT="38100" marB="38100" anchor="b" horzOverflow="overflow">
                    <a:lnL w="0">
                      <a:miter lim="400000"/>
                    </a:lnL>
                    <a:lnR w="0">
                      <a:miter lim="400000"/>
                    </a:lnR>
                    <a:lnT w="381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Wrinkled</a:t>
                      </a:r>
                    </a:p>
                  </a:txBody>
                  <a:tcPr marL="38100" marR="38100" marT="38100" marB="38100" anchor="b" horzOverflow="overflow">
                    <a:lnL w="0">
                      <a:miter lim="400000"/>
                    </a:lnL>
                    <a:lnR w="0">
                      <a:miter lim="400000"/>
                    </a:lnR>
                    <a:lnT w="381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5474 1850 7324</a:t>
                      </a:r>
                    </a:p>
                  </a:txBody>
                  <a:tcPr marL="38100" marR="38100" marT="38100" marB="38100" anchor="ctr" horzOverflow="overflow">
                    <a:lnL w="0">
                      <a:miter lim="400000"/>
                    </a:lnL>
                    <a:lnR w="0">
                      <a:miter lim="400000"/>
                    </a:lnR>
                    <a:lnT w="38100">
                      <a:solidFill>
                        <a:srgbClr val="000000"/>
                      </a:solidFill>
                      <a:miter lim="400000"/>
                    </a:lnT>
                    <a:lnB w="25400">
                      <a:solidFill>
                        <a:srgbClr val="000000"/>
                      </a:solidFill>
                      <a:miter lim="400000"/>
                    </a:lnB>
                    <a:solidFill>
                      <a:srgbClr val="4CC0E3">
                        <a:alpha val="15000"/>
                      </a:srgbClr>
                    </a:solidFill>
                  </a:tcPr>
                </a:tc>
                <a:tc>
                  <a:txBody>
                    <a:bodyPr/>
                    <a:lstStyle/>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Round</a:t>
                      </a:r>
                      <a:br>
                        <a:rPr>
                          <a:solidFill>
                            <a:srgbClr val="000000"/>
                          </a:solidFill>
                          <a:latin typeface="+mn-lt"/>
                          <a:ea typeface="+mn-ea"/>
                          <a:cs typeface="+mn-cs"/>
                          <a:sym typeface="Arial"/>
                        </a:rPr>
                      </a:br>
                      <a:r>
                        <a:rPr>
                          <a:solidFill>
                            <a:srgbClr val="000000"/>
                          </a:solidFill>
                          <a:latin typeface="+mn-lt"/>
                          <a:ea typeface="+mn-ea"/>
                          <a:cs typeface="+mn-cs"/>
                          <a:sym typeface="Arial"/>
                        </a:rPr>
                        <a:t>Wrinkled</a:t>
                      </a:r>
                    </a:p>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TOTAL</a:t>
                      </a:r>
                    </a:p>
                  </a:txBody>
                  <a:tcPr marL="38100" marR="38100" marT="38100" marB="38100" anchor="ctr" horzOverflow="overflow">
                    <a:lnL w="0">
                      <a:miter lim="400000"/>
                    </a:lnL>
                    <a:lnR w="0">
                      <a:miter lim="400000"/>
                    </a:lnR>
                    <a:lnT w="381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2.96 : 1</a:t>
                      </a:r>
                    </a:p>
                  </a:txBody>
                  <a:tcPr marL="38100" marR="38100" marT="38100" marB="38100" anchor="ctr" horzOverflow="overflow">
                    <a:lnL w="0">
                      <a:miter lim="400000"/>
                    </a:lnL>
                    <a:lnR w="38100">
                      <a:solidFill>
                        <a:srgbClr val="000000"/>
                      </a:solidFill>
                      <a:miter lim="400000"/>
                    </a:lnR>
                    <a:lnT w="38100">
                      <a:solidFill>
                        <a:srgbClr val="000000"/>
                      </a:solidFill>
                      <a:miter lim="400000"/>
                    </a:lnT>
                    <a:lnB w="25400">
                      <a:solidFill>
                        <a:srgbClr val="000000"/>
                      </a:solidFill>
                      <a:miter lim="400000"/>
                    </a:lnB>
                    <a:solidFill>
                      <a:srgbClr val="FFFFFF"/>
                    </a:solidFill>
                  </a:tcPr>
                </a:tc>
              </a:tr>
              <a:tr h="1248834">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Seed colour</a:t>
                      </a:r>
                    </a:p>
                  </a:txBody>
                  <a:tcPr marL="38100" marR="38100" marT="38100" marB="38100" anchor="ctr" horzOverflow="overflow">
                    <a:lnL w="38100">
                      <a:solidFill>
                        <a:srgbClr val="000000"/>
                      </a:solidFill>
                      <a:miter lim="400000"/>
                    </a:lnL>
                    <a:lnR w="0">
                      <a:miter lim="400000"/>
                    </a:lnR>
                    <a:lnT w="25400">
                      <a:solidFill>
                        <a:srgbClr val="000000"/>
                      </a:solidFill>
                      <a:miter lim="400000"/>
                    </a:lnT>
                    <a:lnB w="25400">
                      <a:solidFill>
                        <a:srgbClr val="000000"/>
                      </a:solidFill>
                      <a:miter lim="400000"/>
                    </a:lnB>
                    <a:solidFill>
                      <a:srgbClr val="FFFFFF"/>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Yellow</a:t>
                      </a:r>
                    </a:p>
                  </a:txBody>
                  <a:tcPr marL="38100" marR="38100" marT="38100" marB="38100" anchor="b"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Green</a:t>
                      </a:r>
                    </a:p>
                  </a:txBody>
                  <a:tcPr marL="38100" marR="38100" marT="38100" marB="38100" anchor="b"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6022 2001 8023</a:t>
                      </a:r>
                    </a:p>
                  </a:txBody>
                  <a:tcPr marL="38100" marR="38100" marT="38100" marB="38100" anchor="ctr"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Yellow</a:t>
                      </a:r>
                    </a:p>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Green</a:t>
                      </a:r>
                    </a:p>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TOTAL</a:t>
                      </a:r>
                    </a:p>
                  </a:txBody>
                  <a:tcPr marL="38100" marR="38100" marT="38100" marB="38100" anchor="ctr"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3.01 : 1</a:t>
                      </a:r>
                    </a:p>
                  </a:txBody>
                  <a:tcPr marL="38100" marR="38100" marT="38100" marB="38100" anchor="ctr" horzOverflow="overflow">
                    <a:lnL w="0">
                      <a:miter lim="400000"/>
                    </a:lnL>
                    <a:lnR w="38100">
                      <a:solidFill>
                        <a:srgbClr val="000000"/>
                      </a:solidFill>
                      <a:miter lim="400000"/>
                    </a:lnR>
                    <a:lnT w="25400">
                      <a:solidFill>
                        <a:srgbClr val="000000"/>
                      </a:solidFill>
                      <a:miter lim="400000"/>
                    </a:lnT>
                    <a:lnB w="25400">
                      <a:solidFill>
                        <a:srgbClr val="000000"/>
                      </a:solidFill>
                      <a:miter lim="400000"/>
                    </a:lnB>
                    <a:solidFill>
                      <a:srgbClr val="FFFFFF"/>
                    </a:solidFill>
                  </a:tcPr>
                </a:tc>
              </a:tr>
              <a:tr h="1248832">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Pod colour</a:t>
                      </a:r>
                    </a:p>
                  </a:txBody>
                  <a:tcPr marL="38100" marR="38100" marT="38100" marB="38100" anchor="ctr" horzOverflow="overflow">
                    <a:lnL w="38100">
                      <a:solidFill>
                        <a:srgbClr val="000000"/>
                      </a:solidFill>
                      <a:miter lim="400000"/>
                    </a:lnL>
                    <a:lnR w="0">
                      <a:miter lim="400000"/>
                    </a:lnR>
                    <a:lnT w="25400">
                      <a:solidFill>
                        <a:srgbClr val="000000"/>
                      </a:solidFill>
                      <a:miter lim="400000"/>
                    </a:lnT>
                    <a:lnB w="25400">
                      <a:solidFill>
                        <a:srgbClr val="000000"/>
                      </a:solidFill>
                      <a:miter lim="400000"/>
                    </a:lnB>
                    <a:solidFill>
                      <a:srgbClr val="FFFFFF"/>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Green</a:t>
                      </a:r>
                    </a:p>
                  </a:txBody>
                  <a:tcPr marL="38100" marR="38100" marT="38100" marB="38100" anchor="b"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Yellow</a:t>
                      </a:r>
                    </a:p>
                  </a:txBody>
                  <a:tcPr marL="38100" marR="38100" marT="38100" marB="38100" anchor="b"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428 152 580</a:t>
                      </a:r>
                    </a:p>
                  </a:txBody>
                  <a:tcPr marL="38100" marR="38100" marT="38100" marB="38100" anchor="ctr"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Green</a:t>
                      </a:r>
                      <a:br>
                        <a:rPr>
                          <a:solidFill>
                            <a:srgbClr val="000000"/>
                          </a:solidFill>
                          <a:latin typeface="+mn-lt"/>
                          <a:ea typeface="+mn-ea"/>
                          <a:cs typeface="+mn-cs"/>
                          <a:sym typeface="Arial"/>
                        </a:rPr>
                      </a:br>
                      <a:r>
                        <a:rPr>
                          <a:solidFill>
                            <a:srgbClr val="000000"/>
                          </a:solidFill>
                          <a:latin typeface="+mn-lt"/>
                          <a:ea typeface="+mn-ea"/>
                          <a:cs typeface="+mn-cs"/>
                          <a:sym typeface="Arial"/>
                        </a:rPr>
                        <a:t>Yellow</a:t>
                      </a:r>
                    </a:p>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TOTAL</a:t>
                      </a:r>
                    </a:p>
                  </a:txBody>
                  <a:tcPr marL="38100" marR="38100" marT="38100" marB="38100" anchor="ctr"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2.82 : 1</a:t>
                      </a:r>
                    </a:p>
                  </a:txBody>
                  <a:tcPr marL="38100" marR="38100" marT="38100" marB="38100" anchor="ctr" horzOverflow="overflow">
                    <a:lnL w="0">
                      <a:miter lim="400000"/>
                    </a:lnL>
                    <a:lnR w="38100">
                      <a:solidFill>
                        <a:srgbClr val="000000"/>
                      </a:solidFill>
                      <a:miter lim="400000"/>
                    </a:lnR>
                    <a:lnT w="25400">
                      <a:solidFill>
                        <a:srgbClr val="000000"/>
                      </a:solidFill>
                      <a:miter lim="400000"/>
                    </a:lnT>
                    <a:lnB w="25400">
                      <a:solidFill>
                        <a:srgbClr val="000000"/>
                      </a:solidFill>
                      <a:miter lim="400000"/>
                    </a:lnB>
                    <a:solidFill>
                      <a:srgbClr val="FFFFFF"/>
                    </a:solidFill>
                  </a:tcPr>
                </a:tc>
              </a:tr>
              <a:tr h="1248835">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Flower position</a:t>
                      </a:r>
                    </a:p>
                  </a:txBody>
                  <a:tcPr marL="38100" marR="38100" marT="38100" marB="38100" anchor="ctr" horzOverflow="overflow">
                    <a:lnL w="38100">
                      <a:solidFill>
                        <a:srgbClr val="000000"/>
                      </a:solidFill>
                      <a:miter lim="400000"/>
                    </a:lnL>
                    <a:lnR w="0">
                      <a:miter lim="400000"/>
                    </a:lnR>
                    <a:lnT w="25400">
                      <a:solidFill>
                        <a:srgbClr val="000000"/>
                      </a:solidFill>
                      <a:miter lim="400000"/>
                    </a:lnT>
                    <a:lnB w="25400">
                      <a:solidFill>
                        <a:srgbClr val="000000"/>
                      </a:solidFill>
                      <a:miter lim="400000"/>
                    </a:lnB>
                    <a:solidFill>
                      <a:srgbClr val="FFFFFF"/>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Axial</a:t>
                      </a:r>
                    </a:p>
                  </a:txBody>
                  <a:tcPr marL="38100" marR="38100" marT="38100" marB="38100" anchor="b"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Terminal</a:t>
                      </a:r>
                    </a:p>
                  </a:txBody>
                  <a:tcPr marL="38100" marR="38100" marT="38100" marB="38100" anchor="b"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651
207 858</a:t>
                      </a:r>
                    </a:p>
                  </a:txBody>
                  <a:tcPr marL="38100" marR="38100" marT="38100" marB="38100" anchor="ctr"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Axial</a:t>
                      </a:r>
                    </a:p>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Terminal</a:t>
                      </a:r>
                    </a:p>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TOTAL</a:t>
                      </a:r>
                    </a:p>
                  </a:txBody>
                  <a:tcPr marL="38100" marR="38100" marT="38100" marB="38100" anchor="ctr"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3.14 : 1</a:t>
                      </a:r>
                    </a:p>
                  </a:txBody>
                  <a:tcPr marL="38100" marR="38100" marT="38100" marB="38100" anchor="ctr" horzOverflow="overflow">
                    <a:lnL w="0">
                      <a:miter lim="400000"/>
                    </a:lnL>
                    <a:lnR w="38100">
                      <a:solidFill>
                        <a:srgbClr val="000000"/>
                      </a:solidFill>
                      <a:miter lim="400000"/>
                    </a:lnR>
                    <a:lnT w="25400">
                      <a:solidFill>
                        <a:srgbClr val="000000"/>
                      </a:solidFill>
                      <a:miter lim="400000"/>
                    </a:lnT>
                    <a:lnB w="25400">
                      <a:solidFill>
                        <a:srgbClr val="000000"/>
                      </a:solidFill>
                      <a:miter lim="400000"/>
                    </a:lnB>
                    <a:solidFill>
                      <a:srgbClr val="FFFFFF"/>
                    </a:solidFill>
                  </a:tcPr>
                </a:tc>
              </a:tr>
              <a:tr h="1248832">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Pod shape</a:t>
                      </a:r>
                    </a:p>
                  </a:txBody>
                  <a:tcPr marL="38100" marR="38100" marT="38100" marB="38100" anchor="ctr" horzOverflow="overflow">
                    <a:lnL w="38100">
                      <a:solidFill>
                        <a:srgbClr val="000000"/>
                      </a:solidFill>
                      <a:miter lim="400000"/>
                    </a:lnL>
                    <a:lnR w="0">
                      <a:miter lim="400000"/>
                    </a:lnR>
                    <a:lnT w="25400">
                      <a:solidFill>
                        <a:srgbClr val="000000"/>
                      </a:solidFill>
                      <a:miter lim="400000"/>
                    </a:lnT>
                    <a:lnB w="25400">
                      <a:solidFill>
                        <a:srgbClr val="000000"/>
                      </a:solidFill>
                      <a:miter lim="400000"/>
                    </a:lnB>
                    <a:solidFill>
                      <a:srgbClr val="FFFFFF"/>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Inflated</a:t>
                      </a:r>
                    </a:p>
                  </a:txBody>
                  <a:tcPr marL="38100" marR="38100" marT="38100" marB="38100" anchor="b"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Constricted</a:t>
                      </a:r>
                    </a:p>
                  </a:txBody>
                  <a:tcPr marL="38100" marR="38100" marT="38100" marB="38100" anchor="b"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882 299 1181</a:t>
                      </a:r>
                    </a:p>
                  </a:txBody>
                  <a:tcPr marL="38100" marR="38100" marT="38100" marB="38100" anchor="ctr"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Inflated</a:t>
                      </a:r>
                      <a:br>
                        <a:rPr>
                          <a:solidFill>
                            <a:srgbClr val="000000"/>
                          </a:solidFill>
                          <a:latin typeface="+mn-lt"/>
                          <a:ea typeface="+mn-ea"/>
                          <a:cs typeface="+mn-cs"/>
                          <a:sym typeface="Arial"/>
                        </a:rPr>
                      </a:br>
                      <a:r>
                        <a:rPr>
                          <a:solidFill>
                            <a:srgbClr val="000000"/>
                          </a:solidFill>
                          <a:latin typeface="+mn-lt"/>
                          <a:ea typeface="+mn-ea"/>
                          <a:cs typeface="+mn-cs"/>
                          <a:sym typeface="Arial"/>
                        </a:rPr>
                        <a:t>Constricted</a:t>
                      </a:r>
                    </a:p>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TOTAL</a:t>
                      </a:r>
                    </a:p>
                  </a:txBody>
                  <a:tcPr marL="38100" marR="38100" marT="38100" marB="38100" anchor="ctr" horzOverflow="overflow">
                    <a:lnL w="0">
                      <a:miter lim="400000"/>
                    </a:lnL>
                    <a:lnR w="0">
                      <a:miter lim="400000"/>
                    </a:lnR>
                    <a:lnT w="25400">
                      <a:solidFill>
                        <a:srgbClr val="000000"/>
                      </a:solidFill>
                      <a:miter lim="400000"/>
                    </a:lnT>
                    <a:lnB w="254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2.95 : 1</a:t>
                      </a:r>
                    </a:p>
                  </a:txBody>
                  <a:tcPr marL="38100" marR="38100" marT="38100" marB="38100" anchor="ctr" horzOverflow="overflow">
                    <a:lnL w="0">
                      <a:miter lim="400000"/>
                    </a:lnL>
                    <a:lnR w="38100">
                      <a:solidFill>
                        <a:srgbClr val="000000"/>
                      </a:solidFill>
                      <a:miter lim="400000"/>
                    </a:lnR>
                    <a:lnT w="25400">
                      <a:solidFill>
                        <a:srgbClr val="000000"/>
                      </a:solidFill>
                      <a:miter lim="400000"/>
                    </a:lnT>
                    <a:lnB w="25400">
                      <a:solidFill>
                        <a:srgbClr val="000000"/>
                      </a:solidFill>
                      <a:miter lim="400000"/>
                    </a:lnB>
                    <a:solidFill>
                      <a:srgbClr val="FFFFFF"/>
                    </a:solidFill>
                  </a:tcPr>
                </a:tc>
              </a:tr>
              <a:tr h="1248832">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Stem length</a:t>
                      </a:r>
                    </a:p>
                  </a:txBody>
                  <a:tcPr marL="38100" marR="38100" marT="38100" marB="38100" anchor="ctr" horzOverflow="overflow">
                    <a:lnL w="38100">
                      <a:solidFill>
                        <a:srgbClr val="000000"/>
                      </a:solidFill>
                      <a:miter lim="400000"/>
                    </a:lnL>
                    <a:lnR w="0">
                      <a:miter lim="400000"/>
                    </a:lnR>
                    <a:lnT w="25400">
                      <a:solidFill>
                        <a:srgbClr val="000000"/>
                      </a:solidFill>
                      <a:miter lim="400000"/>
                    </a:lnT>
                    <a:lnB w="38100">
                      <a:solidFill>
                        <a:srgbClr val="000000"/>
                      </a:solidFill>
                      <a:miter lim="400000"/>
                    </a:lnB>
                    <a:solidFill>
                      <a:srgbClr val="FFFFFF"/>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Tall</a:t>
                      </a:r>
                    </a:p>
                  </a:txBody>
                  <a:tcPr marL="38100" marR="38100" marT="38100" marB="38100" anchor="b" horzOverflow="overflow">
                    <a:lnL w="0">
                      <a:miter lim="400000"/>
                    </a:lnL>
                    <a:lnR w="0">
                      <a:miter lim="400000"/>
                    </a:lnR>
                    <a:lnT w="25400">
                      <a:solidFill>
                        <a:srgbClr val="000000"/>
                      </a:solidFill>
                      <a:miter lim="400000"/>
                    </a:lnT>
                    <a:lnB w="381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Dwarf</a:t>
                      </a:r>
                    </a:p>
                  </a:txBody>
                  <a:tcPr marL="38100" marR="38100" marT="38100" marB="38100" anchor="b" horzOverflow="overflow">
                    <a:lnL w="0">
                      <a:miter lim="400000"/>
                    </a:lnL>
                    <a:lnR w="0">
                      <a:miter lim="400000"/>
                    </a:lnR>
                    <a:lnT w="25400">
                      <a:solidFill>
                        <a:srgbClr val="000000"/>
                      </a:solidFill>
                      <a:miter lim="400000"/>
                    </a:lnT>
                    <a:lnB w="381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a:latin typeface="+mn-lt"/>
                          <a:ea typeface="+mn-ea"/>
                          <a:cs typeface="+mn-cs"/>
                          <a:sym typeface="Arial"/>
                        </a:rPr>
                        <a:t>787 277 1064</a:t>
                      </a:r>
                    </a:p>
                  </a:txBody>
                  <a:tcPr marL="38100" marR="38100" marT="38100" marB="38100" anchor="ctr" horzOverflow="overflow">
                    <a:lnL w="0">
                      <a:miter lim="400000"/>
                    </a:lnL>
                    <a:lnR w="0">
                      <a:miter lim="400000"/>
                    </a:lnR>
                    <a:lnT w="25400">
                      <a:solidFill>
                        <a:srgbClr val="000000"/>
                      </a:solidFill>
                      <a:miter lim="400000"/>
                    </a:lnT>
                    <a:lnB w="38100">
                      <a:solidFill>
                        <a:srgbClr val="000000"/>
                      </a:solidFill>
                      <a:miter lim="400000"/>
                    </a:lnB>
                    <a:solidFill>
                      <a:srgbClr val="4CC0E3">
                        <a:alpha val="15000"/>
                      </a:srgbClr>
                    </a:solidFill>
                  </a:tcPr>
                </a:tc>
                <a:tc>
                  <a:txBody>
                    <a:bodyPr/>
                    <a:lstStyle/>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Tall</a:t>
                      </a:r>
                    </a:p>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Dwarf</a:t>
                      </a:r>
                    </a:p>
                    <a:p>
                      <a:pPr marL="114300" algn="l" defTabSz="457200">
                        <a:lnSpc>
                          <a:spcPts val="2400"/>
                        </a:lnSpc>
                        <a:tabLst>
                          <a:tab pos="520700" algn="l"/>
                        </a:tabLst>
                        <a:defRPr>
                          <a:sym typeface="Hoefler Text"/>
                        </a:defRPr>
                      </a:pPr>
                      <a:r>
                        <a:rPr>
                          <a:solidFill>
                            <a:srgbClr val="000000"/>
                          </a:solidFill>
                          <a:latin typeface="+mn-lt"/>
                          <a:ea typeface="+mn-ea"/>
                          <a:cs typeface="+mn-cs"/>
                          <a:sym typeface="Arial"/>
                        </a:rPr>
                        <a:t>TOTAL</a:t>
                      </a:r>
                    </a:p>
                  </a:txBody>
                  <a:tcPr marL="38100" marR="38100" marT="38100" marB="38100" anchor="ctr" horzOverflow="overflow">
                    <a:lnL w="0">
                      <a:miter lim="400000"/>
                    </a:lnL>
                    <a:lnR w="0">
                      <a:miter lim="400000"/>
                    </a:lnR>
                    <a:lnT w="25400">
                      <a:solidFill>
                        <a:srgbClr val="000000"/>
                      </a:solidFill>
                      <a:miter lim="400000"/>
                    </a:lnT>
                    <a:lnB w="38100">
                      <a:solidFill>
                        <a:srgbClr val="000000"/>
                      </a:solidFill>
                      <a:miter lim="400000"/>
                    </a:lnB>
                    <a:solidFill>
                      <a:srgbClr val="4CC0E3">
                        <a:alpha val="15000"/>
                      </a:srgbClr>
                    </a:solidFill>
                  </a:tcPr>
                </a:tc>
                <a:tc>
                  <a:txBody>
                    <a:bodyPr/>
                    <a:lstStyle/>
                    <a:p>
                      <a:pPr marL="114300" defTabSz="457200">
                        <a:lnSpc>
                          <a:spcPts val="2400"/>
                        </a:lnSpc>
                        <a:tabLst>
                          <a:tab pos="520700" algn="l"/>
                        </a:tabLst>
                        <a:defRPr>
                          <a:solidFill>
                            <a:srgbClr val="000000"/>
                          </a:solidFill>
                        </a:defRPr>
                      </a:pPr>
                      <a:r>
                        <a:rPr b="1">
                          <a:solidFill>
                            <a:srgbClr val="006994"/>
                          </a:solidFill>
                          <a:latin typeface="+mn-lt"/>
                          <a:ea typeface="+mn-ea"/>
                          <a:cs typeface="+mn-cs"/>
                          <a:sym typeface="Arial"/>
                        </a:rPr>
                        <a:t>2.84 : 1</a:t>
                      </a:r>
                    </a:p>
                  </a:txBody>
                  <a:tcPr marL="38100" marR="38100" marT="38100" marB="38100" anchor="ctr" horzOverflow="overflow">
                    <a:lnL w="0">
                      <a:miter lim="400000"/>
                    </a:lnL>
                    <a:lnR w="38100">
                      <a:solidFill>
                        <a:srgbClr val="000000"/>
                      </a:solidFill>
                      <a:miter lim="400000"/>
                    </a:lnR>
                    <a:lnT w="25400">
                      <a:solidFill>
                        <a:srgbClr val="000000"/>
                      </a:solidFill>
                      <a:miter lim="400000"/>
                    </a:lnT>
                    <a:lnB w="38100">
                      <a:solidFill>
                        <a:srgbClr val="000000"/>
                      </a:solidFill>
                      <a:miter lim="400000"/>
                    </a:lnB>
                    <a:solidFill>
                      <a:srgbClr val="FFFFFF"/>
                    </a:solidFill>
                  </a:tcPr>
                </a:tc>
              </a:tr>
            </a:tbl>
          </a:graphicData>
        </a:graphic>
      </p:graphicFrame>
      <p:pic>
        <p:nvPicPr>
          <p:cNvPr id="1044" name="peas1.pdf"/>
          <p:cNvPicPr>
            <a:picLocks noChangeAspect="1"/>
          </p:cNvPicPr>
          <p:nvPr/>
        </p:nvPicPr>
        <p:blipFill>
          <a:blip r:embed="rId2">
            <a:extLst/>
          </a:blip>
          <a:stretch>
            <a:fillRect/>
          </a:stretch>
        </p:blipFill>
        <p:spPr>
          <a:xfrm>
            <a:off x="3556000" y="1562100"/>
            <a:ext cx="3149600" cy="825500"/>
          </a:xfrm>
          <a:prstGeom prst="rect">
            <a:avLst/>
          </a:prstGeom>
          <a:ln w="12700">
            <a:miter lim="400000"/>
          </a:ln>
        </p:spPr>
      </p:pic>
      <p:pic>
        <p:nvPicPr>
          <p:cNvPr id="1045" name="peas2.pdf"/>
          <p:cNvPicPr>
            <a:picLocks noChangeAspect="1"/>
          </p:cNvPicPr>
          <p:nvPr/>
        </p:nvPicPr>
        <p:blipFill>
          <a:blip r:embed="rId3">
            <a:extLst/>
          </a:blip>
          <a:stretch>
            <a:fillRect/>
          </a:stretch>
        </p:blipFill>
        <p:spPr>
          <a:xfrm>
            <a:off x="3403600" y="2768600"/>
            <a:ext cx="3238500" cy="1041400"/>
          </a:xfrm>
          <a:prstGeom prst="rect">
            <a:avLst/>
          </a:prstGeom>
          <a:ln w="12700">
            <a:miter lim="400000"/>
          </a:ln>
        </p:spPr>
      </p:pic>
      <p:pic>
        <p:nvPicPr>
          <p:cNvPr id="1046" name="peas3.pdf"/>
          <p:cNvPicPr>
            <a:picLocks noChangeAspect="1"/>
          </p:cNvPicPr>
          <p:nvPr/>
        </p:nvPicPr>
        <p:blipFill>
          <a:blip r:embed="rId4">
            <a:extLst/>
          </a:blip>
          <a:stretch>
            <a:fillRect/>
          </a:stretch>
        </p:blipFill>
        <p:spPr>
          <a:xfrm>
            <a:off x="3136900" y="4305300"/>
            <a:ext cx="3987800" cy="533400"/>
          </a:xfrm>
          <a:prstGeom prst="rect">
            <a:avLst/>
          </a:prstGeom>
          <a:ln w="12700">
            <a:miter lim="400000"/>
          </a:ln>
        </p:spPr>
      </p:pic>
      <p:pic>
        <p:nvPicPr>
          <p:cNvPr id="1047" name="peas4.pdf"/>
          <p:cNvPicPr>
            <a:picLocks noChangeAspect="1"/>
          </p:cNvPicPr>
          <p:nvPr/>
        </p:nvPicPr>
        <p:blipFill>
          <a:blip r:embed="rId5">
            <a:extLst/>
          </a:blip>
          <a:stretch>
            <a:fillRect/>
          </a:stretch>
        </p:blipFill>
        <p:spPr>
          <a:xfrm>
            <a:off x="139700" y="-292100"/>
            <a:ext cx="13004800" cy="9779000"/>
          </a:xfrm>
          <a:prstGeom prst="rect">
            <a:avLst/>
          </a:prstGeom>
          <a:ln w="12700">
            <a:miter lim="400000"/>
          </a:ln>
        </p:spPr>
      </p:pic>
      <p:pic>
        <p:nvPicPr>
          <p:cNvPr id="1048" name="peas5.pdf"/>
          <p:cNvPicPr>
            <a:picLocks noChangeAspect="1"/>
          </p:cNvPicPr>
          <p:nvPr/>
        </p:nvPicPr>
        <p:blipFill>
          <a:blip r:embed="rId6">
            <a:extLst/>
          </a:blip>
          <a:stretch>
            <a:fillRect/>
          </a:stretch>
        </p:blipFill>
        <p:spPr>
          <a:xfrm>
            <a:off x="2984500" y="6769100"/>
            <a:ext cx="4076700" cy="635000"/>
          </a:xfrm>
          <a:prstGeom prst="rect">
            <a:avLst/>
          </a:prstGeom>
          <a:ln w="12700">
            <a:miter lim="400000"/>
          </a:ln>
        </p:spPr>
      </p:pic>
      <p:pic>
        <p:nvPicPr>
          <p:cNvPr id="1049" name="peas6.pdf"/>
          <p:cNvPicPr>
            <a:picLocks noChangeAspect="1"/>
          </p:cNvPicPr>
          <p:nvPr/>
        </p:nvPicPr>
        <p:blipFill>
          <a:blip r:embed="rId7">
            <a:extLst/>
          </a:blip>
          <a:stretch>
            <a:fillRect/>
          </a:stretch>
        </p:blipFill>
        <p:spPr>
          <a:xfrm>
            <a:off x="0" y="-330200"/>
            <a:ext cx="13004800" cy="98552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04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04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104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104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104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 grpId="1" animBg="1" advAuto="0"/>
      <p:bldP spid="1044" grpId="2" animBg="1" advAuto="0"/>
      <p:bldP spid="1045" grpId="3" animBg="1" advAuto="0"/>
      <p:bldP spid="1046" grpId="4" animBg="1" advAuto="0"/>
      <p:bldP spid="1047" grpId="5" animBg="1" advAuto="0"/>
      <p:bldP spid="1048" grpId="6" animBg="1" advAuto="0"/>
      <p:bldP spid="1049" grpId="7"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Shape 1051"/>
          <p:cNvSpPr>
            <a:spLocks noGrp="1"/>
          </p:cNvSpPr>
          <p:nvPr>
            <p:ph type="title"/>
          </p:nvPr>
        </p:nvSpPr>
        <p:spPr>
          <a:prstGeom prst="rect">
            <a:avLst/>
          </a:prstGeom>
        </p:spPr>
        <p:txBody>
          <a:bodyPr/>
          <a:lstStyle>
            <a:lvl1pPr>
              <a:tabLst>
                <a:tab pos="952500" algn="l"/>
              </a:tabLst>
            </a:lvl1pPr>
          </a:lstStyle>
          <a:p>
            <a:r>
              <a:t>Mendel’s View of Inheritance</a:t>
            </a:r>
          </a:p>
        </p:txBody>
      </p:sp>
      <p:sp>
        <p:nvSpPr>
          <p:cNvPr id="1052" name="Shape 1052"/>
          <p:cNvSpPr>
            <a:spLocks noGrp="1"/>
          </p:cNvSpPr>
          <p:nvPr>
            <p:ph type="body" sz="half" idx="1"/>
          </p:nvPr>
        </p:nvSpPr>
        <p:spPr>
          <a:xfrm>
            <a:off x="368300" y="1790700"/>
            <a:ext cx="4554439" cy="7543800"/>
          </a:xfrm>
          <a:prstGeom prst="rect">
            <a:avLst/>
          </a:prstGeom>
        </p:spPr>
        <p:txBody>
          <a:bodyPr/>
          <a:lstStyle/>
          <a:p>
            <a:pPr marL="345600" indent="-345600">
              <a:tabLst>
                <a:tab pos="1016000" algn="l"/>
              </a:tabLst>
            </a:pPr>
            <a:r>
              <a:t>Mendel observed that characters could be masked in one generation of peas but could reappear in later generations.</a:t>
            </a:r>
          </a:p>
          <a:p>
            <a:pPr marL="345600" indent="-345600">
              <a:tabLst>
                <a:tab pos="1016000" algn="l"/>
              </a:tabLst>
            </a:pPr>
            <a:r>
              <a:t>He showed that inheritance was </a:t>
            </a:r>
            <a:r>
              <a:rPr b="1">
                <a:solidFill>
                  <a:srgbClr val="006894"/>
                </a:solidFill>
              </a:rPr>
              <a:t>particulate</a:t>
            </a:r>
            <a:r>
              <a:t> in its nature (</a:t>
            </a:r>
            <a:r>
              <a:rPr b="1">
                <a:solidFill>
                  <a:srgbClr val="006894"/>
                </a:solidFill>
              </a:rPr>
              <a:t>not blending</a:t>
            </a:r>
            <a:r>
              <a:t> as was previously thought).</a:t>
            </a:r>
          </a:p>
          <a:p>
            <a:pPr marL="345600" indent="-345600">
              <a:tabLst>
                <a:tab pos="1016000" algn="l"/>
              </a:tabLst>
            </a:pPr>
            <a:r>
              <a:t>We now know these units of inheritance are </a:t>
            </a:r>
            <a:r>
              <a:rPr b="1">
                <a:solidFill>
                  <a:srgbClr val="006894"/>
                </a:solidFill>
              </a:rPr>
              <a:t>genes</a:t>
            </a:r>
            <a:r>
              <a:t>.</a:t>
            </a:r>
          </a:p>
        </p:txBody>
      </p:sp>
      <p:grpSp>
        <p:nvGrpSpPr>
          <p:cNvPr id="1059" name="Group 1059"/>
          <p:cNvGrpSpPr/>
          <p:nvPr/>
        </p:nvGrpSpPr>
        <p:grpSpPr>
          <a:xfrm>
            <a:off x="8559800" y="3987800"/>
            <a:ext cx="4318273" cy="5555122"/>
            <a:chOff x="0" y="0"/>
            <a:chExt cx="4318272" cy="5555121"/>
          </a:xfrm>
        </p:grpSpPr>
        <p:pic>
          <p:nvPicPr>
            <p:cNvPr id="1053" name="Gregor Mendel OHT new idea.pdf"/>
            <p:cNvPicPr>
              <a:picLocks noChangeAspect="1"/>
            </p:cNvPicPr>
            <p:nvPr/>
          </p:nvPicPr>
          <p:blipFill>
            <a:blip r:embed="rId2">
              <a:extLst/>
            </a:blip>
            <a:stretch>
              <a:fillRect/>
            </a:stretch>
          </p:blipFill>
          <p:spPr>
            <a:xfrm>
              <a:off x="264867" y="431800"/>
              <a:ext cx="3938834" cy="4152900"/>
            </a:xfrm>
            <a:prstGeom prst="rect">
              <a:avLst/>
            </a:prstGeom>
            <a:ln w="12700" cap="flat">
              <a:noFill/>
              <a:miter lim="400000"/>
            </a:ln>
            <a:effectLst/>
          </p:spPr>
        </p:pic>
        <p:grpSp>
          <p:nvGrpSpPr>
            <p:cNvPr id="1058" name="Group 1058"/>
            <p:cNvGrpSpPr/>
            <p:nvPr/>
          </p:nvGrpSpPr>
          <p:grpSpPr>
            <a:xfrm>
              <a:off x="0" y="0"/>
              <a:ext cx="4318273" cy="5555122"/>
              <a:chOff x="0" y="0"/>
              <a:chExt cx="4318272" cy="5555121"/>
            </a:xfrm>
          </p:grpSpPr>
          <p:sp>
            <p:nvSpPr>
              <p:cNvPr id="1054" name="Shape 1054"/>
              <p:cNvSpPr/>
              <p:nvPr/>
            </p:nvSpPr>
            <p:spPr>
              <a:xfrm>
                <a:off x="0" y="0"/>
                <a:ext cx="105859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r>
                  <a:t>Parent A</a:t>
                </a:r>
              </a:p>
            </p:txBody>
          </p:sp>
          <p:sp>
            <p:nvSpPr>
              <p:cNvPr id="1055" name="Shape 1055"/>
              <p:cNvSpPr/>
              <p:nvPr/>
            </p:nvSpPr>
            <p:spPr>
              <a:xfrm>
                <a:off x="3251200" y="12700"/>
                <a:ext cx="10670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r>
                  <a:t>Parent B</a:t>
                </a:r>
              </a:p>
            </p:txBody>
          </p:sp>
          <p:sp>
            <p:nvSpPr>
              <p:cNvPr id="1056" name="Shape 1056"/>
              <p:cNvSpPr/>
              <p:nvPr/>
            </p:nvSpPr>
            <p:spPr>
              <a:xfrm>
                <a:off x="1701800" y="3162300"/>
                <a:ext cx="115558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237C9B"/>
                    </a:solidFill>
                  </a:defRPr>
                </a:lvl1pPr>
              </a:lstStyle>
              <a:p>
                <a:pPr>
                  <a:defRPr b="0"/>
                </a:pPr>
                <a:r>
                  <a:rPr b="1"/>
                  <a:t>Offspring</a:t>
                </a:r>
              </a:p>
            </p:txBody>
          </p:sp>
          <p:sp>
            <p:nvSpPr>
              <p:cNvPr id="1057" name="Shape 1057"/>
              <p:cNvSpPr/>
              <p:nvPr/>
            </p:nvSpPr>
            <p:spPr>
              <a:xfrm>
                <a:off x="914400" y="4762500"/>
                <a:ext cx="26797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tabLst>
                    <a:tab pos="520700" algn="l"/>
                  </a:tabLst>
                </a:pPr>
                <a:r>
                  <a:rPr b="1"/>
                  <a:t>New idea</a:t>
                </a:r>
              </a:p>
              <a:p>
                <a:pPr algn="ctr">
                  <a:tabLst>
                    <a:tab pos="520700" algn="l"/>
                  </a:tabLst>
                </a:pPr>
                <a:r>
                  <a:t>Inherited traits behave as discrete units</a:t>
                </a:r>
              </a:p>
            </p:txBody>
          </p:sp>
        </p:grpSp>
      </p:grpSp>
      <p:grpSp>
        <p:nvGrpSpPr>
          <p:cNvPr id="1066" name="Group 1066"/>
          <p:cNvGrpSpPr/>
          <p:nvPr/>
        </p:nvGrpSpPr>
        <p:grpSpPr>
          <a:xfrm>
            <a:off x="5283200" y="1701800"/>
            <a:ext cx="4445273" cy="5682122"/>
            <a:chOff x="0" y="0"/>
            <a:chExt cx="4445272" cy="5682121"/>
          </a:xfrm>
        </p:grpSpPr>
        <p:pic>
          <p:nvPicPr>
            <p:cNvPr id="1060" name="Gregor Mendel OHT old idea.pdf"/>
            <p:cNvPicPr>
              <a:picLocks noChangeAspect="1"/>
            </p:cNvPicPr>
            <p:nvPr/>
          </p:nvPicPr>
          <p:blipFill>
            <a:blip r:embed="rId3">
              <a:extLst/>
            </a:blip>
            <a:stretch>
              <a:fillRect/>
            </a:stretch>
          </p:blipFill>
          <p:spPr>
            <a:xfrm>
              <a:off x="368300" y="410651"/>
              <a:ext cx="3888260" cy="4267201"/>
            </a:xfrm>
            <a:prstGeom prst="rect">
              <a:avLst/>
            </a:prstGeom>
            <a:ln w="12700" cap="flat">
              <a:noFill/>
              <a:miter lim="400000"/>
            </a:ln>
            <a:effectLst/>
          </p:spPr>
        </p:pic>
        <p:grpSp>
          <p:nvGrpSpPr>
            <p:cNvPr id="1065" name="Group 1065"/>
            <p:cNvGrpSpPr/>
            <p:nvPr/>
          </p:nvGrpSpPr>
          <p:grpSpPr>
            <a:xfrm>
              <a:off x="0" y="0"/>
              <a:ext cx="4445273" cy="5682122"/>
              <a:chOff x="0" y="0"/>
              <a:chExt cx="4445272" cy="5682121"/>
            </a:xfrm>
          </p:grpSpPr>
          <p:sp>
            <p:nvSpPr>
              <p:cNvPr id="1061" name="Shape 1061"/>
              <p:cNvSpPr/>
              <p:nvPr/>
            </p:nvSpPr>
            <p:spPr>
              <a:xfrm>
                <a:off x="0" y="0"/>
                <a:ext cx="105859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r>
                  <a:t>Parent A</a:t>
                </a:r>
              </a:p>
            </p:txBody>
          </p:sp>
          <p:sp>
            <p:nvSpPr>
              <p:cNvPr id="1062" name="Shape 1062"/>
              <p:cNvSpPr/>
              <p:nvPr/>
            </p:nvSpPr>
            <p:spPr>
              <a:xfrm>
                <a:off x="3378200" y="0"/>
                <a:ext cx="10670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r>
                  <a:t>Parent B</a:t>
                </a:r>
              </a:p>
            </p:txBody>
          </p:sp>
          <p:sp>
            <p:nvSpPr>
              <p:cNvPr id="1063" name="Shape 1063"/>
              <p:cNvSpPr/>
              <p:nvPr/>
            </p:nvSpPr>
            <p:spPr>
              <a:xfrm>
                <a:off x="1701800" y="3289300"/>
                <a:ext cx="115558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237C9B"/>
                    </a:solidFill>
                  </a:defRPr>
                </a:lvl1pPr>
              </a:lstStyle>
              <a:p>
                <a:pPr>
                  <a:defRPr b="0"/>
                </a:pPr>
                <a:r>
                  <a:rPr b="1"/>
                  <a:t>Offspring</a:t>
                </a:r>
              </a:p>
            </p:txBody>
          </p:sp>
          <p:sp>
            <p:nvSpPr>
              <p:cNvPr id="1064" name="Shape 1064"/>
              <p:cNvSpPr/>
              <p:nvPr/>
            </p:nvSpPr>
            <p:spPr>
              <a:xfrm>
                <a:off x="1333500" y="4889500"/>
                <a:ext cx="17907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tabLst>
                    <a:tab pos="520700" algn="l"/>
                  </a:tabLst>
                </a:pPr>
                <a:r>
                  <a:rPr b="1"/>
                  <a:t>Old idea</a:t>
                </a:r>
              </a:p>
              <a:p>
                <a:pPr algn="ctr">
                  <a:tabLst>
                    <a:tab pos="520700" algn="l"/>
                  </a:tabLst>
                </a:pPr>
                <a:r>
                  <a:t>Blending of parental traits</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5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10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1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 grpId="1" build="p" bldLvl="5" animBg="1" advAuto="0"/>
      <p:bldP spid="1059" grpId="3" animBg="1" advAuto="0"/>
      <p:bldP spid="1066" grpId="2"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 name="Shape 1068"/>
          <p:cNvSpPr>
            <a:spLocks noGrp="1"/>
          </p:cNvSpPr>
          <p:nvPr>
            <p:ph type="title"/>
          </p:nvPr>
        </p:nvSpPr>
        <p:spPr>
          <a:prstGeom prst="rect">
            <a:avLst/>
          </a:prstGeom>
        </p:spPr>
        <p:txBody>
          <a:bodyPr/>
          <a:lstStyle>
            <a:lvl1pPr>
              <a:tabLst>
                <a:tab pos="952500" algn="l"/>
              </a:tabLst>
            </a:lvl1pPr>
          </a:lstStyle>
          <a:p>
            <a:r>
              <a:t>Mendel’s Law of Segregation</a:t>
            </a:r>
          </a:p>
        </p:txBody>
      </p:sp>
      <p:sp>
        <p:nvSpPr>
          <p:cNvPr id="1069" name="Shape 1069"/>
          <p:cNvSpPr>
            <a:spLocks noGrp="1"/>
          </p:cNvSpPr>
          <p:nvPr>
            <p:ph type="body" sz="half" idx="1"/>
          </p:nvPr>
        </p:nvSpPr>
        <p:spPr>
          <a:xfrm>
            <a:off x="368300" y="1790700"/>
            <a:ext cx="12016234" cy="2883297"/>
          </a:xfrm>
          <a:prstGeom prst="rect">
            <a:avLst/>
          </a:prstGeom>
        </p:spPr>
        <p:txBody>
          <a:bodyPr/>
          <a:lstStyle/>
          <a:p>
            <a:pPr marL="345600" indent="-345600">
              <a:tabLst>
                <a:tab pos="1016000" algn="l"/>
              </a:tabLst>
            </a:pPr>
            <a:r>
              <a:t>Each pair of alleles is sorted into different gametes and subsequently into different offspring. This is the result of the way each allele is carried on separate homologous chromosomes that are separated during meiosis.</a:t>
            </a:r>
          </a:p>
          <a:p>
            <a:pPr marL="680000" lvl="1" indent="-320000">
              <a:tabLst>
                <a:tab pos="1485900" algn="l"/>
              </a:tabLst>
            </a:pPr>
            <a:r>
              <a:t>For any particular gene, an individual may be homozygous (i.e. AA or aa), or heterozygous (i.e. Aa).</a:t>
            </a:r>
          </a:p>
          <a:p>
            <a:pPr marL="680000" lvl="1" indent="-320000">
              <a:tabLst>
                <a:tab pos="1485900" algn="l"/>
              </a:tabLst>
            </a:pPr>
            <a:r>
              <a:t>Gametes contain only one copy of a gene since they only receive one chromosome from each homologous pair.</a:t>
            </a:r>
          </a:p>
        </p:txBody>
      </p:sp>
      <p:grpSp>
        <p:nvGrpSpPr>
          <p:cNvPr id="1080" name="Group 1080"/>
          <p:cNvGrpSpPr/>
          <p:nvPr/>
        </p:nvGrpSpPr>
        <p:grpSpPr>
          <a:xfrm>
            <a:off x="2647870" y="6057900"/>
            <a:ext cx="8884090" cy="2675989"/>
            <a:chOff x="0" y="0"/>
            <a:chExt cx="8884088" cy="2675988"/>
          </a:xfrm>
        </p:grpSpPr>
        <p:pic>
          <p:nvPicPr>
            <p:cNvPr id="1070" name="Law of Segregation OHT 2.png"/>
            <p:cNvPicPr>
              <a:picLocks noChangeAspect="1"/>
            </p:cNvPicPr>
            <p:nvPr/>
          </p:nvPicPr>
          <p:blipFill>
            <a:blip r:embed="rId2">
              <a:extLst/>
            </a:blip>
            <a:stretch>
              <a:fillRect/>
            </a:stretch>
          </p:blipFill>
          <p:spPr>
            <a:xfrm>
              <a:off x="1950720" y="1116686"/>
              <a:ext cx="1558801" cy="1558801"/>
            </a:xfrm>
            <a:prstGeom prst="rect">
              <a:avLst/>
            </a:prstGeom>
            <a:ln w="12700" cap="flat">
              <a:noFill/>
              <a:miter lim="400000"/>
            </a:ln>
            <a:effectLst/>
          </p:spPr>
        </p:pic>
        <p:pic>
          <p:nvPicPr>
            <p:cNvPr id="1071" name="Law of Segregation OHT 2.png"/>
            <p:cNvPicPr>
              <a:picLocks noChangeAspect="1"/>
            </p:cNvPicPr>
            <p:nvPr/>
          </p:nvPicPr>
          <p:blipFill>
            <a:blip r:embed="rId2">
              <a:extLst/>
            </a:blip>
            <a:stretch>
              <a:fillRect/>
            </a:stretch>
          </p:blipFill>
          <p:spPr>
            <a:xfrm>
              <a:off x="0" y="1116686"/>
              <a:ext cx="1558801" cy="1558801"/>
            </a:xfrm>
            <a:prstGeom prst="rect">
              <a:avLst/>
            </a:prstGeom>
            <a:ln w="12700" cap="flat">
              <a:noFill/>
              <a:miter lim="400000"/>
            </a:ln>
            <a:effectLst/>
          </p:spPr>
        </p:pic>
        <p:pic>
          <p:nvPicPr>
            <p:cNvPr id="1072" name="Law of Segregation OHT 3.png"/>
            <p:cNvPicPr>
              <a:picLocks noChangeAspect="1"/>
            </p:cNvPicPr>
            <p:nvPr/>
          </p:nvPicPr>
          <p:blipFill>
            <a:blip r:embed="rId3">
              <a:extLst/>
            </a:blip>
            <a:stretch>
              <a:fillRect/>
            </a:stretch>
          </p:blipFill>
          <p:spPr>
            <a:xfrm>
              <a:off x="4013200" y="1116686"/>
              <a:ext cx="1559303" cy="1559303"/>
            </a:xfrm>
            <a:prstGeom prst="rect">
              <a:avLst/>
            </a:prstGeom>
            <a:ln w="12700" cap="flat">
              <a:noFill/>
              <a:miter lim="400000"/>
            </a:ln>
            <a:effectLst/>
          </p:spPr>
        </p:pic>
        <p:pic>
          <p:nvPicPr>
            <p:cNvPr id="1073" name="Law of Segregation OHT 3.png"/>
            <p:cNvPicPr>
              <a:picLocks noChangeAspect="1"/>
            </p:cNvPicPr>
            <p:nvPr/>
          </p:nvPicPr>
          <p:blipFill>
            <a:blip r:embed="rId3">
              <a:extLst/>
            </a:blip>
            <a:stretch>
              <a:fillRect/>
            </a:stretch>
          </p:blipFill>
          <p:spPr>
            <a:xfrm>
              <a:off x="5994400" y="1116686"/>
              <a:ext cx="1559303" cy="1559303"/>
            </a:xfrm>
            <a:prstGeom prst="rect">
              <a:avLst/>
            </a:prstGeom>
            <a:ln w="12700" cap="flat">
              <a:noFill/>
              <a:miter lim="400000"/>
            </a:ln>
            <a:effectLst/>
          </p:spPr>
        </p:pic>
        <p:sp>
          <p:nvSpPr>
            <p:cNvPr id="1074" name="Shape 1074"/>
            <p:cNvSpPr/>
            <p:nvPr/>
          </p:nvSpPr>
          <p:spPr>
            <a:xfrm flipV="1">
              <a:off x="1505029" y="0"/>
              <a:ext cx="1524001" cy="1219201"/>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75" name="Shape 1075"/>
            <p:cNvSpPr/>
            <p:nvPr/>
          </p:nvSpPr>
          <p:spPr>
            <a:xfrm flipH="1" flipV="1">
              <a:off x="4159329" y="414866"/>
              <a:ext cx="342901" cy="728134"/>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76" name="Shape 1076"/>
            <p:cNvSpPr/>
            <p:nvPr/>
          </p:nvSpPr>
          <p:spPr>
            <a:xfrm>
              <a:off x="5467429" y="330200"/>
              <a:ext cx="9018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520700" algn="l"/>
                </a:tabLst>
              </a:lvl1pPr>
            </a:lstStyle>
            <a:p>
              <a:r>
                <a:t>Meiosis</a:t>
              </a:r>
            </a:p>
          </p:txBody>
        </p:sp>
        <p:sp>
          <p:nvSpPr>
            <p:cNvPr id="1077" name="Shape 1077"/>
            <p:cNvSpPr/>
            <p:nvPr/>
          </p:nvSpPr>
          <p:spPr>
            <a:xfrm>
              <a:off x="7829629" y="1905000"/>
              <a:ext cx="10544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520700" algn="l"/>
                </a:tabLst>
              </a:lvl1pPr>
            </a:lstStyle>
            <a:p>
              <a:r>
                <a:t>Gametes</a:t>
              </a:r>
            </a:p>
          </p:txBody>
        </p:sp>
        <p:sp>
          <p:nvSpPr>
            <p:cNvPr id="1078" name="Shape 1078"/>
            <p:cNvSpPr/>
            <p:nvPr/>
          </p:nvSpPr>
          <p:spPr>
            <a:xfrm flipV="1">
              <a:off x="3079829" y="465666"/>
              <a:ext cx="283634" cy="651934"/>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79" name="Shape 1079"/>
            <p:cNvSpPr/>
            <p:nvPr/>
          </p:nvSpPr>
          <p:spPr>
            <a:xfrm flipH="1" flipV="1">
              <a:off x="4692729" y="88900"/>
              <a:ext cx="1358901" cy="1193800"/>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084" name="Group 1084"/>
          <p:cNvGrpSpPr/>
          <p:nvPr/>
        </p:nvGrpSpPr>
        <p:grpSpPr>
          <a:xfrm>
            <a:off x="1244600" y="4737238"/>
            <a:ext cx="7315498" cy="1980983"/>
            <a:chOff x="0" y="0"/>
            <a:chExt cx="7315497" cy="1980981"/>
          </a:xfrm>
        </p:grpSpPr>
        <p:pic>
          <p:nvPicPr>
            <p:cNvPr id="1081" name="Law of Segregation OHT 1.png"/>
            <p:cNvPicPr>
              <a:picLocks noChangeAspect="1"/>
            </p:cNvPicPr>
            <p:nvPr/>
          </p:nvPicPr>
          <p:blipFill>
            <a:blip r:embed="rId4">
              <a:extLst/>
            </a:blip>
            <a:stretch>
              <a:fillRect/>
            </a:stretch>
          </p:blipFill>
          <p:spPr>
            <a:xfrm>
              <a:off x="4336335" y="0"/>
              <a:ext cx="1980983" cy="1980982"/>
            </a:xfrm>
            <a:prstGeom prst="rect">
              <a:avLst/>
            </a:prstGeom>
            <a:ln w="12700" cap="flat">
              <a:noFill/>
              <a:miter lim="400000"/>
            </a:ln>
            <a:effectLst/>
          </p:spPr>
        </p:pic>
        <p:sp>
          <p:nvSpPr>
            <p:cNvPr id="1082" name="Shape 1082"/>
            <p:cNvSpPr/>
            <p:nvPr/>
          </p:nvSpPr>
          <p:spPr>
            <a:xfrm>
              <a:off x="0" y="431661"/>
              <a:ext cx="31242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tabLst>
                  <a:tab pos="520700" algn="l"/>
                </a:tabLst>
              </a:lvl1pPr>
            </a:lstStyle>
            <a:p>
              <a:r>
                <a:t>Homologous pair of chromosomes, each has a copy of the gene on it (A or a)</a:t>
              </a:r>
            </a:p>
          </p:txBody>
        </p:sp>
        <p:sp>
          <p:nvSpPr>
            <p:cNvPr id="1083" name="Shape 1083"/>
            <p:cNvSpPr/>
            <p:nvPr/>
          </p:nvSpPr>
          <p:spPr>
            <a:xfrm>
              <a:off x="6464300" y="520561"/>
              <a:ext cx="85119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520700" algn="l"/>
                </a:tabLst>
              </a:lvl1pPr>
            </a:lstStyle>
            <a:p>
              <a:r>
                <a:t>Oocyte</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6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6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6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10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1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 grpId="1" build="p" bldLvl="5" animBg="1" advAuto="0"/>
      <p:bldP spid="1080" grpId="3" animBg="1" advAuto="0"/>
      <p:bldP spid="1084" grpId="2"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0" name="Group 1100"/>
          <p:cNvGrpSpPr/>
          <p:nvPr/>
        </p:nvGrpSpPr>
        <p:grpSpPr>
          <a:xfrm>
            <a:off x="6316940" y="5401733"/>
            <a:ext cx="6240237" cy="3582389"/>
            <a:chOff x="0" y="0"/>
            <a:chExt cx="6240236" cy="3582387"/>
          </a:xfrm>
        </p:grpSpPr>
        <p:sp>
          <p:nvSpPr>
            <p:cNvPr id="1086" name="Shape 1086"/>
            <p:cNvSpPr/>
            <p:nvPr/>
          </p:nvSpPr>
          <p:spPr>
            <a:xfrm>
              <a:off x="2697898" y="1265766"/>
              <a:ext cx="94016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4717415" algn="ctr">
                <a:lnSpc>
                  <a:spcPts val="4400"/>
                </a:lnSpc>
                <a:tabLst>
                  <a:tab pos="520700" algn="l"/>
                </a:tabLst>
                <a:defRPr>
                  <a:solidFill>
                    <a:srgbClr val="006795"/>
                  </a:solidFill>
                </a:defRPr>
              </a:lvl1pPr>
            </a:lstStyle>
            <a:p>
              <a:r>
                <a:t>Gametes</a:t>
              </a:r>
            </a:p>
          </p:txBody>
        </p:sp>
        <p:sp>
          <p:nvSpPr>
            <p:cNvPr id="1087" name="Shape 1087"/>
            <p:cNvSpPr/>
            <p:nvPr/>
          </p:nvSpPr>
          <p:spPr>
            <a:xfrm flipH="1" flipV="1">
              <a:off x="4571192" y="50800"/>
              <a:ext cx="706968" cy="1532467"/>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88" name="Shape 1088"/>
            <p:cNvSpPr/>
            <p:nvPr/>
          </p:nvSpPr>
          <p:spPr>
            <a:xfrm flipV="1">
              <a:off x="4067426" y="0"/>
              <a:ext cx="486834" cy="1608667"/>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89" name="Shape 1089"/>
            <p:cNvSpPr/>
            <p:nvPr/>
          </p:nvSpPr>
          <p:spPr>
            <a:xfrm flipH="1" flipV="1">
              <a:off x="1726392" y="84666"/>
              <a:ext cx="491068" cy="1405468"/>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90" name="Shape 1090"/>
            <p:cNvSpPr/>
            <p:nvPr/>
          </p:nvSpPr>
          <p:spPr>
            <a:xfrm flipV="1">
              <a:off x="977092" y="118533"/>
              <a:ext cx="749301" cy="1405467"/>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099" name="Group 1099"/>
            <p:cNvGrpSpPr/>
            <p:nvPr/>
          </p:nvGrpSpPr>
          <p:grpSpPr>
            <a:xfrm>
              <a:off x="0" y="1605471"/>
              <a:ext cx="6240237" cy="1976917"/>
              <a:chOff x="0" y="0"/>
              <a:chExt cx="6240236" cy="1976916"/>
            </a:xfrm>
          </p:grpSpPr>
          <p:pic>
            <p:nvPicPr>
              <p:cNvPr id="1091" name="Law of Ind. Assortment 5.png"/>
              <p:cNvPicPr>
                <a:picLocks noChangeAspect="1"/>
              </p:cNvPicPr>
              <p:nvPr/>
            </p:nvPicPr>
            <p:blipFill>
              <a:blip r:embed="rId2">
                <a:extLst/>
              </a:blip>
              <a:stretch>
                <a:fillRect/>
              </a:stretch>
            </p:blipFill>
            <p:spPr>
              <a:xfrm>
                <a:off x="3109436" y="0"/>
                <a:ext cx="1454401" cy="1454400"/>
              </a:xfrm>
              <a:prstGeom prst="rect">
                <a:avLst/>
              </a:prstGeom>
              <a:ln w="12700" cap="flat">
                <a:noFill/>
                <a:miter lim="400000"/>
              </a:ln>
              <a:effectLst/>
            </p:spPr>
          </p:pic>
          <p:pic>
            <p:nvPicPr>
              <p:cNvPr id="1092" name="Law of Ind. Assortment 5.png"/>
              <p:cNvPicPr>
                <a:picLocks noChangeAspect="1"/>
              </p:cNvPicPr>
              <p:nvPr/>
            </p:nvPicPr>
            <p:blipFill>
              <a:blip r:embed="rId2">
                <a:extLst/>
              </a:blip>
              <a:stretch>
                <a:fillRect/>
              </a:stretch>
            </p:blipFill>
            <p:spPr>
              <a:xfrm>
                <a:off x="4785836" y="0"/>
                <a:ext cx="1454401" cy="1454400"/>
              </a:xfrm>
              <a:prstGeom prst="rect">
                <a:avLst/>
              </a:prstGeom>
              <a:ln w="12700" cap="flat">
                <a:noFill/>
                <a:miter lim="400000"/>
              </a:ln>
              <a:effectLst/>
            </p:spPr>
          </p:pic>
          <p:pic>
            <p:nvPicPr>
              <p:cNvPr id="1093" name="Law of Ind. Assortment 4.png"/>
              <p:cNvPicPr>
                <a:picLocks noChangeAspect="1"/>
              </p:cNvPicPr>
              <p:nvPr/>
            </p:nvPicPr>
            <p:blipFill>
              <a:blip r:embed="rId3">
                <a:extLst/>
              </a:blip>
              <a:stretch>
                <a:fillRect/>
              </a:stretch>
            </p:blipFill>
            <p:spPr>
              <a:xfrm>
                <a:off x="1534160" y="0"/>
                <a:ext cx="1455361" cy="1455361"/>
              </a:xfrm>
              <a:prstGeom prst="rect">
                <a:avLst/>
              </a:prstGeom>
              <a:ln w="12700" cap="flat">
                <a:noFill/>
                <a:miter lim="400000"/>
              </a:ln>
              <a:effectLst/>
            </p:spPr>
          </p:pic>
          <p:pic>
            <p:nvPicPr>
              <p:cNvPr id="1094" name="Law of Ind. Assortment 4.png"/>
              <p:cNvPicPr>
                <a:picLocks noChangeAspect="1"/>
              </p:cNvPicPr>
              <p:nvPr/>
            </p:nvPicPr>
            <p:blipFill>
              <a:blip r:embed="rId3">
                <a:extLst/>
              </a:blip>
              <a:stretch>
                <a:fillRect/>
              </a:stretch>
            </p:blipFill>
            <p:spPr>
              <a:xfrm>
                <a:off x="0" y="0"/>
                <a:ext cx="1455361" cy="1455361"/>
              </a:xfrm>
              <a:prstGeom prst="rect">
                <a:avLst/>
              </a:prstGeom>
              <a:ln w="12700" cap="flat">
                <a:noFill/>
                <a:miter lim="400000"/>
              </a:ln>
              <a:effectLst/>
            </p:spPr>
          </p:pic>
          <p:sp>
            <p:nvSpPr>
              <p:cNvPr id="1095" name="Shape 1095"/>
              <p:cNvSpPr/>
              <p:nvPr/>
            </p:nvSpPr>
            <p:spPr>
              <a:xfrm>
                <a:off x="5379759" y="1717695"/>
                <a:ext cx="3049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386704">
                  <a:lnSpc>
                    <a:spcPts val="5500"/>
                  </a:lnSpc>
                  <a:tabLst>
                    <a:tab pos="520700" algn="l"/>
                  </a:tabLst>
                  <a:defRPr b="1">
                    <a:solidFill>
                      <a:srgbClr val="006795"/>
                    </a:solidFill>
                  </a:defRPr>
                </a:lvl1pPr>
              </a:lstStyle>
              <a:p>
                <a:r>
                  <a:t>aB</a:t>
                </a:r>
              </a:p>
            </p:txBody>
          </p:sp>
          <p:sp>
            <p:nvSpPr>
              <p:cNvPr id="1096" name="Shape 1096"/>
              <p:cNvSpPr/>
              <p:nvPr/>
            </p:nvSpPr>
            <p:spPr>
              <a:xfrm>
                <a:off x="3627159" y="1717695"/>
                <a:ext cx="3049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386704">
                  <a:lnSpc>
                    <a:spcPts val="5500"/>
                  </a:lnSpc>
                  <a:tabLst>
                    <a:tab pos="520700" algn="l"/>
                  </a:tabLst>
                  <a:defRPr b="1">
                    <a:solidFill>
                      <a:srgbClr val="006795"/>
                    </a:solidFill>
                  </a:defRPr>
                </a:lvl1pPr>
              </a:lstStyle>
              <a:p>
                <a:r>
                  <a:t>aB</a:t>
                </a:r>
              </a:p>
            </p:txBody>
          </p:sp>
          <p:sp>
            <p:nvSpPr>
              <p:cNvPr id="1097" name="Shape 1097"/>
              <p:cNvSpPr/>
              <p:nvPr/>
            </p:nvSpPr>
            <p:spPr>
              <a:xfrm>
                <a:off x="2166659" y="1717695"/>
                <a:ext cx="31742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362575">
                  <a:lnSpc>
                    <a:spcPts val="5500"/>
                  </a:lnSpc>
                  <a:tabLst>
                    <a:tab pos="520700" algn="l"/>
                  </a:tabLst>
                  <a:defRPr b="1">
                    <a:solidFill>
                      <a:srgbClr val="006795"/>
                    </a:solidFill>
                  </a:defRPr>
                </a:lvl1pPr>
              </a:lstStyle>
              <a:p>
                <a:r>
                  <a:t>Ab</a:t>
                </a:r>
              </a:p>
            </p:txBody>
          </p:sp>
          <p:sp>
            <p:nvSpPr>
              <p:cNvPr id="1098" name="Shape 1098"/>
              <p:cNvSpPr/>
              <p:nvPr/>
            </p:nvSpPr>
            <p:spPr>
              <a:xfrm>
                <a:off x="680759" y="1717695"/>
                <a:ext cx="31742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362575">
                  <a:lnSpc>
                    <a:spcPts val="5500"/>
                  </a:lnSpc>
                  <a:tabLst>
                    <a:tab pos="520700" algn="l"/>
                  </a:tabLst>
                  <a:defRPr b="1">
                    <a:solidFill>
                      <a:srgbClr val="006795"/>
                    </a:solidFill>
                  </a:defRPr>
                </a:lvl1pPr>
              </a:lstStyle>
              <a:p>
                <a:r>
                  <a:t>Ab</a:t>
                </a:r>
              </a:p>
            </p:txBody>
          </p:sp>
        </p:grpSp>
      </p:grpSp>
      <p:sp>
        <p:nvSpPr>
          <p:cNvPr id="1101" name="Shape 1101"/>
          <p:cNvSpPr>
            <a:spLocks noGrp="1"/>
          </p:cNvSpPr>
          <p:nvPr>
            <p:ph type="title"/>
          </p:nvPr>
        </p:nvSpPr>
        <p:spPr>
          <a:xfrm>
            <a:off x="365759" y="368300"/>
            <a:ext cx="7974212" cy="1643172"/>
          </a:xfrm>
          <a:prstGeom prst="rect">
            <a:avLst/>
          </a:prstGeom>
        </p:spPr>
        <p:txBody>
          <a:bodyPr/>
          <a:lstStyle>
            <a:lvl1pPr>
              <a:tabLst>
                <a:tab pos="952500" algn="l"/>
              </a:tabLst>
            </a:lvl1pPr>
          </a:lstStyle>
          <a:p>
            <a:r>
              <a:t>Law of Independent Assortment</a:t>
            </a:r>
          </a:p>
        </p:txBody>
      </p:sp>
      <p:sp>
        <p:nvSpPr>
          <p:cNvPr id="1102" name="Shape 1102"/>
          <p:cNvSpPr>
            <a:spLocks noGrp="1"/>
          </p:cNvSpPr>
          <p:nvPr>
            <p:ph type="body" sz="half" idx="1"/>
          </p:nvPr>
        </p:nvSpPr>
        <p:spPr>
          <a:xfrm>
            <a:off x="368300" y="2327919"/>
            <a:ext cx="6202859" cy="4919813"/>
          </a:xfrm>
          <a:prstGeom prst="rect">
            <a:avLst/>
          </a:prstGeom>
        </p:spPr>
        <p:txBody>
          <a:bodyPr/>
          <a:lstStyle/>
          <a:p>
            <a:pPr marL="345600" indent="-345600">
              <a:tabLst>
                <a:tab pos="1016000" algn="l"/>
              </a:tabLst>
            </a:pPr>
            <a:r>
              <a:t>Alleles for different traits are sorted independently of each other.</a:t>
            </a:r>
          </a:p>
          <a:p>
            <a:pPr marL="345600" indent="-345600">
              <a:tabLst>
                <a:tab pos="1016000" algn="l"/>
              </a:tabLst>
            </a:pPr>
            <a:r>
              <a:t>All combinations of alleles are distributed to gametes with equal probability.</a:t>
            </a:r>
          </a:p>
          <a:p>
            <a:pPr marL="345600" indent="-345600">
              <a:tabLst>
                <a:tab pos="1016000" algn="l"/>
              </a:tabLst>
            </a:pPr>
            <a:r>
              <a:t>During meiosis, alleles on one pair of homologous chromosomes separate independently from allele pairs on other chromosomes.</a:t>
            </a:r>
          </a:p>
          <a:p>
            <a:pPr marL="345600" indent="-345600">
              <a:tabLst>
                <a:tab pos="1016000" algn="l"/>
              </a:tabLst>
            </a:pPr>
            <a:r>
              <a:t>These alleles will be inherited in</a:t>
            </a:r>
            <a:br/>
            <a:r>
              <a:t>the offspring in predictable ratios determined by the parental genotypes.</a:t>
            </a:r>
          </a:p>
        </p:txBody>
      </p:sp>
      <p:grpSp>
        <p:nvGrpSpPr>
          <p:cNvPr id="1108" name="Group 1108"/>
          <p:cNvGrpSpPr/>
          <p:nvPr/>
        </p:nvGrpSpPr>
        <p:grpSpPr>
          <a:xfrm>
            <a:off x="7133193" y="2523066"/>
            <a:ext cx="4487141" cy="3795105"/>
            <a:chOff x="0" y="0"/>
            <a:chExt cx="4487140" cy="3795103"/>
          </a:xfrm>
        </p:grpSpPr>
        <p:pic>
          <p:nvPicPr>
            <p:cNvPr id="1103" name="Law of Ind. Assortment 3.png"/>
            <p:cNvPicPr>
              <a:picLocks noChangeAspect="1"/>
            </p:cNvPicPr>
            <p:nvPr/>
          </p:nvPicPr>
          <p:blipFill>
            <a:blip r:embed="rId4">
              <a:extLst/>
            </a:blip>
            <a:stretch>
              <a:fillRect/>
            </a:stretch>
          </p:blipFill>
          <p:spPr>
            <a:xfrm>
              <a:off x="2903140" y="2100546"/>
              <a:ext cx="1584001" cy="1584001"/>
            </a:xfrm>
            <a:prstGeom prst="rect">
              <a:avLst/>
            </a:prstGeom>
            <a:ln w="12700" cap="flat">
              <a:noFill/>
              <a:miter lim="400000"/>
            </a:ln>
            <a:effectLst/>
          </p:spPr>
        </p:pic>
        <p:pic>
          <p:nvPicPr>
            <p:cNvPr id="1104" name="Law of Ind. Assortment 2.png"/>
            <p:cNvPicPr>
              <a:picLocks noChangeAspect="1"/>
            </p:cNvPicPr>
            <p:nvPr/>
          </p:nvPicPr>
          <p:blipFill>
            <a:blip r:embed="rId5">
              <a:extLst/>
            </a:blip>
            <a:stretch>
              <a:fillRect/>
            </a:stretch>
          </p:blipFill>
          <p:spPr>
            <a:xfrm>
              <a:off x="0" y="2209687"/>
              <a:ext cx="1585417" cy="1585417"/>
            </a:xfrm>
            <a:prstGeom prst="rect">
              <a:avLst/>
            </a:prstGeom>
            <a:ln w="12700" cap="flat">
              <a:noFill/>
              <a:miter lim="400000"/>
            </a:ln>
            <a:effectLst/>
          </p:spPr>
        </p:pic>
        <p:sp>
          <p:nvSpPr>
            <p:cNvPr id="1105" name="Shape 1105"/>
            <p:cNvSpPr/>
            <p:nvPr/>
          </p:nvSpPr>
          <p:spPr>
            <a:xfrm flipH="1" flipV="1">
              <a:off x="2281739" y="33866"/>
              <a:ext cx="719668" cy="1938868"/>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06" name="Shape 1106"/>
            <p:cNvSpPr/>
            <p:nvPr/>
          </p:nvSpPr>
          <p:spPr>
            <a:xfrm flipV="1">
              <a:off x="1388506" y="0"/>
              <a:ext cx="825501" cy="2023534"/>
            </a:xfrm>
            <a:prstGeom prst="line">
              <a:avLst/>
            </a:prstGeom>
            <a:noFill/>
            <a:ln w="25400" cap="flat">
              <a:solidFill>
                <a:srgbClr val="126A93"/>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07" name="Shape 1107"/>
            <p:cNvSpPr/>
            <p:nvPr/>
          </p:nvSpPr>
          <p:spPr>
            <a:xfrm>
              <a:off x="1675451" y="2277533"/>
              <a:ext cx="1346908"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0" marR="3930015" algn="ctr">
                <a:lnSpc>
                  <a:spcPts val="2300"/>
                </a:lnSpc>
                <a:tabLst>
                  <a:tab pos="520700" algn="l"/>
                </a:tabLst>
                <a:defRPr>
                  <a:solidFill>
                    <a:srgbClr val="006795"/>
                  </a:solidFill>
                </a:defRPr>
              </a:pPr>
              <a:r>
                <a:t>Intermediate</a:t>
              </a:r>
            </a:p>
            <a:p>
              <a:pPr marL="0" marR="3930015" algn="ctr">
                <a:lnSpc>
                  <a:spcPts val="2300"/>
                </a:lnSpc>
                <a:tabLst>
                  <a:tab pos="520700" algn="l"/>
                </a:tabLst>
                <a:defRPr sz="2000" b="1">
                  <a:solidFill>
                    <a:srgbClr val="006795"/>
                  </a:solidFill>
                </a:defRPr>
              </a:pPr>
              <a:r>
                <a:rPr sz="1800" b="0"/>
                <a:t>cells</a:t>
              </a:r>
            </a:p>
          </p:txBody>
        </p:sp>
      </p:grpSp>
      <p:grpSp>
        <p:nvGrpSpPr>
          <p:cNvPr id="1112" name="Group 1112"/>
          <p:cNvGrpSpPr/>
          <p:nvPr/>
        </p:nvGrpSpPr>
        <p:grpSpPr>
          <a:xfrm>
            <a:off x="7813437" y="1404246"/>
            <a:ext cx="4595245" cy="2364559"/>
            <a:chOff x="0" y="0"/>
            <a:chExt cx="4595244" cy="2364557"/>
          </a:xfrm>
        </p:grpSpPr>
        <p:pic>
          <p:nvPicPr>
            <p:cNvPr id="1109" name="Law of Ind. Assortment 1.png"/>
            <p:cNvPicPr>
              <a:picLocks noChangeAspect="1"/>
            </p:cNvPicPr>
            <p:nvPr/>
          </p:nvPicPr>
          <p:blipFill>
            <a:blip r:embed="rId6">
              <a:extLst/>
            </a:blip>
            <a:srcRect/>
            <a:stretch>
              <a:fillRect/>
            </a:stretch>
          </p:blipFill>
          <p:spPr>
            <a:xfrm>
              <a:off x="0" y="0"/>
              <a:ext cx="2979788" cy="2364558"/>
            </a:xfrm>
            <a:prstGeom prst="rect">
              <a:avLst/>
            </a:prstGeom>
            <a:ln w="12700" cap="flat">
              <a:noFill/>
              <a:miter lim="400000"/>
            </a:ln>
            <a:effectLst/>
          </p:spPr>
        </p:pic>
        <p:sp>
          <p:nvSpPr>
            <p:cNvPr id="1110" name="Shape 1110"/>
            <p:cNvSpPr/>
            <p:nvPr/>
          </p:nvSpPr>
          <p:spPr>
            <a:xfrm>
              <a:off x="2867262" y="145153"/>
              <a:ext cx="172798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0" marR="4799965">
                <a:lnSpc>
                  <a:spcPts val="3300"/>
                </a:lnSpc>
                <a:tabLst>
                  <a:tab pos="520700" algn="l"/>
                </a:tabLst>
                <a:defRPr>
                  <a:solidFill>
                    <a:srgbClr val="006795"/>
                  </a:solidFill>
                </a:defRPr>
              </a:pPr>
              <a:r>
                <a:t>Genotype: </a:t>
              </a:r>
              <a:r>
                <a:rPr b="1"/>
                <a:t>AaBb</a:t>
              </a:r>
            </a:p>
          </p:txBody>
        </p:sp>
        <p:sp>
          <p:nvSpPr>
            <p:cNvPr id="1111" name="Shape 1111"/>
            <p:cNvSpPr/>
            <p:nvPr/>
          </p:nvSpPr>
          <p:spPr>
            <a:xfrm>
              <a:off x="1097012" y="145153"/>
              <a:ext cx="73689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3930015" algn="ctr">
                <a:lnSpc>
                  <a:spcPts val="2300"/>
                </a:lnSpc>
                <a:tabLst>
                  <a:tab pos="520700" algn="l"/>
                </a:tabLst>
                <a:defRPr>
                  <a:solidFill>
                    <a:srgbClr val="006795"/>
                  </a:solidFill>
                </a:defRPr>
              </a:lvl1pPr>
            </a:lstStyle>
            <a:p>
              <a:pPr>
                <a:defRPr sz="2000"/>
              </a:pPr>
              <a:r>
                <a:rPr sz="1800"/>
                <a:t>Oocyte</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0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0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0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0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0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11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1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1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0" grpId="4" animBg="1" advAuto="0"/>
      <p:bldP spid="1102" grpId="1" build="p" bldLvl="5" animBg="1" advAuto="0"/>
      <p:bldP spid="1108" grpId="3" animBg="1" advAuto="0"/>
      <p:bldP spid="1112" grpId="2"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Shape 1114"/>
          <p:cNvSpPr>
            <a:spLocks noGrp="1"/>
          </p:cNvSpPr>
          <p:nvPr>
            <p:ph type="title"/>
          </p:nvPr>
        </p:nvSpPr>
        <p:spPr>
          <a:xfrm>
            <a:off x="365759" y="368300"/>
            <a:ext cx="8099377" cy="1840766"/>
          </a:xfrm>
          <a:prstGeom prst="rect">
            <a:avLst/>
          </a:prstGeom>
        </p:spPr>
        <p:txBody>
          <a:bodyPr/>
          <a:lstStyle>
            <a:lvl1pPr>
              <a:tabLst>
                <a:tab pos="952500" algn="l"/>
              </a:tabLst>
            </a:lvl1pPr>
          </a:lstStyle>
          <a:p>
            <a:r>
              <a:t>Law of Independent Assortment</a:t>
            </a:r>
          </a:p>
        </p:txBody>
      </p:sp>
      <p:sp>
        <p:nvSpPr>
          <p:cNvPr id="1115" name="Shape 1115"/>
          <p:cNvSpPr>
            <a:spLocks noGrp="1"/>
          </p:cNvSpPr>
          <p:nvPr>
            <p:ph type="body" sz="quarter" idx="1"/>
          </p:nvPr>
        </p:nvSpPr>
        <p:spPr>
          <a:xfrm>
            <a:off x="368300" y="2408832"/>
            <a:ext cx="12216160" cy="1424584"/>
          </a:xfrm>
          <a:prstGeom prst="rect">
            <a:avLst/>
          </a:prstGeom>
        </p:spPr>
        <p:txBody>
          <a:bodyPr/>
          <a:lstStyle/>
          <a:p>
            <a:pPr marL="345600" indent="-345600">
              <a:tabLst>
                <a:tab pos="1016000" algn="l"/>
              </a:tabLst>
            </a:pPr>
            <a:r>
              <a:t>Alleles for different traits are sorted independently of each other.</a:t>
            </a:r>
          </a:p>
          <a:p>
            <a:pPr marL="345600" indent="-345600">
              <a:tabLst>
                <a:tab pos="1016000" algn="l"/>
              </a:tabLst>
            </a:pPr>
            <a:r>
              <a:t>There are therefore two different ways the chromosomes from the previous slide can combine, resulting in four possible genotypes.</a:t>
            </a:r>
          </a:p>
        </p:txBody>
      </p:sp>
      <p:grpSp>
        <p:nvGrpSpPr>
          <p:cNvPr id="1143" name="Group 1143"/>
          <p:cNvGrpSpPr/>
          <p:nvPr/>
        </p:nvGrpSpPr>
        <p:grpSpPr>
          <a:xfrm>
            <a:off x="972780" y="6774299"/>
            <a:ext cx="10810447" cy="2703130"/>
            <a:chOff x="0" y="0"/>
            <a:chExt cx="10810446" cy="2703128"/>
          </a:xfrm>
        </p:grpSpPr>
        <p:pic>
          <p:nvPicPr>
            <p:cNvPr id="1116" name="Law of Ind. Assortment 5-2.png"/>
            <p:cNvPicPr>
              <a:picLocks noChangeAspect="1"/>
            </p:cNvPicPr>
            <p:nvPr/>
          </p:nvPicPr>
          <p:blipFill>
            <a:blip r:embed="rId2">
              <a:extLst/>
            </a:blip>
            <a:stretch>
              <a:fillRect/>
            </a:stretch>
          </p:blipFill>
          <p:spPr>
            <a:xfrm>
              <a:off x="8548925" y="1128196"/>
              <a:ext cx="1072801" cy="1072801"/>
            </a:xfrm>
            <a:prstGeom prst="rect">
              <a:avLst/>
            </a:prstGeom>
            <a:ln w="12700" cap="flat">
              <a:noFill/>
              <a:miter lim="400000"/>
            </a:ln>
            <a:effectLst/>
          </p:spPr>
        </p:pic>
        <p:pic>
          <p:nvPicPr>
            <p:cNvPr id="1117" name="Law of Ind. Assortment 5-2.png"/>
            <p:cNvPicPr>
              <a:picLocks noChangeAspect="1"/>
            </p:cNvPicPr>
            <p:nvPr/>
          </p:nvPicPr>
          <p:blipFill>
            <a:blip r:embed="rId2">
              <a:extLst/>
            </a:blip>
            <a:stretch>
              <a:fillRect/>
            </a:stretch>
          </p:blipFill>
          <p:spPr>
            <a:xfrm>
              <a:off x="9737645" y="1118036"/>
              <a:ext cx="1072801" cy="1072801"/>
            </a:xfrm>
            <a:prstGeom prst="rect">
              <a:avLst/>
            </a:prstGeom>
            <a:ln w="12700" cap="flat">
              <a:noFill/>
              <a:miter lim="400000"/>
            </a:ln>
            <a:effectLst/>
          </p:spPr>
        </p:pic>
        <p:pic>
          <p:nvPicPr>
            <p:cNvPr id="1118" name="Law of Ind. Assortment 4-2.png"/>
            <p:cNvPicPr>
              <a:picLocks noChangeAspect="1"/>
            </p:cNvPicPr>
            <p:nvPr/>
          </p:nvPicPr>
          <p:blipFill>
            <a:blip r:embed="rId3">
              <a:extLst/>
            </a:blip>
            <a:stretch>
              <a:fillRect/>
            </a:stretch>
          </p:blipFill>
          <p:spPr>
            <a:xfrm>
              <a:off x="6254512" y="1135935"/>
              <a:ext cx="1072801" cy="1072801"/>
            </a:xfrm>
            <a:prstGeom prst="rect">
              <a:avLst/>
            </a:prstGeom>
            <a:ln w="12700" cap="flat">
              <a:noFill/>
              <a:miter lim="400000"/>
            </a:ln>
            <a:effectLst/>
          </p:spPr>
        </p:pic>
        <p:pic>
          <p:nvPicPr>
            <p:cNvPr id="1119" name="Law of Ind. Assortment 4-2.png"/>
            <p:cNvPicPr>
              <a:picLocks noChangeAspect="1"/>
            </p:cNvPicPr>
            <p:nvPr/>
          </p:nvPicPr>
          <p:blipFill>
            <a:blip r:embed="rId3">
              <a:extLst/>
            </a:blip>
            <a:stretch>
              <a:fillRect/>
            </a:stretch>
          </p:blipFill>
          <p:spPr>
            <a:xfrm>
              <a:off x="7433071" y="1146095"/>
              <a:ext cx="1072801" cy="1072801"/>
            </a:xfrm>
            <a:prstGeom prst="rect">
              <a:avLst/>
            </a:prstGeom>
            <a:ln w="12700" cap="flat">
              <a:noFill/>
              <a:miter lim="400000"/>
            </a:ln>
            <a:effectLst/>
          </p:spPr>
        </p:pic>
        <p:sp>
          <p:nvSpPr>
            <p:cNvPr id="1120" name="Shape 1120"/>
            <p:cNvSpPr/>
            <p:nvPr/>
          </p:nvSpPr>
          <p:spPr>
            <a:xfrm flipH="1" flipV="1">
              <a:off x="9402899" y="36468"/>
              <a:ext cx="507517" cy="1100125"/>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21" name="Shape 1121"/>
            <p:cNvSpPr/>
            <p:nvPr/>
          </p:nvSpPr>
          <p:spPr>
            <a:xfrm flipV="1">
              <a:off x="9041257" y="0"/>
              <a:ext cx="349488" cy="1154827"/>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22" name="Shape 1122"/>
            <p:cNvSpPr/>
            <p:nvPr/>
          </p:nvSpPr>
          <p:spPr>
            <a:xfrm flipH="1" flipV="1">
              <a:off x="7678180" y="73480"/>
              <a:ext cx="352527" cy="1008954"/>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23" name="Shape 1123"/>
            <p:cNvSpPr/>
            <p:nvPr/>
          </p:nvSpPr>
          <p:spPr>
            <a:xfrm flipV="1">
              <a:off x="7140274" y="97791"/>
              <a:ext cx="537907" cy="1008955"/>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24" name="Shape 1124"/>
            <p:cNvSpPr/>
            <p:nvPr/>
          </p:nvSpPr>
          <p:spPr>
            <a:xfrm flipH="1" flipV="1">
              <a:off x="3408499" y="74568"/>
              <a:ext cx="507517" cy="1100125"/>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25" name="Shape 1125"/>
            <p:cNvSpPr/>
            <p:nvPr/>
          </p:nvSpPr>
          <p:spPr>
            <a:xfrm flipV="1">
              <a:off x="3046857" y="38100"/>
              <a:ext cx="349488" cy="1154827"/>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26" name="Shape 1126"/>
            <p:cNvSpPr/>
            <p:nvPr/>
          </p:nvSpPr>
          <p:spPr>
            <a:xfrm flipH="1" flipV="1">
              <a:off x="1366279" y="98880"/>
              <a:ext cx="352528" cy="1008954"/>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27" name="Shape 1127"/>
            <p:cNvSpPr/>
            <p:nvPr/>
          </p:nvSpPr>
          <p:spPr>
            <a:xfrm flipV="1">
              <a:off x="828374" y="123192"/>
              <a:ext cx="537907" cy="1008955"/>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132" name="Group 1132"/>
            <p:cNvGrpSpPr/>
            <p:nvPr/>
          </p:nvGrpSpPr>
          <p:grpSpPr>
            <a:xfrm>
              <a:off x="0" y="1174800"/>
              <a:ext cx="4526498" cy="1092586"/>
              <a:chOff x="0" y="-20320"/>
              <a:chExt cx="4526497" cy="1092585"/>
            </a:xfrm>
          </p:grpSpPr>
          <p:pic>
            <p:nvPicPr>
              <p:cNvPr id="1128" name="Law of Ind. Assortment 5.png"/>
              <p:cNvPicPr>
                <a:picLocks noChangeAspect="1"/>
              </p:cNvPicPr>
              <p:nvPr/>
            </p:nvPicPr>
            <p:blipFill>
              <a:blip r:embed="rId4">
                <a:extLst/>
              </a:blip>
              <a:stretch>
                <a:fillRect/>
              </a:stretch>
            </p:blipFill>
            <p:spPr>
              <a:xfrm>
                <a:off x="2341738" y="0"/>
                <a:ext cx="1071559" cy="1071558"/>
              </a:xfrm>
              <a:prstGeom prst="rect">
                <a:avLst/>
              </a:prstGeom>
              <a:ln w="12700" cap="flat">
                <a:noFill/>
                <a:miter lim="400000"/>
              </a:ln>
              <a:effectLst/>
            </p:spPr>
          </p:pic>
          <p:pic>
            <p:nvPicPr>
              <p:cNvPr id="1129" name="Law of Ind. Assortment 5.png"/>
              <p:cNvPicPr>
                <a:picLocks noChangeAspect="1"/>
              </p:cNvPicPr>
              <p:nvPr/>
            </p:nvPicPr>
            <p:blipFill>
              <a:blip r:embed="rId4">
                <a:extLst/>
              </a:blip>
              <a:stretch>
                <a:fillRect/>
              </a:stretch>
            </p:blipFill>
            <p:spPr>
              <a:xfrm>
                <a:off x="3454939" y="0"/>
                <a:ext cx="1071559" cy="1071558"/>
              </a:xfrm>
              <a:prstGeom prst="rect">
                <a:avLst/>
              </a:prstGeom>
              <a:ln w="12700" cap="flat">
                <a:noFill/>
                <a:miter lim="400000"/>
              </a:ln>
              <a:effectLst/>
            </p:spPr>
          </p:pic>
          <p:pic>
            <p:nvPicPr>
              <p:cNvPr id="1130" name="Law of Ind. Assortment 4.png"/>
              <p:cNvPicPr>
                <a:picLocks noChangeAspect="1"/>
              </p:cNvPicPr>
              <p:nvPr/>
            </p:nvPicPr>
            <p:blipFill>
              <a:blip r:embed="rId5">
                <a:extLst/>
              </a:blip>
              <a:stretch>
                <a:fillRect/>
              </a:stretch>
            </p:blipFill>
            <p:spPr>
              <a:xfrm>
                <a:off x="1181122" y="-20321"/>
                <a:ext cx="1072267" cy="1072267"/>
              </a:xfrm>
              <a:prstGeom prst="rect">
                <a:avLst/>
              </a:prstGeom>
              <a:ln w="12700" cap="flat">
                <a:noFill/>
                <a:miter lim="400000"/>
              </a:ln>
              <a:effectLst/>
            </p:spPr>
          </p:pic>
          <p:pic>
            <p:nvPicPr>
              <p:cNvPr id="1131" name="Law of Ind. Assortment 4.png"/>
              <p:cNvPicPr>
                <a:picLocks noChangeAspect="1"/>
              </p:cNvPicPr>
              <p:nvPr/>
            </p:nvPicPr>
            <p:blipFill>
              <a:blip r:embed="rId5">
                <a:extLst/>
              </a:blip>
              <a:stretch>
                <a:fillRect/>
              </a:stretch>
            </p:blipFill>
            <p:spPr>
              <a:xfrm>
                <a:off x="0" y="0"/>
                <a:ext cx="1072266" cy="1072266"/>
              </a:xfrm>
              <a:prstGeom prst="rect">
                <a:avLst/>
              </a:prstGeom>
              <a:ln w="12700" cap="flat">
                <a:noFill/>
                <a:miter lim="400000"/>
              </a:ln>
              <a:effectLst/>
            </p:spPr>
          </p:pic>
        </p:grpSp>
        <p:grpSp>
          <p:nvGrpSpPr>
            <p:cNvPr id="1142" name="Group 1142"/>
            <p:cNvGrpSpPr/>
            <p:nvPr/>
          </p:nvGrpSpPr>
          <p:grpSpPr>
            <a:xfrm>
              <a:off x="348942" y="1683366"/>
              <a:ext cx="10231311" cy="1019763"/>
              <a:chOff x="280323" y="535054"/>
              <a:chExt cx="10231309" cy="1019762"/>
            </a:xfrm>
          </p:grpSpPr>
          <p:sp>
            <p:nvSpPr>
              <p:cNvPr id="1133" name="Shape 1133"/>
              <p:cNvSpPr/>
              <p:nvPr/>
            </p:nvSpPr>
            <p:spPr>
              <a:xfrm>
                <a:off x="3717133" y="1275417"/>
                <a:ext cx="482601"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b="1"/>
                </a:lvl1pPr>
              </a:lstStyle>
              <a:p>
                <a:r>
                  <a:t>aB</a:t>
                </a:r>
              </a:p>
            </p:txBody>
          </p:sp>
          <p:sp>
            <p:nvSpPr>
              <p:cNvPr id="1134" name="Shape 1134"/>
              <p:cNvSpPr/>
              <p:nvPr/>
            </p:nvSpPr>
            <p:spPr>
              <a:xfrm>
                <a:off x="2535179" y="1262717"/>
                <a:ext cx="4445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b="1"/>
                </a:lvl1pPr>
              </a:lstStyle>
              <a:p>
                <a:r>
                  <a:t>aB</a:t>
                </a:r>
              </a:p>
            </p:txBody>
          </p:sp>
          <p:sp>
            <p:nvSpPr>
              <p:cNvPr id="1135" name="Shape 1135"/>
              <p:cNvSpPr/>
              <p:nvPr/>
            </p:nvSpPr>
            <p:spPr>
              <a:xfrm>
                <a:off x="4827183" y="535054"/>
                <a:ext cx="1181101"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Gametes</a:t>
                </a:r>
              </a:p>
            </p:txBody>
          </p:sp>
          <p:sp>
            <p:nvSpPr>
              <p:cNvPr id="1136" name="Shape 1136"/>
              <p:cNvSpPr/>
              <p:nvPr/>
            </p:nvSpPr>
            <p:spPr>
              <a:xfrm>
                <a:off x="1423218" y="1275417"/>
                <a:ext cx="4318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b="1"/>
                </a:lvl1pPr>
              </a:lstStyle>
              <a:p>
                <a:r>
                  <a:t>Ab</a:t>
                </a:r>
              </a:p>
            </p:txBody>
          </p:sp>
          <p:sp>
            <p:nvSpPr>
              <p:cNvPr id="1137" name="Shape 1137"/>
              <p:cNvSpPr/>
              <p:nvPr/>
            </p:nvSpPr>
            <p:spPr>
              <a:xfrm>
                <a:off x="280323" y="1262717"/>
                <a:ext cx="508001" cy="254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b="1"/>
                </a:lvl1pPr>
              </a:lstStyle>
              <a:p>
                <a:r>
                  <a:t>Ab</a:t>
                </a:r>
              </a:p>
            </p:txBody>
          </p:sp>
          <p:sp>
            <p:nvSpPr>
              <p:cNvPr id="1138" name="Shape 1138"/>
              <p:cNvSpPr/>
              <p:nvPr/>
            </p:nvSpPr>
            <p:spPr>
              <a:xfrm>
                <a:off x="10029032" y="1250017"/>
                <a:ext cx="482601"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b="1"/>
                </a:lvl1pPr>
              </a:lstStyle>
              <a:p>
                <a:r>
                  <a:t>ab</a:t>
                </a:r>
              </a:p>
            </p:txBody>
          </p:sp>
          <p:sp>
            <p:nvSpPr>
              <p:cNvPr id="1139" name="Shape 1139"/>
              <p:cNvSpPr/>
              <p:nvPr/>
            </p:nvSpPr>
            <p:spPr>
              <a:xfrm>
                <a:off x="8847079" y="1237317"/>
                <a:ext cx="4445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b="1"/>
                </a:lvl1pPr>
              </a:lstStyle>
              <a:p>
                <a:r>
                  <a:t>ab</a:t>
                </a:r>
              </a:p>
            </p:txBody>
          </p:sp>
          <p:sp>
            <p:nvSpPr>
              <p:cNvPr id="1140" name="Shape 1140"/>
              <p:cNvSpPr/>
              <p:nvPr/>
            </p:nvSpPr>
            <p:spPr>
              <a:xfrm>
                <a:off x="7735118" y="1250017"/>
                <a:ext cx="45720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b="1"/>
                </a:lvl1pPr>
              </a:lstStyle>
              <a:p>
                <a:r>
                  <a:t>AB</a:t>
                </a:r>
              </a:p>
            </p:txBody>
          </p:sp>
          <p:sp>
            <p:nvSpPr>
              <p:cNvPr id="1141" name="Shape 1141"/>
              <p:cNvSpPr/>
              <p:nvPr/>
            </p:nvSpPr>
            <p:spPr>
              <a:xfrm>
                <a:off x="6592223" y="1237317"/>
                <a:ext cx="508001" cy="254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b="1"/>
                </a:lvl1pPr>
              </a:lstStyle>
              <a:p>
                <a:r>
                  <a:t>AB</a:t>
                </a:r>
              </a:p>
            </p:txBody>
          </p:sp>
        </p:grpSp>
      </p:grpSp>
      <p:grpSp>
        <p:nvGrpSpPr>
          <p:cNvPr id="1154" name="Group 1154"/>
          <p:cNvGrpSpPr/>
          <p:nvPr/>
        </p:nvGrpSpPr>
        <p:grpSpPr>
          <a:xfrm>
            <a:off x="1697593" y="4720468"/>
            <a:ext cx="9237246" cy="2715303"/>
            <a:chOff x="0" y="0"/>
            <a:chExt cx="9237245" cy="2715302"/>
          </a:xfrm>
        </p:grpSpPr>
        <p:pic>
          <p:nvPicPr>
            <p:cNvPr id="1144" name="Law of Ind. Assortment 3-2.png"/>
            <p:cNvPicPr>
              <a:picLocks noChangeAspect="1"/>
            </p:cNvPicPr>
            <p:nvPr/>
          </p:nvPicPr>
          <p:blipFill>
            <a:blip r:embed="rId6">
              <a:extLst/>
            </a:blip>
            <a:stretch>
              <a:fillRect/>
            </a:stretch>
          </p:blipFill>
          <p:spPr>
            <a:xfrm>
              <a:off x="8181816" y="1486398"/>
              <a:ext cx="1055430" cy="1055431"/>
            </a:xfrm>
            <a:prstGeom prst="rect">
              <a:avLst/>
            </a:prstGeom>
            <a:ln w="12700" cap="flat">
              <a:noFill/>
              <a:miter lim="400000"/>
            </a:ln>
            <a:effectLst/>
          </p:spPr>
        </p:pic>
        <p:pic>
          <p:nvPicPr>
            <p:cNvPr id="1145" name="Law of Ind. Assortment 2-2.png"/>
            <p:cNvPicPr>
              <a:picLocks noChangeAspect="1"/>
            </p:cNvPicPr>
            <p:nvPr/>
          </p:nvPicPr>
          <p:blipFill>
            <a:blip r:embed="rId7">
              <a:extLst/>
            </a:blip>
            <a:stretch>
              <a:fillRect/>
            </a:stretch>
          </p:blipFill>
          <p:spPr>
            <a:xfrm>
              <a:off x="6484381" y="1486398"/>
              <a:ext cx="1054801" cy="1054801"/>
            </a:xfrm>
            <a:prstGeom prst="rect">
              <a:avLst/>
            </a:prstGeom>
            <a:ln w="12700" cap="flat">
              <a:noFill/>
              <a:miter lim="400000"/>
            </a:ln>
            <a:effectLst/>
          </p:spPr>
        </p:pic>
        <p:sp>
          <p:nvSpPr>
            <p:cNvPr id="1146" name="Shape 1146"/>
            <p:cNvSpPr/>
            <p:nvPr/>
          </p:nvSpPr>
          <p:spPr>
            <a:xfrm flipH="1" flipV="1">
              <a:off x="7938007" y="24312"/>
              <a:ext cx="516635" cy="1391871"/>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47" name="Shape 1147"/>
            <p:cNvSpPr/>
            <p:nvPr/>
          </p:nvSpPr>
          <p:spPr>
            <a:xfrm flipV="1">
              <a:off x="7296775" y="0"/>
              <a:ext cx="592610" cy="1452651"/>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48" name="Shape 1148"/>
            <p:cNvSpPr/>
            <p:nvPr/>
          </p:nvSpPr>
          <p:spPr>
            <a:xfrm flipH="1" flipV="1">
              <a:off x="1626108" y="49712"/>
              <a:ext cx="516634" cy="1391871"/>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49" name="Shape 1149"/>
            <p:cNvSpPr/>
            <p:nvPr/>
          </p:nvSpPr>
          <p:spPr>
            <a:xfrm flipV="1">
              <a:off x="984876" y="25400"/>
              <a:ext cx="592609" cy="1452651"/>
            </a:xfrm>
            <a:prstGeom prst="line">
              <a:avLst/>
            </a:prstGeom>
            <a:noFill/>
            <a:ln w="25400" cap="flat">
              <a:solidFill>
                <a:srgbClr val="006994"/>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152" name="Group 1152"/>
            <p:cNvGrpSpPr/>
            <p:nvPr/>
          </p:nvGrpSpPr>
          <p:grpSpPr>
            <a:xfrm>
              <a:off x="0" y="1499775"/>
              <a:ext cx="3218683" cy="1215528"/>
              <a:chOff x="0" y="0"/>
              <a:chExt cx="3218682" cy="1215527"/>
            </a:xfrm>
          </p:grpSpPr>
          <p:pic>
            <p:nvPicPr>
              <p:cNvPr id="1150" name="Law of Ind. Assortment 3.png"/>
              <p:cNvPicPr>
                <a:picLocks noChangeAspect="1"/>
              </p:cNvPicPr>
              <p:nvPr/>
            </p:nvPicPr>
            <p:blipFill>
              <a:blip r:embed="rId8">
                <a:extLst/>
              </a:blip>
              <a:stretch>
                <a:fillRect/>
              </a:stretch>
            </p:blipFill>
            <p:spPr>
              <a:xfrm>
                <a:off x="2082459" y="0"/>
                <a:ext cx="1136224" cy="1136224"/>
              </a:xfrm>
              <a:prstGeom prst="rect">
                <a:avLst/>
              </a:prstGeom>
              <a:ln w="12700" cap="flat">
                <a:noFill/>
                <a:miter lim="400000"/>
              </a:ln>
              <a:effectLst/>
            </p:spPr>
          </p:pic>
          <p:pic>
            <p:nvPicPr>
              <p:cNvPr id="1151" name="Law of Ind. Assortment 2.png"/>
              <p:cNvPicPr>
                <a:picLocks noChangeAspect="1"/>
              </p:cNvPicPr>
              <p:nvPr/>
            </p:nvPicPr>
            <p:blipFill>
              <a:blip r:embed="rId9">
                <a:extLst/>
              </a:blip>
              <a:stretch>
                <a:fillRect/>
              </a:stretch>
            </p:blipFill>
            <p:spPr>
              <a:xfrm>
                <a:off x="0" y="78287"/>
                <a:ext cx="1137240" cy="1137241"/>
              </a:xfrm>
              <a:prstGeom prst="rect">
                <a:avLst/>
              </a:prstGeom>
              <a:ln w="12700" cap="flat">
                <a:noFill/>
                <a:miter lim="400000"/>
              </a:ln>
              <a:effectLst/>
            </p:spPr>
          </p:pic>
        </p:grpSp>
        <p:sp>
          <p:nvSpPr>
            <p:cNvPr id="1153" name="Shape 1153"/>
            <p:cNvSpPr/>
            <p:nvPr/>
          </p:nvSpPr>
          <p:spPr>
            <a:xfrm>
              <a:off x="3867964" y="2015991"/>
              <a:ext cx="1943101"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Intermediate cells</a:t>
              </a:r>
            </a:p>
          </p:txBody>
        </p:sp>
      </p:grpSp>
      <p:grpSp>
        <p:nvGrpSpPr>
          <p:cNvPr id="1161" name="Group 1161"/>
          <p:cNvGrpSpPr/>
          <p:nvPr/>
        </p:nvGrpSpPr>
        <p:grpSpPr>
          <a:xfrm>
            <a:off x="2144157" y="3971095"/>
            <a:ext cx="8488919" cy="1656990"/>
            <a:chOff x="0" y="0"/>
            <a:chExt cx="8488918" cy="1656989"/>
          </a:xfrm>
        </p:grpSpPr>
        <p:grpSp>
          <p:nvGrpSpPr>
            <p:cNvPr id="1158" name="Group 1158"/>
            <p:cNvGrpSpPr/>
            <p:nvPr/>
          </p:nvGrpSpPr>
          <p:grpSpPr>
            <a:xfrm>
              <a:off x="0" y="0"/>
              <a:ext cx="8488919" cy="1656990"/>
              <a:chOff x="0" y="0"/>
              <a:chExt cx="8488918" cy="1656989"/>
            </a:xfrm>
          </p:grpSpPr>
          <p:pic>
            <p:nvPicPr>
              <p:cNvPr id="1155" name="Law of Ind. Assortment 1.png"/>
              <p:cNvPicPr>
                <a:picLocks noChangeAspect="1"/>
              </p:cNvPicPr>
              <p:nvPr/>
            </p:nvPicPr>
            <p:blipFill>
              <a:blip r:embed="rId10">
                <a:extLst/>
              </a:blip>
              <a:srcRect/>
              <a:stretch>
                <a:fillRect/>
              </a:stretch>
            </p:blipFill>
            <p:spPr>
              <a:xfrm>
                <a:off x="0" y="0"/>
                <a:ext cx="2088119" cy="1656990"/>
              </a:xfrm>
              <a:prstGeom prst="rect">
                <a:avLst/>
              </a:prstGeom>
              <a:ln w="12700" cap="flat">
                <a:noFill/>
                <a:miter lim="400000"/>
              </a:ln>
              <a:effectLst/>
            </p:spPr>
          </p:pic>
          <p:pic>
            <p:nvPicPr>
              <p:cNvPr id="1156" name="Law of Ind. Assortment 1.png"/>
              <p:cNvPicPr>
                <a:picLocks noChangeAspect="1"/>
              </p:cNvPicPr>
              <p:nvPr/>
            </p:nvPicPr>
            <p:blipFill>
              <a:blip r:embed="rId10">
                <a:extLst/>
              </a:blip>
              <a:srcRect/>
              <a:stretch>
                <a:fillRect/>
              </a:stretch>
            </p:blipFill>
            <p:spPr>
              <a:xfrm>
                <a:off x="6400800" y="0"/>
                <a:ext cx="2088119" cy="1656990"/>
              </a:xfrm>
              <a:prstGeom prst="rect">
                <a:avLst/>
              </a:prstGeom>
              <a:ln w="12700" cap="flat">
                <a:noFill/>
                <a:miter lim="400000"/>
              </a:ln>
              <a:effectLst/>
            </p:spPr>
          </p:pic>
          <p:sp>
            <p:nvSpPr>
              <p:cNvPr id="1157" name="Shape 1157"/>
              <p:cNvSpPr/>
              <p:nvPr/>
            </p:nvSpPr>
            <p:spPr>
              <a:xfrm>
                <a:off x="3802711" y="494898"/>
                <a:ext cx="1308101"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Genotype: AaBb</a:t>
                </a:r>
              </a:p>
            </p:txBody>
          </p:sp>
        </p:grpSp>
        <p:sp>
          <p:nvSpPr>
            <p:cNvPr id="1159" name="Shape 1159"/>
            <p:cNvSpPr/>
            <p:nvPr/>
          </p:nvSpPr>
          <p:spPr>
            <a:xfrm>
              <a:off x="799157" y="75798"/>
              <a:ext cx="914401"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Oocyte</a:t>
              </a:r>
            </a:p>
          </p:txBody>
        </p:sp>
        <p:sp>
          <p:nvSpPr>
            <p:cNvPr id="1160" name="Shape 1160"/>
            <p:cNvSpPr/>
            <p:nvPr/>
          </p:nvSpPr>
          <p:spPr>
            <a:xfrm>
              <a:off x="7111057" y="50398"/>
              <a:ext cx="914401"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Oocyte</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1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1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11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1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 grpId="1" build="p" bldLvl="5" animBg="1" advAuto="0"/>
      <p:bldP spid="1143" grpId="4" animBg="1" advAuto="0"/>
      <p:bldP spid="1154" grpId="3" animBg="1" advAuto="0"/>
      <p:bldP spid="1161" grpId="2"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 name="Shape 1163"/>
          <p:cNvSpPr/>
          <p:nvPr/>
        </p:nvSpPr>
        <p:spPr>
          <a:xfrm>
            <a:off x="7658100" y="4660900"/>
            <a:ext cx="4838700" cy="4610100"/>
          </a:xfrm>
          <a:prstGeom prst="ellipse">
            <a:avLst/>
          </a:prstGeom>
          <a:solidFill>
            <a:srgbClr val="FFF9F5"/>
          </a:solidFill>
          <a:ln w="12700">
            <a:solidFill>
              <a:srgbClr val="000000"/>
            </a:solidFill>
            <a:miter lim="400000"/>
          </a:ln>
        </p:spPr>
        <p:txBody>
          <a:bodyPr lIns="38100" tIns="38100" rIns="38100" bIns="3810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164" name="Homologous Chromosomes alle.pdf"/>
          <p:cNvPicPr>
            <a:picLocks noChangeAspect="1"/>
          </p:cNvPicPr>
          <p:nvPr/>
        </p:nvPicPr>
        <p:blipFill>
          <a:blip r:embed="rId2">
            <a:extLst/>
          </a:blip>
          <a:stretch>
            <a:fillRect/>
          </a:stretch>
        </p:blipFill>
        <p:spPr>
          <a:xfrm>
            <a:off x="8064500" y="4851858"/>
            <a:ext cx="3746500" cy="4307992"/>
          </a:xfrm>
          <a:prstGeom prst="rect">
            <a:avLst/>
          </a:prstGeom>
          <a:ln w="12700">
            <a:miter lim="400000"/>
          </a:ln>
        </p:spPr>
      </p:pic>
      <p:pic>
        <p:nvPicPr>
          <p:cNvPr id="1165" name="Homologous chromosomes.pdf"/>
          <p:cNvPicPr>
            <a:picLocks noChangeAspect="1"/>
          </p:cNvPicPr>
          <p:nvPr/>
        </p:nvPicPr>
        <p:blipFill>
          <a:blip r:embed="rId3">
            <a:extLst/>
          </a:blip>
          <a:stretch>
            <a:fillRect/>
          </a:stretch>
        </p:blipFill>
        <p:spPr>
          <a:xfrm>
            <a:off x="6172200" y="1587500"/>
            <a:ext cx="1168400" cy="5549900"/>
          </a:xfrm>
          <a:prstGeom prst="rect">
            <a:avLst/>
          </a:prstGeom>
          <a:ln w="12700">
            <a:miter lim="400000"/>
          </a:ln>
        </p:spPr>
      </p:pic>
      <p:sp>
        <p:nvSpPr>
          <p:cNvPr id="1166" name="Shape 1166"/>
          <p:cNvSpPr>
            <a:spLocks noGrp="1"/>
          </p:cNvSpPr>
          <p:nvPr>
            <p:ph type="title"/>
          </p:nvPr>
        </p:nvSpPr>
        <p:spPr>
          <a:xfrm>
            <a:off x="365759" y="368300"/>
            <a:ext cx="12192001" cy="944126"/>
          </a:xfrm>
          <a:prstGeom prst="rect">
            <a:avLst/>
          </a:prstGeom>
        </p:spPr>
        <p:txBody>
          <a:bodyPr/>
          <a:lstStyle>
            <a:lvl1pPr>
              <a:tabLst>
                <a:tab pos="952500" algn="l"/>
              </a:tabLst>
            </a:lvl1pPr>
          </a:lstStyle>
          <a:p>
            <a:r>
              <a:t>Homologous Chromosomes</a:t>
            </a:r>
          </a:p>
        </p:txBody>
      </p:sp>
      <p:sp>
        <p:nvSpPr>
          <p:cNvPr id="1167" name="Shape 1167"/>
          <p:cNvSpPr>
            <a:spLocks noGrp="1"/>
          </p:cNvSpPr>
          <p:nvPr>
            <p:ph type="body" sz="half" idx="1"/>
          </p:nvPr>
        </p:nvSpPr>
        <p:spPr>
          <a:prstGeom prst="rect">
            <a:avLst/>
          </a:prstGeom>
        </p:spPr>
        <p:txBody>
          <a:bodyPr/>
          <a:lstStyle/>
          <a:p>
            <a:pPr>
              <a:lnSpc>
                <a:spcPts val="3200"/>
              </a:lnSpc>
              <a:tabLst>
                <a:tab pos="1016000" algn="l"/>
              </a:tabLst>
            </a:pPr>
            <a:r>
              <a:t>This diagram illustrates the complete chromosome complement for a hypothetical organism.</a:t>
            </a:r>
          </a:p>
          <a:p>
            <a:pPr>
              <a:lnSpc>
                <a:spcPts val="3200"/>
              </a:lnSpc>
              <a:tabLst>
                <a:tab pos="1016000" algn="l"/>
              </a:tabLst>
            </a:pPr>
            <a:r>
              <a:t>It has a total of ten chromosomes, comprising five nearly identical pairs (each pair is numbered).</a:t>
            </a:r>
          </a:p>
        </p:txBody>
      </p:sp>
      <p:grpSp>
        <p:nvGrpSpPr>
          <p:cNvPr id="1171" name="Group 1171"/>
          <p:cNvGrpSpPr/>
          <p:nvPr/>
        </p:nvGrpSpPr>
        <p:grpSpPr>
          <a:xfrm>
            <a:off x="3949700" y="5544509"/>
            <a:ext cx="4697420" cy="3211013"/>
            <a:chOff x="0" y="0"/>
            <a:chExt cx="4697419" cy="3211012"/>
          </a:xfrm>
        </p:grpSpPr>
        <p:sp>
          <p:nvSpPr>
            <p:cNvPr id="1168" name="Shape 1168"/>
            <p:cNvSpPr/>
            <p:nvPr/>
          </p:nvSpPr>
          <p:spPr>
            <a:xfrm>
              <a:off x="0" y="2342190"/>
              <a:ext cx="2959100" cy="86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defRPr>
                  <a:solidFill>
                    <a:srgbClr val="006795"/>
                  </a:solidFill>
                </a:defRPr>
              </a:pPr>
              <a:r>
                <a:rPr b="1"/>
                <a:t>Maternal</a:t>
              </a:r>
              <a:r>
                <a:t> chromosome that originated from the egg of this individual's mother.</a:t>
              </a:r>
            </a:p>
          </p:txBody>
        </p:sp>
        <p:sp>
          <p:nvSpPr>
            <p:cNvPr id="1169" name="Shape 1169"/>
            <p:cNvSpPr/>
            <p:nvPr/>
          </p:nvSpPr>
          <p:spPr>
            <a:xfrm flipH="1">
              <a:off x="1508960" y="987523"/>
              <a:ext cx="929440" cy="1298213"/>
            </a:xfrm>
            <a:prstGeom prst="line">
              <a:avLst/>
            </a:prstGeom>
            <a:noFill/>
            <a:ln w="254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70" name="Shape 1170"/>
            <p:cNvSpPr/>
            <p:nvPr/>
          </p:nvSpPr>
          <p:spPr>
            <a:xfrm>
              <a:off x="1789119" y="0"/>
              <a:ext cx="2908301" cy="1943100"/>
            </a:xfrm>
            <a:custGeom>
              <a:avLst/>
              <a:gdLst/>
              <a:ahLst/>
              <a:cxnLst>
                <a:cxn ang="0">
                  <a:pos x="wd2" y="hd2"/>
                </a:cxn>
                <a:cxn ang="5400000">
                  <a:pos x="wd2" y="hd2"/>
                </a:cxn>
                <a:cxn ang="10800000">
                  <a:pos x="wd2" y="hd2"/>
                </a:cxn>
                <a:cxn ang="16200000">
                  <a:pos x="wd2" y="hd2"/>
                </a:cxn>
              </a:cxnLst>
              <a:rect l="0" t="0" r="r" b="b"/>
              <a:pathLst>
                <a:path w="16904" h="18061" extrusionOk="0">
                  <a:moveTo>
                    <a:pt x="2198" y="0"/>
                  </a:moveTo>
                  <a:lnTo>
                    <a:pt x="1793" y="1317"/>
                  </a:lnTo>
                  <a:cubicBezTo>
                    <a:pt x="-4696" y="21600"/>
                    <a:pt x="7911" y="19556"/>
                    <a:pt x="15976" y="15153"/>
                  </a:cubicBezTo>
                  <a:lnTo>
                    <a:pt x="16904" y="14658"/>
                  </a:lnTo>
                </a:path>
              </a:pathLst>
            </a:custGeom>
            <a:noFill/>
            <a:ln w="50800" cap="flat">
              <a:solidFill>
                <a:srgbClr val="006994"/>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175" name="Group 1175"/>
          <p:cNvGrpSpPr/>
          <p:nvPr/>
        </p:nvGrpSpPr>
        <p:grpSpPr>
          <a:xfrm>
            <a:off x="7090832" y="1790700"/>
            <a:ext cx="5183101" cy="4521619"/>
            <a:chOff x="0" y="0"/>
            <a:chExt cx="5183100" cy="4521618"/>
          </a:xfrm>
        </p:grpSpPr>
        <p:sp>
          <p:nvSpPr>
            <p:cNvPr id="1172" name="Shape 1172"/>
            <p:cNvSpPr/>
            <p:nvPr/>
          </p:nvSpPr>
          <p:spPr>
            <a:xfrm>
              <a:off x="884767" y="0"/>
              <a:ext cx="2959101" cy="868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defRPr>
                  <a:solidFill>
                    <a:srgbClr val="006795"/>
                  </a:solidFill>
                </a:defRPr>
              </a:pPr>
              <a:r>
                <a:rPr b="1"/>
                <a:t>Paternal</a:t>
              </a:r>
              <a:r>
                <a:t> chromosome that originated from the sperm of this individual's father.</a:t>
              </a:r>
            </a:p>
          </p:txBody>
        </p:sp>
        <p:sp>
          <p:nvSpPr>
            <p:cNvPr id="1173" name="Shape 1173"/>
            <p:cNvSpPr/>
            <p:nvPr/>
          </p:nvSpPr>
          <p:spPr>
            <a:xfrm flipV="1">
              <a:off x="0" y="436403"/>
              <a:ext cx="887427" cy="359464"/>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74" name="Shape 1174"/>
            <p:cNvSpPr/>
            <p:nvPr/>
          </p:nvSpPr>
          <p:spPr>
            <a:xfrm rot="15819587" flipH="1">
              <a:off x="1272973" y="521203"/>
              <a:ext cx="2984501" cy="4533900"/>
            </a:xfrm>
            <a:custGeom>
              <a:avLst/>
              <a:gdLst/>
              <a:ahLst/>
              <a:cxnLst>
                <a:cxn ang="0">
                  <a:pos x="wd2" y="hd2"/>
                </a:cxn>
                <a:cxn ang="5400000">
                  <a:pos x="wd2" y="hd2"/>
                </a:cxn>
                <a:cxn ang="10800000">
                  <a:pos x="wd2" y="hd2"/>
                </a:cxn>
                <a:cxn ang="16200000">
                  <a:pos x="wd2" y="hd2"/>
                </a:cxn>
              </a:cxnLst>
              <a:rect l="0" t="0" r="r" b="b"/>
              <a:pathLst>
                <a:path w="17795" h="17420" extrusionOk="0">
                  <a:moveTo>
                    <a:pt x="1274" y="0"/>
                  </a:moveTo>
                  <a:lnTo>
                    <a:pt x="1138" y="606"/>
                  </a:lnTo>
                  <a:cubicBezTo>
                    <a:pt x="-3805" y="21600"/>
                    <a:pt x="8437" y="18399"/>
                    <a:pt x="16975" y="14774"/>
                  </a:cubicBezTo>
                  <a:lnTo>
                    <a:pt x="17795" y="14430"/>
                  </a:lnTo>
                </a:path>
              </a:pathLst>
            </a:custGeom>
            <a:noFill/>
            <a:ln w="50800" cap="flat">
              <a:solidFill>
                <a:srgbClr val="006994"/>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6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6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1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1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 grpId="1" build="p" bldLvl="5" animBg="1" advAuto="0"/>
      <p:bldP spid="1171" grpId="3" animBg="1" advAuto="0"/>
      <p:bldP spid="1175" grpId="2"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Shape 1177"/>
          <p:cNvSpPr/>
          <p:nvPr/>
        </p:nvSpPr>
        <p:spPr>
          <a:xfrm>
            <a:off x="6413500" y="-38100"/>
            <a:ext cx="6680200" cy="98298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178" name="Alleles OHT 1.pdf"/>
          <p:cNvPicPr>
            <a:picLocks noChangeAspect="1"/>
          </p:cNvPicPr>
          <p:nvPr/>
        </p:nvPicPr>
        <p:blipFill>
          <a:blip r:embed="rId2">
            <a:extLst/>
          </a:blip>
          <a:stretch>
            <a:fillRect/>
          </a:stretch>
        </p:blipFill>
        <p:spPr>
          <a:xfrm>
            <a:off x="9067800" y="127000"/>
            <a:ext cx="1193800" cy="5681442"/>
          </a:xfrm>
          <a:prstGeom prst="rect">
            <a:avLst/>
          </a:prstGeom>
          <a:ln w="12700">
            <a:miter lim="400000"/>
          </a:ln>
        </p:spPr>
      </p:pic>
      <p:sp>
        <p:nvSpPr>
          <p:cNvPr id="1179" name="Shape 1179"/>
          <p:cNvSpPr>
            <a:spLocks noGrp="1"/>
          </p:cNvSpPr>
          <p:nvPr>
            <p:ph type="title"/>
          </p:nvPr>
        </p:nvSpPr>
        <p:spPr>
          <a:prstGeom prst="rect">
            <a:avLst/>
          </a:prstGeom>
        </p:spPr>
        <p:txBody>
          <a:bodyPr/>
          <a:lstStyle>
            <a:lvl1pPr>
              <a:tabLst>
                <a:tab pos="952500" algn="l"/>
              </a:tabLst>
            </a:lvl1pPr>
          </a:lstStyle>
          <a:p>
            <a:r>
              <a:t>Alleles</a:t>
            </a:r>
          </a:p>
        </p:txBody>
      </p:sp>
      <p:sp>
        <p:nvSpPr>
          <p:cNvPr id="1180" name="Shape 1180"/>
          <p:cNvSpPr>
            <a:spLocks noGrp="1"/>
          </p:cNvSpPr>
          <p:nvPr>
            <p:ph type="body" sz="half" idx="1"/>
          </p:nvPr>
        </p:nvSpPr>
        <p:spPr>
          <a:xfrm>
            <a:off x="368300" y="1790700"/>
            <a:ext cx="5778500" cy="7543800"/>
          </a:xfrm>
          <a:prstGeom prst="rect">
            <a:avLst/>
          </a:prstGeom>
        </p:spPr>
        <p:txBody>
          <a:bodyPr/>
          <a:lstStyle/>
          <a:p>
            <a:pPr>
              <a:lnSpc>
                <a:spcPts val="3200"/>
              </a:lnSpc>
              <a:tabLst>
                <a:tab pos="1016000" algn="l"/>
              </a:tabLst>
            </a:pPr>
            <a:r>
              <a:t>Genes occupying the same position </a:t>
            </a:r>
            <a:r>
              <a:rPr>
                <a:solidFill>
                  <a:srgbClr val="006994"/>
                </a:solidFill>
              </a:rPr>
              <a:t>(</a:t>
            </a:r>
            <a:r>
              <a:rPr b="1">
                <a:solidFill>
                  <a:srgbClr val="006994"/>
                </a:solidFill>
              </a:rPr>
              <a:t>locus</a:t>
            </a:r>
            <a:r>
              <a:rPr>
                <a:solidFill>
                  <a:srgbClr val="006994"/>
                </a:solidFill>
              </a:rPr>
              <a:t>)</a:t>
            </a:r>
            <a:r>
              <a:t> on homologous chromosomes are called </a:t>
            </a:r>
            <a:r>
              <a:rPr b="1">
                <a:solidFill>
                  <a:srgbClr val="006994"/>
                </a:solidFill>
              </a:rPr>
              <a:t>alleles</a:t>
            </a:r>
            <a:r>
              <a:rPr>
                <a:solidFill>
                  <a:srgbClr val="006994"/>
                </a:solidFill>
              </a:rPr>
              <a:t>.</a:t>
            </a:r>
          </a:p>
          <a:p>
            <a:pPr lvl="1">
              <a:lnSpc>
                <a:spcPts val="2800"/>
              </a:lnSpc>
              <a:spcBef>
                <a:spcPts val="2000"/>
              </a:spcBef>
              <a:tabLst>
                <a:tab pos="1485900" algn="l"/>
              </a:tabLst>
            </a:pPr>
            <a:r>
              <a:t>Genes code for phenotypic characteristics. e.g. pod colour.</a:t>
            </a:r>
          </a:p>
          <a:p>
            <a:pPr lvl="1">
              <a:lnSpc>
                <a:spcPts val="2800"/>
              </a:lnSpc>
              <a:spcBef>
                <a:spcPts val="2000"/>
              </a:spcBef>
              <a:tabLst>
                <a:tab pos="1485900" algn="l"/>
              </a:tabLst>
            </a:pPr>
            <a:r>
              <a:t>Alleles are </a:t>
            </a:r>
            <a:r>
              <a:rPr b="1">
                <a:solidFill>
                  <a:srgbClr val="006994"/>
                </a:solidFill>
              </a:rPr>
              <a:t>versions</a:t>
            </a:r>
            <a:r>
              <a:t> of the same gene that code for a variant of that phenotypic characteristic (called a </a:t>
            </a:r>
            <a:r>
              <a:rPr b="1">
                <a:solidFill>
                  <a:srgbClr val="006994"/>
                </a:solidFill>
              </a:rPr>
              <a:t>trait</a:t>
            </a:r>
            <a:r>
              <a:t>), e.g. green pod. </a:t>
            </a:r>
          </a:p>
          <a:p>
            <a:pPr lvl="1">
              <a:lnSpc>
                <a:spcPts val="2800"/>
              </a:lnSpc>
              <a:spcBef>
                <a:spcPts val="2000"/>
              </a:spcBef>
              <a:tabLst>
                <a:tab pos="1485900" algn="l"/>
              </a:tabLst>
            </a:pPr>
            <a:r>
              <a:t>In a diploid organism, one individual can </a:t>
            </a:r>
            <a:br/>
            <a:r>
              <a:t>only have a maximum of two alleles for a given gene.</a:t>
            </a:r>
          </a:p>
          <a:p>
            <a:pPr lvl="1">
              <a:lnSpc>
                <a:spcPts val="2800"/>
              </a:lnSpc>
              <a:spcBef>
                <a:spcPts val="2000"/>
              </a:spcBef>
              <a:tabLst>
                <a:tab pos="1485900" algn="l"/>
              </a:tabLst>
            </a:pPr>
            <a:r>
              <a:t>However, there may be more than two alleles for a gene in a population, e.g. </a:t>
            </a:r>
            <a:r>
              <a:rPr b="1">
                <a:solidFill>
                  <a:srgbClr val="006994"/>
                </a:solidFill>
              </a:rPr>
              <a:t>blood groups A</a:t>
            </a:r>
            <a:r>
              <a:rPr>
                <a:solidFill>
                  <a:srgbClr val="006994"/>
                </a:solidFill>
              </a:rPr>
              <a:t>, </a:t>
            </a:r>
            <a:r>
              <a:rPr b="1">
                <a:solidFill>
                  <a:srgbClr val="006994"/>
                </a:solidFill>
              </a:rPr>
              <a:t>B</a:t>
            </a:r>
            <a:r>
              <a:rPr>
                <a:solidFill>
                  <a:srgbClr val="006994"/>
                </a:solidFill>
              </a:rPr>
              <a:t>, </a:t>
            </a:r>
            <a:r>
              <a:rPr b="1">
                <a:solidFill>
                  <a:srgbClr val="006994"/>
                </a:solidFill>
              </a:rPr>
              <a:t>O</a:t>
            </a:r>
            <a:r>
              <a:rPr>
                <a:solidFill>
                  <a:srgbClr val="006994"/>
                </a:solidFill>
              </a:rPr>
              <a:t>.</a:t>
            </a:r>
          </a:p>
          <a:p>
            <a:pPr lvl="1">
              <a:lnSpc>
                <a:spcPts val="2800"/>
              </a:lnSpc>
              <a:spcBef>
                <a:spcPts val="2000"/>
              </a:spcBef>
              <a:tabLst>
                <a:tab pos="1485900" algn="l"/>
              </a:tabLst>
            </a:pPr>
            <a:r>
              <a:t>Some traits (e.g. height) may be determined by alleles at many loci.</a:t>
            </a:r>
          </a:p>
        </p:txBody>
      </p:sp>
      <p:sp>
        <p:nvSpPr>
          <p:cNvPr id="1181" name="Shape 1181"/>
          <p:cNvSpPr/>
          <p:nvPr/>
        </p:nvSpPr>
        <p:spPr>
          <a:xfrm>
            <a:off x="7416800" y="1676400"/>
            <a:ext cx="952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Gene A</a:t>
            </a:r>
          </a:p>
        </p:txBody>
      </p:sp>
      <p:sp>
        <p:nvSpPr>
          <p:cNvPr id="1182" name="Shape 1182"/>
          <p:cNvSpPr/>
          <p:nvPr/>
        </p:nvSpPr>
        <p:spPr>
          <a:xfrm flipH="1" flipV="1">
            <a:off x="8432800" y="1790700"/>
            <a:ext cx="660400" cy="127"/>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183" name="Shape 1183"/>
          <p:cNvSpPr/>
          <p:nvPr/>
        </p:nvSpPr>
        <p:spPr>
          <a:xfrm flipH="1" flipV="1">
            <a:off x="8382000" y="4686300"/>
            <a:ext cx="660400" cy="127"/>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184" name="Shape 1184"/>
          <p:cNvSpPr/>
          <p:nvPr/>
        </p:nvSpPr>
        <p:spPr>
          <a:xfrm>
            <a:off x="10054166" y="5549900"/>
            <a:ext cx="571235"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1187" name="Group 1187"/>
          <p:cNvGrpSpPr/>
          <p:nvPr/>
        </p:nvGrpSpPr>
        <p:grpSpPr>
          <a:xfrm>
            <a:off x="9342966" y="1816100"/>
            <a:ext cx="3230034" cy="1326022"/>
            <a:chOff x="0" y="0"/>
            <a:chExt cx="3230033" cy="1326021"/>
          </a:xfrm>
        </p:grpSpPr>
        <p:sp>
          <p:nvSpPr>
            <p:cNvPr id="1185" name="Shape 1185"/>
            <p:cNvSpPr/>
            <p:nvPr/>
          </p:nvSpPr>
          <p:spPr>
            <a:xfrm>
              <a:off x="1363133" y="0"/>
              <a:ext cx="1866901" cy="1326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Genes that occupy the same locus code for the same characteristic.</a:t>
              </a:r>
            </a:p>
          </p:txBody>
        </p:sp>
        <p:sp>
          <p:nvSpPr>
            <p:cNvPr id="1186" name="Shape 1186"/>
            <p:cNvSpPr/>
            <p:nvPr/>
          </p:nvSpPr>
          <p:spPr>
            <a:xfrm>
              <a:off x="0" y="122766"/>
              <a:ext cx="1244600" cy="342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1200" y="21600"/>
                  </a:lnTo>
                  <a:lnTo>
                    <a:pt x="21600" y="21600"/>
                  </a:lnTo>
                  <a:lnTo>
                    <a:pt x="11467" y="21600"/>
                  </a:lnTo>
                  <a:lnTo>
                    <a:pt x="11467" y="0"/>
                  </a:lnTo>
                </a:path>
              </a:pathLst>
            </a:custGeom>
            <a:noFill/>
            <a:ln w="25400" cap="flat">
              <a:solidFill>
                <a:srgbClr val="006994"/>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1188" name="Shape 1188"/>
          <p:cNvSpPr/>
          <p:nvPr/>
        </p:nvSpPr>
        <p:spPr>
          <a:xfrm>
            <a:off x="7366000" y="3721100"/>
            <a:ext cx="952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Gene B</a:t>
            </a:r>
          </a:p>
        </p:txBody>
      </p:sp>
      <p:sp>
        <p:nvSpPr>
          <p:cNvPr id="1189" name="Shape 1189"/>
          <p:cNvSpPr/>
          <p:nvPr/>
        </p:nvSpPr>
        <p:spPr>
          <a:xfrm flipH="1" flipV="1">
            <a:off x="8382000" y="3835400"/>
            <a:ext cx="660400" cy="127"/>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190" name="Shape 1190"/>
          <p:cNvSpPr/>
          <p:nvPr/>
        </p:nvSpPr>
        <p:spPr>
          <a:xfrm>
            <a:off x="7366000" y="4572000"/>
            <a:ext cx="952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Gene C</a:t>
            </a:r>
          </a:p>
        </p:txBody>
      </p:sp>
      <p:sp>
        <p:nvSpPr>
          <p:cNvPr id="1191" name="Shape 1191"/>
          <p:cNvSpPr/>
          <p:nvPr/>
        </p:nvSpPr>
        <p:spPr>
          <a:xfrm>
            <a:off x="10591800" y="5257800"/>
            <a:ext cx="17907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100"/>
              </a:lnSpc>
              <a:tabLst>
                <a:tab pos="520700" algn="l"/>
              </a:tabLst>
            </a:pPr>
            <a:r>
              <a:rPr b="1"/>
              <a:t>Paternal</a:t>
            </a:r>
            <a:r>
              <a:t> chromosome</a:t>
            </a:r>
          </a:p>
        </p:txBody>
      </p:sp>
      <p:sp>
        <p:nvSpPr>
          <p:cNvPr id="1192" name="Shape 1192"/>
          <p:cNvSpPr/>
          <p:nvPr/>
        </p:nvSpPr>
        <p:spPr>
          <a:xfrm>
            <a:off x="6629400" y="5359400"/>
            <a:ext cx="18796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r">
              <a:lnSpc>
                <a:spcPts val="2100"/>
              </a:lnSpc>
              <a:tabLst>
                <a:tab pos="520700" algn="l"/>
              </a:tabLst>
            </a:pPr>
            <a:r>
              <a:rPr b="1"/>
              <a:t>Maternal</a:t>
            </a:r>
            <a:r>
              <a:t> chromosome</a:t>
            </a:r>
          </a:p>
        </p:txBody>
      </p:sp>
      <p:grpSp>
        <p:nvGrpSpPr>
          <p:cNvPr id="1195" name="Group 1195"/>
          <p:cNvGrpSpPr/>
          <p:nvPr/>
        </p:nvGrpSpPr>
        <p:grpSpPr>
          <a:xfrm>
            <a:off x="6527800" y="6147239"/>
            <a:ext cx="6442301" cy="3459182"/>
            <a:chOff x="0" y="0"/>
            <a:chExt cx="6442300" cy="3459181"/>
          </a:xfrm>
        </p:grpSpPr>
        <p:sp>
          <p:nvSpPr>
            <p:cNvPr id="1193" name="Shape 1193"/>
            <p:cNvSpPr/>
            <p:nvPr/>
          </p:nvSpPr>
          <p:spPr>
            <a:xfrm>
              <a:off x="0" y="2666560"/>
              <a:ext cx="4921132"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defRPr>
                  <a:solidFill>
                    <a:srgbClr val="006795"/>
                  </a:solidFill>
                </a:defRPr>
              </a:lvl1pPr>
            </a:lstStyle>
            <a:p>
              <a:r>
                <a:t>Pod colour in peas is a characteristic controlled by a single gene. The allele for green pods is dominant over the allele for yellow pods.</a:t>
              </a:r>
            </a:p>
          </p:txBody>
        </p:sp>
        <p:pic>
          <p:nvPicPr>
            <p:cNvPr id="1194" name="pea pods.png"/>
            <p:cNvPicPr>
              <a:picLocks noChangeAspect="1"/>
            </p:cNvPicPr>
            <p:nvPr/>
          </p:nvPicPr>
          <p:blipFill>
            <a:blip r:embed="rId3">
              <a:extLst/>
            </a:blip>
            <a:stretch>
              <a:fillRect/>
            </a:stretch>
          </p:blipFill>
          <p:spPr>
            <a:xfrm rot="16941321">
              <a:off x="2844799" y="-698937"/>
              <a:ext cx="2247901" cy="4572001"/>
            </a:xfrm>
            <a:prstGeom prst="rect">
              <a:avLst/>
            </a:prstGeom>
            <a:ln w="12700" cap="flat">
              <a:noFill/>
              <a:miter lim="400000"/>
            </a:ln>
            <a:effectLst/>
          </p:spPr>
        </p:pic>
      </p:grpSp>
      <p:sp>
        <p:nvSpPr>
          <p:cNvPr id="1196" name="Shape 1196"/>
          <p:cNvSpPr/>
          <p:nvPr/>
        </p:nvSpPr>
        <p:spPr>
          <a:xfrm flipH="1" flipV="1">
            <a:off x="8638156" y="5549900"/>
            <a:ext cx="730211"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8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8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18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180">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1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0" grpId="1" build="p" bldLvl="5" animBg="1" advAuto="0"/>
      <p:bldP spid="1187"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p:nvPr>
        </p:nvSpPr>
        <p:spPr>
          <a:prstGeom prst="rect">
            <a:avLst/>
          </a:prstGeom>
        </p:spPr>
        <p:txBody>
          <a:bodyPr/>
          <a:lstStyle>
            <a:lvl1pPr>
              <a:tabLst>
                <a:tab pos="952500" algn="l"/>
              </a:tabLst>
            </a:lvl1pPr>
          </a:lstStyle>
          <a:p>
            <a:r>
              <a:t>Phenotype</a:t>
            </a:r>
          </a:p>
        </p:txBody>
      </p:sp>
      <p:sp>
        <p:nvSpPr>
          <p:cNvPr id="130" name="Shape 130"/>
          <p:cNvSpPr>
            <a:spLocks noGrp="1"/>
          </p:cNvSpPr>
          <p:nvPr>
            <p:ph type="body" sz="half" idx="1"/>
          </p:nvPr>
        </p:nvSpPr>
        <p:spPr>
          <a:xfrm>
            <a:off x="368300" y="1790700"/>
            <a:ext cx="12000756" cy="2628801"/>
          </a:xfrm>
          <a:prstGeom prst="rect">
            <a:avLst/>
          </a:prstGeom>
        </p:spPr>
        <p:txBody>
          <a:bodyPr/>
          <a:lstStyle/>
          <a:p>
            <a:pPr marL="345600" indent="-345600">
              <a:tabLst>
                <a:tab pos="1016000" algn="l"/>
              </a:tabLst>
            </a:pPr>
            <a:r>
              <a:t>The phenotype is a combination of:</a:t>
            </a:r>
          </a:p>
          <a:p>
            <a:pPr marL="680000" lvl="1" indent="-320000">
              <a:tabLst>
                <a:tab pos="1485900" algn="l"/>
              </a:tabLst>
            </a:pPr>
            <a:r>
              <a:t>The genes that are expressed.</a:t>
            </a:r>
          </a:p>
          <a:p>
            <a:pPr marL="680000" lvl="1" indent="-320000">
              <a:tabLst>
                <a:tab pos="1485900" algn="l"/>
              </a:tabLst>
            </a:pPr>
            <a:r>
              <a:t>All the environmental influences from the moment that the egg is fertilised.</a:t>
            </a:r>
          </a:p>
          <a:p>
            <a:pPr marL="345600" indent="-345600">
              <a:tabLst>
                <a:tab pos="1016000" algn="l"/>
              </a:tabLst>
            </a:pPr>
            <a:r>
              <a:t>Environment contributes most obviously to the phenotypic range of characteristics for which there is no rigidly defined phenotype associated with a particular genotype, e.g. skin colour.</a:t>
            </a:r>
          </a:p>
        </p:txBody>
      </p:sp>
      <p:grpSp>
        <p:nvGrpSpPr>
          <p:cNvPr id="142" name="Group 142"/>
          <p:cNvGrpSpPr/>
          <p:nvPr/>
        </p:nvGrpSpPr>
        <p:grpSpPr>
          <a:xfrm>
            <a:off x="-114070" y="4292600"/>
            <a:ext cx="13651911" cy="5722410"/>
            <a:chOff x="0" y="0"/>
            <a:chExt cx="13651909" cy="5722409"/>
          </a:xfrm>
        </p:grpSpPr>
        <p:pic>
          <p:nvPicPr>
            <p:cNvPr id="131" name="Man 4 colour PD.png"/>
            <p:cNvPicPr>
              <a:picLocks noChangeAspect="1"/>
            </p:cNvPicPr>
            <p:nvPr/>
          </p:nvPicPr>
          <p:blipFill>
            <a:blip r:embed="rId2">
              <a:extLst/>
            </a:blip>
            <a:stretch>
              <a:fillRect/>
            </a:stretch>
          </p:blipFill>
          <p:spPr>
            <a:xfrm>
              <a:off x="7649677" y="541468"/>
              <a:ext cx="1324870" cy="4385316"/>
            </a:xfrm>
            <a:prstGeom prst="rect">
              <a:avLst/>
            </a:prstGeom>
            <a:ln w="12700" cap="flat">
              <a:noFill/>
              <a:miter lim="400000"/>
            </a:ln>
            <a:effectLst/>
          </p:spPr>
        </p:pic>
        <p:pic>
          <p:nvPicPr>
            <p:cNvPr id="132" name="Color variation 4.png"/>
            <p:cNvPicPr>
              <a:picLocks noChangeAspect="1"/>
            </p:cNvPicPr>
            <p:nvPr/>
          </p:nvPicPr>
          <p:blipFill>
            <a:blip r:embed="rId3">
              <a:extLst/>
            </a:blip>
            <a:stretch>
              <a:fillRect/>
            </a:stretch>
          </p:blipFill>
          <p:spPr>
            <a:xfrm flipH="1">
              <a:off x="10276374" y="380179"/>
              <a:ext cx="3375536" cy="4798364"/>
            </a:xfrm>
            <a:prstGeom prst="rect">
              <a:avLst/>
            </a:prstGeom>
            <a:ln w="12700" cap="flat">
              <a:noFill/>
              <a:miter lim="400000"/>
            </a:ln>
            <a:effectLst/>
          </p:spPr>
        </p:pic>
        <p:pic>
          <p:nvPicPr>
            <p:cNvPr id="133" name="Woman 3 colour PD.png"/>
            <p:cNvPicPr>
              <a:picLocks noChangeAspect="1"/>
            </p:cNvPicPr>
            <p:nvPr/>
          </p:nvPicPr>
          <p:blipFill>
            <a:blip r:embed="rId4">
              <a:extLst/>
            </a:blip>
            <a:stretch>
              <a:fillRect/>
            </a:stretch>
          </p:blipFill>
          <p:spPr>
            <a:xfrm>
              <a:off x="9746426" y="898606"/>
              <a:ext cx="1036855" cy="4251102"/>
            </a:xfrm>
            <a:prstGeom prst="rect">
              <a:avLst/>
            </a:prstGeom>
            <a:ln w="12700" cap="flat">
              <a:noFill/>
              <a:miter lim="400000"/>
            </a:ln>
            <a:effectLst/>
          </p:spPr>
        </p:pic>
        <p:pic>
          <p:nvPicPr>
            <p:cNvPr id="134" name="Man 1 colour PD.png"/>
            <p:cNvPicPr>
              <a:picLocks noChangeAspect="1"/>
            </p:cNvPicPr>
            <p:nvPr/>
          </p:nvPicPr>
          <p:blipFill>
            <a:blip r:embed="rId5">
              <a:extLst/>
            </a:blip>
            <a:stretch>
              <a:fillRect/>
            </a:stretch>
          </p:blipFill>
          <p:spPr>
            <a:xfrm>
              <a:off x="6728029" y="483865"/>
              <a:ext cx="1728091" cy="4138775"/>
            </a:xfrm>
            <a:prstGeom prst="rect">
              <a:avLst/>
            </a:prstGeom>
            <a:ln w="12700" cap="flat">
              <a:noFill/>
              <a:miter lim="400000"/>
            </a:ln>
            <a:effectLst/>
          </p:spPr>
        </p:pic>
        <p:pic>
          <p:nvPicPr>
            <p:cNvPr id="135" name="Color variation 5.png"/>
            <p:cNvPicPr>
              <a:picLocks noChangeAspect="1"/>
            </p:cNvPicPr>
            <p:nvPr/>
          </p:nvPicPr>
          <p:blipFill>
            <a:blip r:embed="rId6">
              <a:extLst/>
            </a:blip>
            <a:stretch>
              <a:fillRect/>
            </a:stretch>
          </p:blipFill>
          <p:spPr>
            <a:xfrm>
              <a:off x="5863984" y="345617"/>
              <a:ext cx="4032211" cy="5153164"/>
            </a:xfrm>
            <a:prstGeom prst="rect">
              <a:avLst/>
            </a:prstGeom>
            <a:ln w="12700" cap="flat">
              <a:noFill/>
              <a:miter lim="400000"/>
            </a:ln>
            <a:effectLst/>
          </p:spPr>
        </p:pic>
        <p:pic>
          <p:nvPicPr>
            <p:cNvPr id="136" name="Woman 1 colour PD.png"/>
            <p:cNvPicPr>
              <a:picLocks noChangeAspect="1"/>
            </p:cNvPicPr>
            <p:nvPr/>
          </p:nvPicPr>
          <p:blipFill>
            <a:blip r:embed="rId7">
              <a:extLst/>
            </a:blip>
            <a:stretch>
              <a:fillRect/>
            </a:stretch>
          </p:blipFill>
          <p:spPr>
            <a:xfrm>
              <a:off x="1463116" y="460823"/>
              <a:ext cx="1152060" cy="4188772"/>
            </a:xfrm>
            <a:prstGeom prst="rect">
              <a:avLst/>
            </a:prstGeom>
            <a:ln w="12700" cap="flat">
              <a:noFill/>
              <a:miter lim="400000"/>
            </a:ln>
            <a:effectLst/>
          </p:spPr>
        </p:pic>
        <p:pic>
          <p:nvPicPr>
            <p:cNvPr id="137" name="Man 3 colour PD.png"/>
            <p:cNvPicPr>
              <a:picLocks noChangeAspect="1"/>
            </p:cNvPicPr>
            <p:nvPr/>
          </p:nvPicPr>
          <p:blipFill>
            <a:blip r:embed="rId8">
              <a:extLst/>
            </a:blip>
            <a:stretch>
              <a:fillRect/>
            </a:stretch>
          </p:blipFill>
          <p:spPr>
            <a:xfrm>
              <a:off x="3306411" y="345617"/>
              <a:ext cx="1958503" cy="4648179"/>
            </a:xfrm>
            <a:prstGeom prst="rect">
              <a:avLst/>
            </a:prstGeom>
            <a:ln w="12700" cap="flat">
              <a:noFill/>
              <a:miter lim="400000"/>
            </a:ln>
            <a:effectLst/>
          </p:spPr>
        </p:pic>
        <p:pic>
          <p:nvPicPr>
            <p:cNvPr id="138" name="Color variation 2.png"/>
            <p:cNvPicPr>
              <a:picLocks noChangeAspect="1"/>
            </p:cNvPicPr>
            <p:nvPr/>
          </p:nvPicPr>
          <p:blipFill>
            <a:blip r:embed="rId9">
              <a:extLst/>
            </a:blip>
            <a:stretch>
              <a:fillRect/>
            </a:stretch>
          </p:blipFill>
          <p:spPr>
            <a:xfrm>
              <a:off x="8870860" y="910127"/>
              <a:ext cx="3456181" cy="4812283"/>
            </a:xfrm>
            <a:prstGeom prst="rect">
              <a:avLst/>
            </a:prstGeom>
            <a:ln w="12700" cap="flat">
              <a:noFill/>
              <a:miter lim="400000"/>
            </a:ln>
            <a:effectLst/>
          </p:spPr>
        </p:pic>
        <p:pic>
          <p:nvPicPr>
            <p:cNvPr id="139" name="Color variation 3.png"/>
            <p:cNvPicPr>
              <a:picLocks noChangeAspect="1"/>
            </p:cNvPicPr>
            <p:nvPr/>
          </p:nvPicPr>
          <p:blipFill>
            <a:blip r:embed="rId10">
              <a:extLst/>
            </a:blip>
            <a:stretch>
              <a:fillRect/>
            </a:stretch>
          </p:blipFill>
          <p:spPr>
            <a:xfrm>
              <a:off x="2523011" y="0"/>
              <a:ext cx="4158937" cy="5334037"/>
            </a:xfrm>
            <a:prstGeom prst="rect">
              <a:avLst/>
            </a:prstGeom>
            <a:ln w="12700" cap="flat">
              <a:noFill/>
              <a:miter lim="400000"/>
            </a:ln>
            <a:effectLst/>
          </p:spPr>
        </p:pic>
        <p:pic>
          <p:nvPicPr>
            <p:cNvPr id="140" name="Woman and child.png"/>
            <p:cNvPicPr>
              <a:picLocks noChangeAspect="1"/>
            </p:cNvPicPr>
            <p:nvPr/>
          </p:nvPicPr>
          <p:blipFill>
            <a:blip r:embed="rId11">
              <a:extLst/>
            </a:blip>
            <a:stretch>
              <a:fillRect/>
            </a:stretch>
          </p:blipFill>
          <p:spPr>
            <a:xfrm>
              <a:off x="933168" y="656674"/>
              <a:ext cx="2995357" cy="4540959"/>
            </a:xfrm>
            <a:prstGeom prst="rect">
              <a:avLst/>
            </a:prstGeom>
            <a:ln w="12700" cap="flat">
              <a:noFill/>
              <a:miter lim="400000"/>
            </a:ln>
            <a:effectLst/>
          </p:spPr>
        </p:pic>
        <p:pic>
          <p:nvPicPr>
            <p:cNvPr id="141" name="Color variation 1.png"/>
            <p:cNvPicPr>
              <a:picLocks noChangeAspect="1"/>
            </p:cNvPicPr>
            <p:nvPr/>
          </p:nvPicPr>
          <p:blipFill>
            <a:blip r:embed="rId12">
              <a:extLst/>
            </a:blip>
            <a:stretch>
              <a:fillRect/>
            </a:stretch>
          </p:blipFill>
          <p:spPr>
            <a:xfrm>
              <a:off x="0" y="276494"/>
              <a:ext cx="1751131" cy="4788249"/>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3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3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1" build="p" bldLvl="5"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 name="Alleles OHT 1.pdf"/>
          <p:cNvPicPr>
            <a:picLocks noChangeAspect="1"/>
          </p:cNvPicPr>
          <p:nvPr/>
        </p:nvPicPr>
        <p:blipFill>
          <a:blip r:embed="rId2">
            <a:extLst/>
          </a:blip>
          <a:stretch>
            <a:fillRect/>
          </a:stretch>
        </p:blipFill>
        <p:spPr>
          <a:xfrm>
            <a:off x="5791200" y="1384300"/>
            <a:ext cx="1295400" cy="6164970"/>
          </a:xfrm>
          <a:prstGeom prst="rect">
            <a:avLst/>
          </a:prstGeom>
          <a:ln w="12700">
            <a:miter lim="400000"/>
          </a:ln>
        </p:spPr>
      </p:pic>
      <p:grpSp>
        <p:nvGrpSpPr>
          <p:cNvPr id="1201" name="Group 1201"/>
          <p:cNvGrpSpPr/>
          <p:nvPr/>
        </p:nvGrpSpPr>
        <p:grpSpPr>
          <a:xfrm>
            <a:off x="7049134" y="3009900"/>
            <a:ext cx="4994088" cy="2311400"/>
            <a:chOff x="0" y="0"/>
            <a:chExt cx="4994086" cy="2311400"/>
          </a:xfrm>
        </p:grpSpPr>
        <p:sp>
          <p:nvSpPr>
            <p:cNvPr id="1199" name="Shape 1199"/>
            <p:cNvSpPr/>
            <p:nvPr/>
          </p:nvSpPr>
          <p:spPr>
            <a:xfrm>
              <a:off x="0" y="1231900"/>
              <a:ext cx="1384300" cy="1079500"/>
            </a:xfrm>
            <a:custGeom>
              <a:avLst/>
              <a:gdLst/>
              <a:ahLst/>
              <a:cxnLst>
                <a:cxn ang="0">
                  <a:pos x="wd2" y="hd2"/>
                </a:cxn>
                <a:cxn ang="5400000">
                  <a:pos x="wd2" y="hd2"/>
                </a:cxn>
                <a:cxn ang="10800000">
                  <a:pos x="wd2" y="hd2"/>
                </a:cxn>
                <a:cxn ang="16200000">
                  <a:pos x="wd2" y="hd2"/>
                </a:cxn>
              </a:cxnLst>
              <a:rect l="0" t="0" r="r" b="b"/>
              <a:pathLst>
                <a:path w="21600" h="21600" extrusionOk="0">
                  <a:moveTo>
                    <a:pt x="21493" y="0"/>
                  </a:moveTo>
                  <a:lnTo>
                    <a:pt x="21600" y="21600"/>
                  </a:lnTo>
                  <a:lnTo>
                    <a:pt x="0" y="21600"/>
                  </a:lnTo>
                </a:path>
              </a:pathLst>
            </a:custGeom>
            <a:noFill/>
            <a:ln w="25400" cap="flat">
              <a:solidFill>
                <a:srgbClr val="006994"/>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00" name="Shape 1200"/>
            <p:cNvSpPr/>
            <p:nvPr/>
          </p:nvSpPr>
          <p:spPr>
            <a:xfrm>
              <a:off x="561786" y="0"/>
              <a:ext cx="4432301" cy="1135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300"/>
                </a:lnSpc>
                <a:tabLst>
                  <a:tab pos="520700" algn="l"/>
                </a:tabLst>
                <a:defRPr>
                  <a:solidFill>
                    <a:srgbClr val="006795"/>
                  </a:solidFill>
                </a:defRPr>
              </a:pPr>
              <a:r>
                <a:t>When both chromosomes have identical copies of the dominant allele for a </a:t>
              </a:r>
              <a:r>
                <a:rPr b="1"/>
                <a:t>gene</a:t>
              </a:r>
              <a:r>
                <a:rPr i="1"/>
                <a:t>,</a:t>
              </a:r>
              <a:r>
                <a:t> (in this case BB) the organism is said to be </a:t>
              </a:r>
              <a:r>
                <a:rPr b="1"/>
                <a:t>homozygous dominant</a:t>
              </a:r>
              <a:r>
                <a:t> for that gene.</a:t>
              </a:r>
            </a:p>
          </p:txBody>
        </p:sp>
      </p:grpSp>
      <p:sp>
        <p:nvSpPr>
          <p:cNvPr id="1202" name="Shape 1202"/>
          <p:cNvSpPr>
            <a:spLocks noGrp="1"/>
          </p:cNvSpPr>
          <p:nvPr>
            <p:ph type="title"/>
          </p:nvPr>
        </p:nvSpPr>
        <p:spPr>
          <a:prstGeom prst="rect">
            <a:avLst/>
          </a:prstGeom>
        </p:spPr>
        <p:txBody>
          <a:bodyPr/>
          <a:lstStyle>
            <a:lvl1pPr>
              <a:tabLst>
                <a:tab pos="952500" algn="l"/>
              </a:tabLst>
            </a:lvl1pPr>
          </a:lstStyle>
          <a:p>
            <a:r>
              <a:t>Alleles</a:t>
            </a:r>
          </a:p>
        </p:txBody>
      </p:sp>
      <p:grpSp>
        <p:nvGrpSpPr>
          <p:cNvPr id="1205" name="Group 1205"/>
          <p:cNvGrpSpPr/>
          <p:nvPr/>
        </p:nvGrpSpPr>
        <p:grpSpPr>
          <a:xfrm>
            <a:off x="1219200" y="2603500"/>
            <a:ext cx="4572000" cy="1135522"/>
            <a:chOff x="0" y="0"/>
            <a:chExt cx="4572000" cy="1135521"/>
          </a:xfrm>
        </p:grpSpPr>
        <p:sp>
          <p:nvSpPr>
            <p:cNvPr id="1203" name="Shape 1203"/>
            <p:cNvSpPr/>
            <p:nvPr/>
          </p:nvSpPr>
          <p:spPr>
            <a:xfrm>
              <a:off x="0" y="0"/>
              <a:ext cx="3886200" cy="1135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300"/>
                </a:lnSpc>
                <a:tabLst>
                  <a:tab pos="520700" algn="l"/>
                </a:tabLst>
                <a:defRPr>
                  <a:solidFill>
                    <a:srgbClr val="006795"/>
                  </a:solidFill>
                </a:defRPr>
              </a:pPr>
              <a:r>
                <a:t>These two different versions of gene A (Aa) create a condition known as </a:t>
              </a:r>
              <a:r>
                <a:rPr b="1"/>
                <a:t>heterozygous</a:t>
              </a:r>
              <a:r>
                <a:t>. Only the dominant allele (A) will be expressed.</a:t>
              </a:r>
            </a:p>
          </p:txBody>
        </p:sp>
        <p:sp>
          <p:nvSpPr>
            <p:cNvPr id="1204" name="Shape 1204"/>
            <p:cNvSpPr/>
            <p:nvPr/>
          </p:nvSpPr>
          <p:spPr>
            <a:xfrm flipH="1" flipV="1">
              <a:off x="3911600" y="482600"/>
              <a:ext cx="660400" cy="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208" name="Group 1208"/>
          <p:cNvGrpSpPr/>
          <p:nvPr/>
        </p:nvGrpSpPr>
        <p:grpSpPr>
          <a:xfrm>
            <a:off x="1612900" y="5270500"/>
            <a:ext cx="4178300" cy="1719722"/>
            <a:chOff x="0" y="0"/>
            <a:chExt cx="4178300" cy="1719721"/>
          </a:xfrm>
        </p:grpSpPr>
        <p:sp>
          <p:nvSpPr>
            <p:cNvPr id="1206" name="Shape 1206"/>
            <p:cNvSpPr/>
            <p:nvPr/>
          </p:nvSpPr>
          <p:spPr>
            <a:xfrm>
              <a:off x="0" y="0"/>
              <a:ext cx="3175000" cy="1719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300"/>
                </a:lnSpc>
                <a:tabLst>
                  <a:tab pos="520700" algn="l"/>
                </a:tabLst>
                <a:defRPr>
                  <a:solidFill>
                    <a:srgbClr val="006795"/>
                  </a:solidFill>
                </a:defRPr>
              </a:pPr>
              <a:r>
                <a:t>When both chromosomes have identical copies of the recessive allele for a gene, (in this case cc) the organism is said to be </a:t>
              </a:r>
              <a:r>
                <a:rPr b="1"/>
                <a:t>homozygous recessive</a:t>
              </a:r>
              <a:r>
                <a:t> for that gene. </a:t>
              </a:r>
            </a:p>
          </p:txBody>
        </p:sp>
        <p:sp>
          <p:nvSpPr>
            <p:cNvPr id="1207" name="Shape 1207"/>
            <p:cNvSpPr/>
            <p:nvPr/>
          </p:nvSpPr>
          <p:spPr>
            <a:xfrm flipH="1">
              <a:off x="3165777" y="939800"/>
              <a:ext cx="1012523" cy="435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211" name="Group 1211"/>
          <p:cNvGrpSpPr/>
          <p:nvPr/>
        </p:nvGrpSpPr>
        <p:grpSpPr>
          <a:xfrm>
            <a:off x="6066366" y="6147391"/>
            <a:ext cx="6076342" cy="1144499"/>
            <a:chOff x="0" y="78190"/>
            <a:chExt cx="6076341" cy="1144498"/>
          </a:xfrm>
        </p:grpSpPr>
        <p:sp>
          <p:nvSpPr>
            <p:cNvPr id="1209" name="Shape 1209"/>
            <p:cNvSpPr/>
            <p:nvPr/>
          </p:nvSpPr>
          <p:spPr>
            <a:xfrm>
              <a:off x="1544980" y="78190"/>
              <a:ext cx="4531362" cy="114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300"/>
                </a:lnSpc>
                <a:tabLst>
                  <a:tab pos="520700" algn="l"/>
                </a:tabLst>
                <a:defRPr>
                  <a:solidFill>
                    <a:srgbClr val="006795"/>
                  </a:solidFill>
                </a:defRPr>
              </a:pPr>
              <a:r>
                <a:t>Genes occupying the same </a:t>
              </a:r>
              <a:r>
                <a:rPr b="1"/>
                <a:t>locus</a:t>
              </a:r>
              <a:r>
                <a:t> or position on a chromosome code for the same characteristic and called </a:t>
              </a:r>
              <a:r>
                <a:rPr b="1"/>
                <a:t>alleles</a:t>
              </a:r>
              <a:r>
                <a:t>.</a:t>
              </a:r>
            </a:p>
          </p:txBody>
        </p:sp>
        <p:sp>
          <p:nvSpPr>
            <p:cNvPr id="1210" name="Shape 1210"/>
            <p:cNvSpPr/>
            <p:nvPr/>
          </p:nvSpPr>
          <p:spPr>
            <a:xfrm>
              <a:off x="0" y="264541"/>
              <a:ext cx="1446446" cy="3200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1200" y="21600"/>
                  </a:lnTo>
                  <a:lnTo>
                    <a:pt x="21600" y="21600"/>
                  </a:lnTo>
                  <a:lnTo>
                    <a:pt x="11467" y="21600"/>
                  </a:lnTo>
                  <a:lnTo>
                    <a:pt x="11467" y="0"/>
                  </a:lnTo>
                </a:path>
              </a:pathLst>
            </a:custGeom>
            <a:noFill/>
            <a:ln w="25400" cap="flat">
              <a:solidFill>
                <a:srgbClr val="006994"/>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216" name="Group 1216"/>
          <p:cNvGrpSpPr/>
          <p:nvPr/>
        </p:nvGrpSpPr>
        <p:grpSpPr>
          <a:xfrm>
            <a:off x="2921000" y="7162800"/>
            <a:ext cx="6959600" cy="1986422"/>
            <a:chOff x="0" y="0"/>
            <a:chExt cx="6959600" cy="1986421"/>
          </a:xfrm>
        </p:grpSpPr>
        <p:sp>
          <p:nvSpPr>
            <p:cNvPr id="1212" name="Shape 1212"/>
            <p:cNvSpPr/>
            <p:nvPr/>
          </p:nvSpPr>
          <p:spPr>
            <a:xfrm>
              <a:off x="3869266" y="0"/>
              <a:ext cx="1" cy="1051096"/>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13" name="Shape 1213"/>
            <p:cNvSpPr/>
            <p:nvPr/>
          </p:nvSpPr>
          <p:spPr>
            <a:xfrm flipH="1">
              <a:off x="3119966" y="0"/>
              <a:ext cx="1" cy="111991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14" name="Shape 1214"/>
            <p:cNvSpPr/>
            <p:nvPr/>
          </p:nvSpPr>
          <p:spPr>
            <a:xfrm>
              <a:off x="3759200" y="1193800"/>
              <a:ext cx="32004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tabLst>
                  <a:tab pos="520700" algn="l"/>
                </a:tabLst>
                <a:defRPr>
                  <a:solidFill>
                    <a:srgbClr val="006795"/>
                  </a:solidFill>
                </a:defRPr>
              </a:pPr>
              <a:r>
                <a:rPr b="1"/>
                <a:t>Paternal</a:t>
              </a:r>
              <a:r>
                <a:t> chromosome that originated from the sperm of this person's father.</a:t>
              </a:r>
            </a:p>
          </p:txBody>
        </p:sp>
        <p:sp>
          <p:nvSpPr>
            <p:cNvPr id="1215" name="Shape 1215"/>
            <p:cNvSpPr/>
            <p:nvPr/>
          </p:nvSpPr>
          <p:spPr>
            <a:xfrm>
              <a:off x="0" y="1193800"/>
              <a:ext cx="32131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tabLst>
                  <a:tab pos="520700" algn="l"/>
                </a:tabLst>
                <a:defRPr>
                  <a:solidFill>
                    <a:srgbClr val="006795"/>
                  </a:solidFill>
                </a:defRPr>
              </a:pPr>
              <a:r>
                <a:rPr b="1"/>
                <a:t>Maternal</a:t>
              </a:r>
              <a:r>
                <a:t> chromosome that originated from the egg of this person's mother.</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2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2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 grpId="4" animBg="1" advAuto="0"/>
      <p:bldP spid="1205" grpId="3" animBg="1" advAuto="0"/>
      <p:bldP spid="1208" grpId="5" animBg="1" advAuto="0"/>
      <p:bldP spid="1211" grpId="2" animBg="1" advAuto="0"/>
      <p:bldP spid="1216" grpId="1"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 name="Shape 1218"/>
          <p:cNvSpPr/>
          <p:nvPr/>
        </p:nvSpPr>
        <p:spPr>
          <a:xfrm>
            <a:off x="7251700" y="1155700"/>
            <a:ext cx="5727700" cy="88646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19" name="Shape 1219"/>
          <p:cNvSpPr>
            <a:spLocks noGrp="1"/>
          </p:cNvSpPr>
          <p:nvPr>
            <p:ph type="title"/>
          </p:nvPr>
        </p:nvSpPr>
        <p:spPr>
          <a:prstGeom prst="rect">
            <a:avLst/>
          </a:prstGeom>
        </p:spPr>
        <p:txBody>
          <a:bodyPr/>
          <a:lstStyle>
            <a:lvl1pPr>
              <a:tabLst>
                <a:tab pos="952500" algn="l"/>
              </a:tabLst>
            </a:lvl1pPr>
          </a:lstStyle>
          <a:p>
            <a:r>
              <a:t>Monohybrid Cross</a:t>
            </a:r>
          </a:p>
        </p:txBody>
      </p:sp>
      <p:sp>
        <p:nvSpPr>
          <p:cNvPr id="1220" name="Shape 1220"/>
          <p:cNvSpPr>
            <a:spLocks noGrp="1"/>
          </p:cNvSpPr>
          <p:nvPr>
            <p:ph type="body" sz="half" idx="1"/>
          </p:nvPr>
        </p:nvSpPr>
        <p:spPr>
          <a:xfrm>
            <a:off x="368300" y="1790700"/>
            <a:ext cx="5430392" cy="7543800"/>
          </a:xfrm>
          <a:prstGeom prst="rect">
            <a:avLst/>
          </a:prstGeom>
        </p:spPr>
        <p:txBody>
          <a:bodyPr/>
          <a:lstStyle/>
          <a:p>
            <a:pPr marL="345600" indent="-345600">
              <a:tabLst>
                <a:tab pos="1016000" algn="l"/>
              </a:tabLst>
            </a:pPr>
            <a:r>
              <a:t>A monohybrid cross examines the inheritance of one trait, e.g. the inheritance of flower colour in peas.</a:t>
            </a:r>
          </a:p>
          <a:p>
            <a:pPr marL="345600" indent="-345600">
              <a:tabLst>
                <a:tab pos="1016000" algn="l"/>
              </a:tabLst>
            </a:pPr>
            <a:r>
              <a:t>The F</a:t>
            </a:r>
            <a:r>
              <a:rPr baseline="-5999"/>
              <a:t>1</a:t>
            </a:r>
            <a:r>
              <a:t> offspring of a cross between two true breeding parent plants are all purple (Pp).</a:t>
            </a:r>
          </a:p>
          <a:p>
            <a:pPr marL="680000" lvl="1" indent="-320000">
              <a:tabLst>
                <a:tab pos="1485900" algn="l"/>
              </a:tabLst>
            </a:pPr>
            <a:r>
              <a:t>Note: F</a:t>
            </a:r>
            <a:r>
              <a:rPr baseline="-5999"/>
              <a:t>1</a:t>
            </a:r>
            <a:r>
              <a:t> notation is usually used to denote the heterozygous offspring of true breeding parents.</a:t>
            </a:r>
          </a:p>
          <a:p>
            <a:pPr marL="345600" indent="-345600">
              <a:tabLst>
                <a:tab pos="1016000" algn="l"/>
              </a:tabLst>
            </a:pPr>
            <a:r>
              <a:t>A cross between these offspring</a:t>
            </a:r>
            <a:br/>
            <a:r>
              <a:t>(Pp x Pp) would yield a 3:1 ratio in the F</a:t>
            </a:r>
            <a:r>
              <a:rPr baseline="-5999"/>
              <a:t>2</a:t>
            </a:r>
            <a:r>
              <a:t> generation.</a:t>
            </a:r>
          </a:p>
        </p:txBody>
      </p:sp>
      <p:grpSp>
        <p:nvGrpSpPr>
          <p:cNvPr id="1246" name="Group 1246"/>
          <p:cNvGrpSpPr/>
          <p:nvPr/>
        </p:nvGrpSpPr>
        <p:grpSpPr>
          <a:xfrm>
            <a:off x="8064500" y="2197100"/>
            <a:ext cx="3695700" cy="2235200"/>
            <a:chOff x="0" y="0"/>
            <a:chExt cx="3695700" cy="2235200"/>
          </a:xfrm>
        </p:grpSpPr>
        <p:sp>
          <p:nvSpPr>
            <p:cNvPr id="1221" name="Shape 1221"/>
            <p:cNvSpPr/>
            <p:nvPr/>
          </p:nvSpPr>
          <p:spPr>
            <a:xfrm flipH="1" flipV="1">
              <a:off x="3462866" y="1270000"/>
              <a:ext cx="169334" cy="931334"/>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22" name="Shape 1222"/>
            <p:cNvSpPr/>
            <p:nvPr/>
          </p:nvSpPr>
          <p:spPr>
            <a:xfrm flipV="1">
              <a:off x="245533" y="1236133"/>
              <a:ext cx="2387601" cy="948267"/>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23" name="Shape 1223"/>
            <p:cNvSpPr/>
            <p:nvPr/>
          </p:nvSpPr>
          <p:spPr>
            <a:xfrm flipV="1">
              <a:off x="1430866" y="1236132"/>
              <a:ext cx="2015068" cy="965202"/>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24" name="Shape 1224"/>
            <p:cNvSpPr/>
            <p:nvPr/>
          </p:nvSpPr>
          <p:spPr>
            <a:xfrm flipV="1">
              <a:off x="2527300" y="1270000"/>
              <a:ext cx="21167" cy="935567"/>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25" name="Shape 1225"/>
            <p:cNvSpPr/>
            <p:nvPr/>
          </p:nvSpPr>
          <p:spPr>
            <a:xfrm flipV="1">
              <a:off x="101600" y="1295400"/>
              <a:ext cx="135467" cy="914400"/>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26" name="Shape 1226"/>
            <p:cNvSpPr/>
            <p:nvPr/>
          </p:nvSpPr>
          <p:spPr>
            <a:xfrm flipH="1" flipV="1">
              <a:off x="262466" y="1286933"/>
              <a:ext cx="863601" cy="897467"/>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27" name="Shape 1227"/>
            <p:cNvSpPr/>
            <p:nvPr/>
          </p:nvSpPr>
          <p:spPr>
            <a:xfrm flipH="1" flipV="1">
              <a:off x="1227666" y="1286933"/>
              <a:ext cx="1151468" cy="948267"/>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28" name="Shape 1228"/>
            <p:cNvSpPr/>
            <p:nvPr/>
          </p:nvSpPr>
          <p:spPr>
            <a:xfrm flipH="1" flipV="1">
              <a:off x="1210732" y="1253066"/>
              <a:ext cx="2252135" cy="948267"/>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29" name="Shape 1229"/>
            <p:cNvSpPr/>
            <p:nvPr/>
          </p:nvSpPr>
          <p:spPr>
            <a:xfrm flipV="1">
              <a:off x="279400" y="33866"/>
              <a:ext cx="440267" cy="897468"/>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30" name="Shape 1230"/>
            <p:cNvSpPr/>
            <p:nvPr/>
          </p:nvSpPr>
          <p:spPr>
            <a:xfrm flipH="1" flipV="1">
              <a:off x="736600" y="33866"/>
              <a:ext cx="406400" cy="897468"/>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31" name="Shape 1231"/>
            <p:cNvSpPr/>
            <p:nvPr/>
          </p:nvSpPr>
          <p:spPr>
            <a:xfrm flipH="1" flipV="1">
              <a:off x="3005666" y="16933"/>
              <a:ext cx="372534" cy="914401"/>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32" name="Shape 1232"/>
            <p:cNvSpPr/>
            <p:nvPr/>
          </p:nvSpPr>
          <p:spPr>
            <a:xfrm flipV="1">
              <a:off x="2531533" y="0"/>
              <a:ext cx="423334" cy="914400"/>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33" name="Shape 1233"/>
            <p:cNvSpPr/>
            <p:nvPr/>
          </p:nvSpPr>
          <p:spPr>
            <a:xfrm>
              <a:off x="1409700" y="1016000"/>
              <a:ext cx="848358"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1900"/>
                </a:lnSpc>
                <a:tabLst>
                  <a:tab pos="520700" algn="l"/>
                </a:tabLst>
                <a:defRPr sz="1400" i="1">
                  <a:solidFill>
                    <a:srgbClr val="006795"/>
                  </a:solidFill>
                </a:defRPr>
              </a:lvl1pPr>
            </a:lstStyle>
            <a:p>
              <a:r>
                <a:t>Gametes</a:t>
              </a:r>
            </a:p>
          </p:txBody>
        </p:sp>
        <p:grpSp>
          <p:nvGrpSpPr>
            <p:cNvPr id="1236" name="Group 1236"/>
            <p:cNvGrpSpPr/>
            <p:nvPr/>
          </p:nvGrpSpPr>
          <p:grpSpPr>
            <a:xfrm>
              <a:off x="2349500" y="1016000"/>
              <a:ext cx="495300" cy="482600"/>
              <a:chOff x="0" y="0"/>
              <a:chExt cx="495300" cy="482600"/>
            </a:xfrm>
          </p:grpSpPr>
          <p:sp>
            <p:nvSpPr>
              <p:cNvPr id="1234" name="Shape 1234"/>
              <p:cNvSpPr/>
              <p:nvPr/>
            </p:nvSpPr>
            <p:spPr>
              <a:xfrm>
                <a:off x="0" y="0"/>
                <a:ext cx="495300" cy="482600"/>
              </a:xfrm>
              <a:prstGeom prst="ellipse">
                <a:avLst/>
              </a:prstGeom>
              <a:solidFill>
                <a:srgbClr val="006795"/>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35" name="Shape 1235"/>
              <p:cNvSpPr/>
              <p:nvPr/>
            </p:nvSpPr>
            <p:spPr>
              <a:xfrm>
                <a:off x="76200" y="88900"/>
                <a:ext cx="26663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FFFFFF"/>
                    </a:solidFill>
                  </a:defRPr>
                </a:lvl1pPr>
              </a:lstStyle>
              <a:p>
                <a:pPr>
                  <a:defRPr>
                    <a:solidFill>
                      <a:srgbClr val="006994"/>
                    </a:solidFill>
                  </a:defRPr>
                </a:pPr>
                <a:r>
                  <a:rPr>
                    <a:solidFill>
                      <a:srgbClr val="FFFFFF"/>
                    </a:solidFill>
                  </a:rPr>
                  <a:t>p</a:t>
                </a:r>
              </a:p>
            </p:txBody>
          </p:sp>
        </p:grpSp>
        <p:grpSp>
          <p:nvGrpSpPr>
            <p:cNvPr id="1239" name="Group 1239"/>
            <p:cNvGrpSpPr/>
            <p:nvPr/>
          </p:nvGrpSpPr>
          <p:grpSpPr>
            <a:xfrm>
              <a:off x="965200" y="1016000"/>
              <a:ext cx="495300" cy="482600"/>
              <a:chOff x="0" y="0"/>
              <a:chExt cx="495300" cy="482600"/>
            </a:xfrm>
          </p:grpSpPr>
          <p:sp>
            <p:nvSpPr>
              <p:cNvPr id="1237" name="Shape 1237"/>
              <p:cNvSpPr/>
              <p:nvPr/>
            </p:nvSpPr>
            <p:spPr>
              <a:xfrm>
                <a:off x="0" y="0"/>
                <a:ext cx="495300" cy="482600"/>
              </a:xfrm>
              <a:prstGeom prst="ellipse">
                <a:avLst/>
              </a:prstGeom>
              <a:solidFill>
                <a:srgbClr val="006795"/>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38" name="Shape 1238"/>
              <p:cNvSpPr/>
              <p:nvPr/>
            </p:nvSpPr>
            <p:spPr>
              <a:xfrm>
                <a:off x="38100" y="127000"/>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FFFFFF"/>
                    </a:solidFill>
                  </a:defRPr>
                </a:lvl1pPr>
              </a:lstStyle>
              <a:p>
                <a:pPr>
                  <a:defRPr>
                    <a:solidFill>
                      <a:srgbClr val="006994"/>
                    </a:solidFill>
                  </a:defRPr>
                </a:pPr>
                <a:r>
                  <a:rPr>
                    <a:solidFill>
                      <a:srgbClr val="FFFFFF"/>
                    </a:solidFill>
                  </a:rPr>
                  <a:t>P</a:t>
                </a:r>
              </a:p>
            </p:txBody>
          </p:sp>
        </p:grpSp>
        <p:grpSp>
          <p:nvGrpSpPr>
            <p:cNvPr id="1242" name="Group 1242"/>
            <p:cNvGrpSpPr/>
            <p:nvPr/>
          </p:nvGrpSpPr>
          <p:grpSpPr>
            <a:xfrm>
              <a:off x="0" y="1016000"/>
              <a:ext cx="495300" cy="482600"/>
              <a:chOff x="0" y="0"/>
              <a:chExt cx="495300" cy="482600"/>
            </a:xfrm>
          </p:grpSpPr>
          <p:sp>
            <p:nvSpPr>
              <p:cNvPr id="1240" name="Shape 1240"/>
              <p:cNvSpPr/>
              <p:nvPr/>
            </p:nvSpPr>
            <p:spPr>
              <a:xfrm>
                <a:off x="0" y="0"/>
                <a:ext cx="495300" cy="482600"/>
              </a:xfrm>
              <a:prstGeom prst="ellipse">
                <a:avLst/>
              </a:prstGeom>
              <a:solidFill>
                <a:srgbClr val="006795"/>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41" name="Shape 1241"/>
              <p:cNvSpPr/>
              <p:nvPr/>
            </p:nvSpPr>
            <p:spPr>
              <a:xfrm>
                <a:off x="76200" y="127000"/>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FFFFFF"/>
                    </a:solidFill>
                  </a:defRPr>
                </a:lvl1pPr>
              </a:lstStyle>
              <a:p>
                <a:pPr>
                  <a:defRPr>
                    <a:solidFill>
                      <a:srgbClr val="006994"/>
                    </a:solidFill>
                  </a:defRPr>
                </a:pPr>
                <a:r>
                  <a:rPr>
                    <a:solidFill>
                      <a:srgbClr val="FFFFFF"/>
                    </a:solidFill>
                  </a:rPr>
                  <a:t>P</a:t>
                </a:r>
              </a:p>
            </p:txBody>
          </p:sp>
        </p:grpSp>
        <p:grpSp>
          <p:nvGrpSpPr>
            <p:cNvPr id="1245" name="Group 1245"/>
            <p:cNvGrpSpPr/>
            <p:nvPr/>
          </p:nvGrpSpPr>
          <p:grpSpPr>
            <a:xfrm>
              <a:off x="3200400" y="1016000"/>
              <a:ext cx="495300" cy="482600"/>
              <a:chOff x="0" y="0"/>
              <a:chExt cx="495300" cy="482600"/>
            </a:xfrm>
          </p:grpSpPr>
          <p:sp>
            <p:nvSpPr>
              <p:cNvPr id="1243" name="Shape 1243"/>
              <p:cNvSpPr/>
              <p:nvPr/>
            </p:nvSpPr>
            <p:spPr>
              <a:xfrm>
                <a:off x="0" y="0"/>
                <a:ext cx="495300" cy="482600"/>
              </a:xfrm>
              <a:prstGeom prst="ellipse">
                <a:avLst/>
              </a:prstGeom>
              <a:solidFill>
                <a:srgbClr val="006795"/>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44" name="Shape 1244"/>
              <p:cNvSpPr/>
              <p:nvPr/>
            </p:nvSpPr>
            <p:spPr>
              <a:xfrm>
                <a:off x="76200" y="88900"/>
                <a:ext cx="26663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FFFFFF"/>
                    </a:solidFill>
                  </a:defRPr>
                </a:lvl1pPr>
              </a:lstStyle>
              <a:p>
                <a:pPr>
                  <a:defRPr>
                    <a:solidFill>
                      <a:srgbClr val="006994"/>
                    </a:solidFill>
                  </a:defRPr>
                </a:pPr>
                <a:r>
                  <a:rPr>
                    <a:solidFill>
                      <a:srgbClr val="FFFFFF"/>
                    </a:solidFill>
                  </a:rPr>
                  <a:t>p</a:t>
                </a:r>
              </a:p>
            </p:txBody>
          </p:sp>
        </p:grpSp>
      </p:grpSp>
      <p:grpSp>
        <p:nvGrpSpPr>
          <p:cNvPr id="1272" name="Group 1272"/>
          <p:cNvGrpSpPr/>
          <p:nvPr/>
        </p:nvGrpSpPr>
        <p:grpSpPr>
          <a:xfrm>
            <a:off x="8064500" y="5151966"/>
            <a:ext cx="3810000" cy="2582334"/>
            <a:chOff x="0" y="0"/>
            <a:chExt cx="3810000" cy="2582333"/>
          </a:xfrm>
        </p:grpSpPr>
        <p:sp>
          <p:nvSpPr>
            <p:cNvPr id="1247" name="Shape 1247"/>
            <p:cNvSpPr/>
            <p:nvPr/>
          </p:nvSpPr>
          <p:spPr>
            <a:xfrm flipV="1">
              <a:off x="419100" y="0"/>
              <a:ext cx="795867" cy="1210734"/>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48" name="Shape 1248"/>
            <p:cNvSpPr/>
            <p:nvPr/>
          </p:nvSpPr>
          <p:spPr>
            <a:xfrm flipH="1" flipV="1">
              <a:off x="1231900" y="0"/>
              <a:ext cx="50800" cy="1172634"/>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49" name="Shape 1249"/>
            <p:cNvSpPr/>
            <p:nvPr/>
          </p:nvSpPr>
          <p:spPr>
            <a:xfrm flipV="1">
              <a:off x="2768600" y="16933"/>
              <a:ext cx="685800" cy="1155701"/>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50" name="Shape 1250"/>
            <p:cNvSpPr/>
            <p:nvPr/>
          </p:nvSpPr>
          <p:spPr>
            <a:xfrm flipH="1" flipV="1">
              <a:off x="3530600" y="29633"/>
              <a:ext cx="25400" cy="1117601"/>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51" name="Shape 1251"/>
            <p:cNvSpPr/>
            <p:nvPr/>
          </p:nvSpPr>
          <p:spPr>
            <a:xfrm>
              <a:off x="1422400" y="1325033"/>
              <a:ext cx="848358" cy="197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1900"/>
                </a:lnSpc>
                <a:tabLst>
                  <a:tab pos="520700" algn="l"/>
                </a:tabLst>
                <a:defRPr sz="1400" i="1">
                  <a:solidFill>
                    <a:srgbClr val="006795"/>
                  </a:solidFill>
                </a:defRPr>
              </a:lvl1pPr>
            </a:lstStyle>
            <a:p>
              <a:r>
                <a:t>Gametes</a:t>
              </a:r>
            </a:p>
          </p:txBody>
        </p:sp>
        <p:sp>
          <p:nvSpPr>
            <p:cNvPr id="1252" name="Shape 1252"/>
            <p:cNvSpPr/>
            <p:nvPr/>
          </p:nvSpPr>
          <p:spPr>
            <a:xfrm flipH="1" flipV="1">
              <a:off x="3462866" y="1629833"/>
              <a:ext cx="169334" cy="931334"/>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53" name="Shape 1253"/>
            <p:cNvSpPr/>
            <p:nvPr/>
          </p:nvSpPr>
          <p:spPr>
            <a:xfrm flipV="1">
              <a:off x="245533" y="1595967"/>
              <a:ext cx="2387601" cy="948267"/>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54" name="Shape 1254"/>
            <p:cNvSpPr/>
            <p:nvPr/>
          </p:nvSpPr>
          <p:spPr>
            <a:xfrm flipV="1">
              <a:off x="1430866" y="1595966"/>
              <a:ext cx="2015068" cy="965201"/>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55" name="Shape 1255"/>
            <p:cNvSpPr/>
            <p:nvPr/>
          </p:nvSpPr>
          <p:spPr>
            <a:xfrm flipV="1">
              <a:off x="2438400" y="1629833"/>
              <a:ext cx="110067" cy="914401"/>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56" name="Shape 1256"/>
            <p:cNvSpPr/>
            <p:nvPr/>
          </p:nvSpPr>
          <p:spPr>
            <a:xfrm flipV="1">
              <a:off x="165100" y="1655233"/>
              <a:ext cx="135467" cy="914401"/>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57" name="Shape 1257"/>
            <p:cNvSpPr/>
            <p:nvPr/>
          </p:nvSpPr>
          <p:spPr>
            <a:xfrm flipH="1" flipV="1">
              <a:off x="262466" y="1646766"/>
              <a:ext cx="863602" cy="897468"/>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58" name="Shape 1258"/>
            <p:cNvSpPr/>
            <p:nvPr/>
          </p:nvSpPr>
          <p:spPr>
            <a:xfrm flipH="1" flipV="1">
              <a:off x="1227667" y="1646766"/>
              <a:ext cx="1058333" cy="935568"/>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259" name="Shape 1259"/>
            <p:cNvSpPr/>
            <p:nvPr/>
          </p:nvSpPr>
          <p:spPr>
            <a:xfrm flipH="1" flipV="1">
              <a:off x="1210732" y="1612900"/>
              <a:ext cx="2252135" cy="948267"/>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262" name="Group 1262"/>
            <p:cNvGrpSpPr/>
            <p:nvPr/>
          </p:nvGrpSpPr>
          <p:grpSpPr>
            <a:xfrm>
              <a:off x="2324100" y="1248833"/>
              <a:ext cx="495300" cy="482601"/>
              <a:chOff x="0" y="0"/>
              <a:chExt cx="495300" cy="482600"/>
            </a:xfrm>
          </p:grpSpPr>
          <p:sp>
            <p:nvSpPr>
              <p:cNvPr id="1260" name="Shape 1260"/>
              <p:cNvSpPr/>
              <p:nvPr/>
            </p:nvSpPr>
            <p:spPr>
              <a:xfrm>
                <a:off x="0" y="0"/>
                <a:ext cx="495300" cy="482600"/>
              </a:xfrm>
              <a:prstGeom prst="ellipse">
                <a:avLst/>
              </a:prstGeom>
              <a:solidFill>
                <a:srgbClr val="006795"/>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61" name="Shape 1261"/>
              <p:cNvSpPr/>
              <p:nvPr/>
            </p:nvSpPr>
            <p:spPr>
              <a:xfrm>
                <a:off x="63500" y="127000"/>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FFFFFF"/>
                    </a:solidFill>
                  </a:defRPr>
                </a:lvl1pPr>
              </a:lstStyle>
              <a:p>
                <a:pPr>
                  <a:defRPr>
                    <a:solidFill>
                      <a:srgbClr val="006994"/>
                    </a:solidFill>
                  </a:defRPr>
                </a:pPr>
                <a:r>
                  <a:rPr>
                    <a:solidFill>
                      <a:srgbClr val="FFFFFF"/>
                    </a:solidFill>
                  </a:rPr>
                  <a:t>P</a:t>
                </a:r>
              </a:p>
            </p:txBody>
          </p:sp>
        </p:grpSp>
        <p:grpSp>
          <p:nvGrpSpPr>
            <p:cNvPr id="1265" name="Group 1265"/>
            <p:cNvGrpSpPr/>
            <p:nvPr/>
          </p:nvGrpSpPr>
          <p:grpSpPr>
            <a:xfrm>
              <a:off x="990600" y="1248833"/>
              <a:ext cx="495300" cy="482601"/>
              <a:chOff x="0" y="0"/>
              <a:chExt cx="495300" cy="482600"/>
            </a:xfrm>
          </p:grpSpPr>
          <p:sp>
            <p:nvSpPr>
              <p:cNvPr id="1263" name="Shape 1263"/>
              <p:cNvSpPr/>
              <p:nvPr/>
            </p:nvSpPr>
            <p:spPr>
              <a:xfrm>
                <a:off x="0" y="0"/>
                <a:ext cx="495300" cy="482600"/>
              </a:xfrm>
              <a:prstGeom prst="ellipse">
                <a:avLst/>
              </a:prstGeom>
              <a:solidFill>
                <a:srgbClr val="006795"/>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64" name="Shape 1264"/>
              <p:cNvSpPr/>
              <p:nvPr/>
            </p:nvSpPr>
            <p:spPr>
              <a:xfrm>
                <a:off x="76200" y="88900"/>
                <a:ext cx="26663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FFFFFF"/>
                    </a:solidFill>
                  </a:defRPr>
                </a:lvl1pPr>
              </a:lstStyle>
              <a:p>
                <a:pPr>
                  <a:defRPr>
                    <a:solidFill>
                      <a:srgbClr val="006994"/>
                    </a:solidFill>
                  </a:defRPr>
                </a:pPr>
                <a:r>
                  <a:rPr>
                    <a:solidFill>
                      <a:srgbClr val="FFFFFF"/>
                    </a:solidFill>
                  </a:rPr>
                  <a:t>p</a:t>
                </a:r>
              </a:p>
            </p:txBody>
          </p:sp>
        </p:grpSp>
        <p:grpSp>
          <p:nvGrpSpPr>
            <p:cNvPr id="1268" name="Group 1268"/>
            <p:cNvGrpSpPr/>
            <p:nvPr/>
          </p:nvGrpSpPr>
          <p:grpSpPr>
            <a:xfrm>
              <a:off x="0" y="1248833"/>
              <a:ext cx="495300" cy="482601"/>
              <a:chOff x="0" y="0"/>
              <a:chExt cx="495300" cy="482600"/>
            </a:xfrm>
          </p:grpSpPr>
          <p:sp>
            <p:nvSpPr>
              <p:cNvPr id="1266" name="Shape 1266"/>
              <p:cNvSpPr/>
              <p:nvPr/>
            </p:nvSpPr>
            <p:spPr>
              <a:xfrm>
                <a:off x="0" y="0"/>
                <a:ext cx="495300" cy="482600"/>
              </a:xfrm>
              <a:prstGeom prst="ellipse">
                <a:avLst/>
              </a:prstGeom>
              <a:solidFill>
                <a:srgbClr val="006795"/>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67" name="Shape 1267"/>
              <p:cNvSpPr/>
              <p:nvPr/>
            </p:nvSpPr>
            <p:spPr>
              <a:xfrm>
                <a:off x="76200" y="127000"/>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FFFFFF"/>
                    </a:solidFill>
                  </a:defRPr>
                </a:lvl1pPr>
              </a:lstStyle>
              <a:p>
                <a:pPr>
                  <a:defRPr>
                    <a:solidFill>
                      <a:srgbClr val="006994"/>
                    </a:solidFill>
                  </a:defRPr>
                </a:pPr>
                <a:r>
                  <a:rPr>
                    <a:solidFill>
                      <a:srgbClr val="FFFFFF"/>
                    </a:solidFill>
                  </a:rPr>
                  <a:t>P</a:t>
                </a:r>
              </a:p>
            </p:txBody>
          </p:sp>
        </p:grpSp>
        <p:grpSp>
          <p:nvGrpSpPr>
            <p:cNvPr id="1271" name="Group 1271"/>
            <p:cNvGrpSpPr/>
            <p:nvPr/>
          </p:nvGrpSpPr>
          <p:grpSpPr>
            <a:xfrm>
              <a:off x="3314700" y="1248833"/>
              <a:ext cx="495300" cy="482601"/>
              <a:chOff x="0" y="0"/>
              <a:chExt cx="495300" cy="482600"/>
            </a:xfrm>
          </p:grpSpPr>
          <p:sp>
            <p:nvSpPr>
              <p:cNvPr id="1269" name="Shape 1269"/>
              <p:cNvSpPr/>
              <p:nvPr/>
            </p:nvSpPr>
            <p:spPr>
              <a:xfrm>
                <a:off x="0" y="0"/>
                <a:ext cx="495300" cy="482600"/>
              </a:xfrm>
              <a:prstGeom prst="ellipse">
                <a:avLst/>
              </a:prstGeom>
              <a:solidFill>
                <a:srgbClr val="006795"/>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70" name="Shape 1270"/>
              <p:cNvSpPr/>
              <p:nvPr/>
            </p:nvSpPr>
            <p:spPr>
              <a:xfrm>
                <a:off x="88900" y="101600"/>
                <a:ext cx="26663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FFFFFF"/>
                    </a:solidFill>
                  </a:defRPr>
                </a:lvl1pPr>
              </a:lstStyle>
              <a:p>
                <a:pPr>
                  <a:defRPr>
                    <a:solidFill>
                      <a:srgbClr val="006994"/>
                    </a:solidFill>
                  </a:defRPr>
                </a:pPr>
                <a:r>
                  <a:rPr>
                    <a:solidFill>
                      <a:srgbClr val="FFFFFF"/>
                    </a:solidFill>
                  </a:rPr>
                  <a:t>p</a:t>
                </a:r>
              </a:p>
            </p:txBody>
          </p:sp>
        </p:grpSp>
      </p:grpSp>
      <p:grpSp>
        <p:nvGrpSpPr>
          <p:cNvPr id="1281" name="Group 1281"/>
          <p:cNvGrpSpPr/>
          <p:nvPr/>
        </p:nvGrpSpPr>
        <p:grpSpPr>
          <a:xfrm>
            <a:off x="7518400" y="1295400"/>
            <a:ext cx="5190158" cy="1529557"/>
            <a:chOff x="0" y="0"/>
            <a:chExt cx="5190157" cy="1529556"/>
          </a:xfrm>
        </p:grpSpPr>
        <p:sp>
          <p:nvSpPr>
            <p:cNvPr id="1273" name="Shape 1273"/>
            <p:cNvSpPr/>
            <p:nvPr/>
          </p:nvSpPr>
          <p:spPr>
            <a:xfrm>
              <a:off x="0" y="0"/>
              <a:ext cx="216006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purple</a:t>
              </a:r>
            </a:p>
          </p:txBody>
        </p:sp>
        <p:sp>
          <p:nvSpPr>
            <p:cNvPr id="1274" name="Shape 1274"/>
            <p:cNvSpPr/>
            <p:nvPr/>
          </p:nvSpPr>
          <p:spPr>
            <a:xfrm>
              <a:off x="2362200" y="0"/>
              <a:ext cx="205826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white</a:t>
              </a:r>
            </a:p>
          </p:txBody>
        </p:sp>
        <p:sp>
          <p:nvSpPr>
            <p:cNvPr id="1275" name="Shape 1275"/>
            <p:cNvSpPr/>
            <p:nvPr/>
          </p:nvSpPr>
          <p:spPr>
            <a:xfrm>
              <a:off x="2235200" y="762000"/>
              <a:ext cx="330300"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a:solidFill>
                    <a:srgbClr val="006795"/>
                  </a:solidFill>
                </a:defRPr>
              </a:lvl1pPr>
            </a:lstStyle>
            <a:p>
              <a:pPr>
                <a:defRPr b="0"/>
              </a:pPr>
              <a:r>
                <a:rPr b="1"/>
                <a:t>X</a:t>
              </a:r>
            </a:p>
          </p:txBody>
        </p:sp>
        <p:sp>
          <p:nvSpPr>
            <p:cNvPr id="1276" name="Shape 1276"/>
            <p:cNvSpPr/>
            <p:nvPr/>
          </p:nvSpPr>
          <p:spPr>
            <a:xfrm>
              <a:off x="4876800" y="635000"/>
              <a:ext cx="313358"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006795"/>
                  </a:solidFill>
                </a:defRPr>
              </a:lvl1pPr>
            </a:lstStyle>
            <a:p>
              <a:r>
                <a:t>P</a:t>
              </a:r>
            </a:p>
          </p:txBody>
        </p:sp>
        <p:pic>
          <p:nvPicPr>
            <p:cNvPr id="1277" name="Back Cross white.pdf"/>
            <p:cNvPicPr>
              <a:picLocks noChangeAspect="1"/>
            </p:cNvPicPr>
            <p:nvPr/>
          </p:nvPicPr>
          <p:blipFill>
            <a:blip r:embed="rId2">
              <a:extLst/>
            </a:blip>
            <a:stretch>
              <a:fillRect/>
            </a:stretch>
          </p:blipFill>
          <p:spPr>
            <a:xfrm>
              <a:off x="2977444" y="410585"/>
              <a:ext cx="1028701" cy="1052080"/>
            </a:xfrm>
            <a:prstGeom prst="rect">
              <a:avLst/>
            </a:prstGeom>
            <a:ln w="12700" cap="flat">
              <a:noFill/>
              <a:miter lim="400000"/>
            </a:ln>
            <a:effectLst/>
          </p:spPr>
        </p:pic>
        <p:pic>
          <p:nvPicPr>
            <p:cNvPr id="1278" name="Monohybrid Cross purple.pdf"/>
            <p:cNvPicPr>
              <a:picLocks noChangeAspect="1"/>
            </p:cNvPicPr>
            <p:nvPr/>
          </p:nvPicPr>
          <p:blipFill>
            <a:blip r:embed="rId3">
              <a:extLst/>
            </a:blip>
            <a:stretch>
              <a:fillRect/>
            </a:stretch>
          </p:blipFill>
          <p:spPr>
            <a:xfrm>
              <a:off x="596900" y="355600"/>
              <a:ext cx="1295400" cy="1173957"/>
            </a:xfrm>
            <a:prstGeom prst="rect">
              <a:avLst/>
            </a:prstGeom>
            <a:ln w="12700" cap="flat">
              <a:noFill/>
              <a:miter lim="400000"/>
            </a:ln>
            <a:effectLst/>
          </p:spPr>
        </p:pic>
        <p:sp>
          <p:nvSpPr>
            <p:cNvPr id="1279" name="Shape 1279"/>
            <p:cNvSpPr/>
            <p:nvPr/>
          </p:nvSpPr>
          <p:spPr>
            <a:xfrm>
              <a:off x="1549400" y="11684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PP</a:t>
              </a:r>
            </a:p>
          </p:txBody>
        </p:sp>
        <p:sp>
          <p:nvSpPr>
            <p:cNvPr id="1280" name="Shape 1280"/>
            <p:cNvSpPr/>
            <p:nvPr/>
          </p:nvSpPr>
          <p:spPr>
            <a:xfrm>
              <a:off x="3810000" y="1168400"/>
              <a:ext cx="4062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pp</a:t>
              </a:r>
            </a:p>
          </p:txBody>
        </p:sp>
      </p:grpSp>
      <p:grpSp>
        <p:nvGrpSpPr>
          <p:cNvPr id="1293" name="Group 1293"/>
          <p:cNvGrpSpPr/>
          <p:nvPr/>
        </p:nvGrpSpPr>
        <p:grpSpPr>
          <a:xfrm>
            <a:off x="7658100" y="7937500"/>
            <a:ext cx="5125662" cy="1605422"/>
            <a:chOff x="0" y="0"/>
            <a:chExt cx="5125661" cy="1605421"/>
          </a:xfrm>
        </p:grpSpPr>
        <p:grpSp>
          <p:nvGrpSpPr>
            <p:cNvPr id="1291" name="Group 1291"/>
            <p:cNvGrpSpPr/>
            <p:nvPr/>
          </p:nvGrpSpPr>
          <p:grpSpPr>
            <a:xfrm>
              <a:off x="0" y="0"/>
              <a:ext cx="5125662" cy="1122822"/>
              <a:chOff x="0" y="0"/>
              <a:chExt cx="5125661" cy="1122821"/>
            </a:xfrm>
          </p:grpSpPr>
          <p:pic>
            <p:nvPicPr>
              <p:cNvPr id="1282" name="Monohybrid Cross purple.pdf"/>
              <p:cNvPicPr>
                <a:picLocks noChangeAspect="1"/>
              </p:cNvPicPr>
              <p:nvPr/>
            </p:nvPicPr>
            <p:blipFill>
              <a:blip r:embed="rId3">
                <a:extLst/>
              </a:blip>
              <a:stretch>
                <a:fillRect/>
              </a:stretch>
            </p:blipFill>
            <p:spPr>
              <a:xfrm>
                <a:off x="0" y="0"/>
                <a:ext cx="1121104" cy="1016000"/>
              </a:xfrm>
              <a:prstGeom prst="rect">
                <a:avLst/>
              </a:prstGeom>
              <a:ln w="12700" cap="flat">
                <a:noFill/>
                <a:miter lim="400000"/>
              </a:ln>
              <a:effectLst/>
            </p:spPr>
          </p:pic>
          <p:pic>
            <p:nvPicPr>
              <p:cNvPr id="1283" name="Monohybrid Cross purple.pdf"/>
              <p:cNvPicPr>
                <a:picLocks noChangeAspect="1"/>
              </p:cNvPicPr>
              <p:nvPr/>
            </p:nvPicPr>
            <p:blipFill>
              <a:blip r:embed="rId3">
                <a:extLst/>
              </a:blip>
              <a:stretch>
                <a:fillRect/>
              </a:stretch>
            </p:blipFill>
            <p:spPr>
              <a:xfrm>
                <a:off x="2197100" y="0"/>
                <a:ext cx="1121104" cy="1016000"/>
              </a:xfrm>
              <a:prstGeom prst="rect">
                <a:avLst/>
              </a:prstGeom>
              <a:ln w="12700" cap="flat">
                <a:noFill/>
                <a:miter lim="400000"/>
              </a:ln>
              <a:effectLst/>
            </p:spPr>
          </p:pic>
          <p:pic>
            <p:nvPicPr>
              <p:cNvPr id="1284" name="Monohybrid Cross purple.pdf"/>
              <p:cNvPicPr>
                <a:picLocks noChangeAspect="1"/>
              </p:cNvPicPr>
              <p:nvPr/>
            </p:nvPicPr>
            <p:blipFill>
              <a:blip r:embed="rId3">
                <a:extLst/>
              </a:blip>
              <a:stretch>
                <a:fillRect/>
              </a:stretch>
            </p:blipFill>
            <p:spPr>
              <a:xfrm>
                <a:off x="1066800" y="0"/>
                <a:ext cx="1121104" cy="1016000"/>
              </a:xfrm>
              <a:prstGeom prst="rect">
                <a:avLst/>
              </a:prstGeom>
              <a:ln w="12700" cap="flat">
                <a:noFill/>
                <a:miter lim="400000"/>
              </a:ln>
              <a:effectLst/>
            </p:spPr>
          </p:pic>
          <p:sp>
            <p:nvSpPr>
              <p:cNvPr id="1285" name="Shape 1285"/>
              <p:cNvSpPr/>
              <p:nvPr/>
            </p:nvSpPr>
            <p:spPr>
              <a:xfrm>
                <a:off x="342900" y="8636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PP</a:t>
                </a:r>
              </a:p>
            </p:txBody>
          </p:sp>
          <p:sp>
            <p:nvSpPr>
              <p:cNvPr id="1286" name="Shape 1286"/>
              <p:cNvSpPr/>
              <p:nvPr/>
            </p:nvSpPr>
            <p:spPr>
              <a:xfrm>
                <a:off x="1485900" y="863600"/>
                <a:ext cx="4191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Pp</a:t>
                </a:r>
              </a:p>
            </p:txBody>
          </p:sp>
          <p:sp>
            <p:nvSpPr>
              <p:cNvPr id="1287" name="Shape 1287"/>
              <p:cNvSpPr/>
              <p:nvPr/>
            </p:nvSpPr>
            <p:spPr>
              <a:xfrm>
                <a:off x="2552700" y="863600"/>
                <a:ext cx="4191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Pp</a:t>
                </a:r>
              </a:p>
            </p:txBody>
          </p:sp>
          <p:sp>
            <p:nvSpPr>
              <p:cNvPr id="1288" name="Shape 1288"/>
              <p:cNvSpPr/>
              <p:nvPr/>
            </p:nvSpPr>
            <p:spPr>
              <a:xfrm>
                <a:off x="3822700" y="863600"/>
                <a:ext cx="4062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pp</a:t>
                </a:r>
              </a:p>
            </p:txBody>
          </p:sp>
          <p:pic>
            <p:nvPicPr>
              <p:cNvPr id="1289" name="Back Cross white.pdf"/>
              <p:cNvPicPr>
                <a:picLocks noChangeAspect="1"/>
              </p:cNvPicPr>
              <p:nvPr/>
            </p:nvPicPr>
            <p:blipFill>
              <a:blip r:embed="rId2">
                <a:extLst/>
              </a:blip>
              <a:stretch>
                <a:fillRect/>
              </a:stretch>
            </p:blipFill>
            <p:spPr>
              <a:xfrm>
                <a:off x="3434644" y="54985"/>
                <a:ext cx="876301" cy="896217"/>
              </a:xfrm>
              <a:prstGeom prst="rect">
                <a:avLst/>
              </a:prstGeom>
              <a:ln w="12700" cap="flat">
                <a:noFill/>
                <a:miter lim="400000"/>
              </a:ln>
              <a:effectLst/>
            </p:spPr>
          </p:pic>
          <p:sp>
            <p:nvSpPr>
              <p:cNvPr id="1290" name="Shape 1290"/>
              <p:cNvSpPr/>
              <p:nvPr/>
            </p:nvSpPr>
            <p:spPr>
              <a:xfrm>
                <a:off x="4724400" y="279400"/>
                <a:ext cx="401262"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900"/>
                  </a:lnSpc>
                  <a:tabLst>
                    <a:tab pos="520700" algn="l"/>
                  </a:tabLst>
                  <a:defRPr sz="2200" b="1">
                    <a:solidFill>
                      <a:srgbClr val="006795"/>
                    </a:solidFill>
                  </a:defRPr>
                </a:pPr>
                <a:r>
                  <a:t>F</a:t>
                </a:r>
                <a:r>
                  <a:rPr baseline="-5999"/>
                  <a:t>2</a:t>
                </a:r>
              </a:p>
            </p:txBody>
          </p:sp>
        </p:grpSp>
        <p:sp>
          <p:nvSpPr>
            <p:cNvPr id="1292" name="Shape 1292"/>
            <p:cNvSpPr/>
            <p:nvPr/>
          </p:nvSpPr>
          <p:spPr>
            <a:xfrm>
              <a:off x="635000" y="1346200"/>
              <a:ext cx="3608462"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tabLst>
                  <a:tab pos="520700" algn="l"/>
                </a:tabLst>
                <a:defRPr>
                  <a:solidFill>
                    <a:srgbClr val="006795"/>
                  </a:solidFill>
                </a:defRPr>
              </a:pPr>
              <a:r>
                <a:t>3 purple (</a:t>
              </a:r>
              <a:r>
                <a:rPr i="1"/>
                <a:t>PP</a:t>
              </a:r>
              <a:r>
                <a:t>, </a:t>
              </a:r>
              <a:r>
                <a:rPr i="1"/>
                <a:t>Pp</a:t>
              </a:r>
              <a:r>
                <a:t>, </a:t>
              </a:r>
              <a:r>
                <a:rPr i="1"/>
                <a:t>Pp</a:t>
              </a:r>
              <a:r>
                <a:t>); 1 white (</a:t>
              </a:r>
              <a:r>
                <a:rPr i="1"/>
                <a:t>pp</a:t>
              </a:r>
              <a:r>
                <a:t>)</a:t>
              </a:r>
            </a:p>
          </p:txBody>
        </p:sp>
      </p:grpSp>
      <p:grpSp>
        <p:nvGrpSpPr>
          <p:cNvPr id="1303" name="Group 1303"/>
          <p:cNvGrpSpPr/>
          <p:nvPr/>
        </p:nvGrpSpPr>
        <p:grpSpPr>
          <a:xfrm>
            <a:off x="7645400" y="4572000"/>
            <a:ext cx="5125662" cy="1211722"/>
            <a:chOff x="0" y="0"/>
            <a:chExt cx="5125661" cy="1211721"/>
          </a:xfrm>
        </p:grpSpPr>
        <p:sp>
          <p:nvSpPr>
            <p:cNvPr id="1294" name="Shape 1294"/>
            <p:cNvSpPr/>
            <p:nvPr/>
          </p:nvSpPr>
          <p:spPr>
            <a:xfrm>
              <a:off x="444500" y="952500"/>
              <a:ext cx="4191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Pp</a:t>
              </a:r>
            </a:p>
          </p:txBody>
        </p:sp>
        <p:sp>
          <p:nvSpPr>
            <p:cNvPr id="1295" name="Shape 1295"/>
            <p:cNvSpPr/>
            <p:nvPr/>
          </p:nvSpPr>
          <p:spPr>
            <a:xfrm>
              <a:off x="1663700" y="952500"/>
              <a:ext cx="4191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Pp</a:t>
              </a:r>
            </a:p>
          </p:txBody>
        </p:sp>
        <p:sp>
          <p:nvSpPr>
            <p:cNvPr id="1296" name="Shape 1296"/>
            <p:cNvSpPr/>
            <p:nvPr/>
          </p:nvSpPr>
          <p:spPr>
            <a:xfrm>
              <a:off x="2565400" y="952500"/>
              <a:ext cx="4191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Pp</a:t>
              </a:r>
            </a:p>
          </p:txBody>
        </p:sp>
        <p:sp>
          <p:nvSpPr>
            <p:cNvPr id="1297" name="Shape 1297"/>
            <p:cNvSpPr/>
            <p:nvPr/>
          </p:nvSpPr>
          <p:spPr>
            <a:xfrm>
              <a:off x="4038600" y="952500"/>
              <a:ext cx="4191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Pp</a:t>
              </a:r>
            </a:p>
          </p:txBody>
        </p:sp>
        <p:pic>
          <p:nvPicPr>
            <p:cNvPr id="1298" name="Monohybrid Cross purple.pdf"/>
            <p:cNvPicPr>
              <a:picLocks noChangeAspect="1"/>
            </p:cNvPicPr>
            <p:nvPr/>
          </p:nvPicPr>
          <p:blipFill>
            <a:blip r:embed="rId3">
              <a:extLst/>
            </a:blip>
            <a:stretch>
              <a:fillRect/>
            </a:stretch>
          </p:blipFill>
          <p:spPr>
            <a:xfrm>
              <a:off x="0" y="0"/>
              <a:ext cx="1121104" cy="1016000"/>
            </a:xfrm>
            <a:prstGeom prst="rect">
              <a:avLst/>
            </a:prstGeom>
            <a:ln w="12700" cap="flat">
              <a:noFill/>
              <a:miter lim="400000"/>
            </a:ln>
            <a:effectLst/>
          </p:spPr>
        </p:pic>
        <p:pic>
          <p:nvPicPr>
            <p:cNvPr id="1299" name="Monohybrid Cross purple.pdf"/>
            <p:cNvPicPr>
              <a:picLocks noChangeAspect="1"/>
            </p:cNvPicPr>
            <p:nvPr/>
          </p:nvPicPr>
          <p:blipFill>
            <a:blip r:embed="rId3">
              <a:extLst/>
            </a:blip>
            <a:stretch>
              <a:fillRect/>
            </a:stretch>
          </p:blipFill>
          <p:spPr>
            <a:xfrm>
              <a:off x="2197100" y="0"/>
              <a:ext cx="1121104" cy="1016000"/>
            </a:xfrm>
            <a:prstGeom prst="rect">
              <a:avLst/>
            </a:prstGeom>
            <a:ln w="12700" cap="flat">
              <a:noFill/>
              <a:miter lim="400000"/>
            </a:ln>
            <a:effectLst/>
          </p:spPr>
        </p:pic>
        <p:sp>
          <p:nvSpPr>
            <p:cNvPr id="1300" name="Shape 1300"/>
            <p:cNvSpPr/>
            <p:nvPr/>
          </p:nvSpPr>
          <p:spPr>
            <a:xfrm>
              <a:off x="4724400" y="279400"/>
              <a:ext cx="401262"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900"/>
                </a:lnSpc>
                <a:tabLst>
                  <a:tab pos="520700" algn="l"/>
                </a:tabLst>
                <a:defRPr sz="2200" b="1">
                  <a:solidFill>
                    <a:srgbClr val="006795"/>
                  </a:solidFill>
                </a:defRPr>
              </a:pPr>
              <a:r>
                <a:t>F</a:t>
              </a:r>
              <a:r>
                <a:rPr baseline="-5999"/>
                <a:t>1</a:t>
              </a:r>
            </a:p>
          </p:txBody>
        </p:sp>
        <p:pic>
          <p:nvPicPr>
            <p:cNvPr id="1301" name="Monohybrid Cross purple.pdf"/>
            <p:cNvPicPr>
              <a:picLocks noChangeAspect="1"/>
            </p:cNvPicPr>
            <p:nvPr/>
          </p:nvPicPr>
          <p:blipFill>
            <a:blip r:embed="rId3">
              <a:extLst/>
            </a:blip>
            <a:stretch>
              <a:fillRect/>
            </a:stretch>
          </p:blipFill>
          <p:spPr>
            <a:xfrm>
              <a:off x="1066800" y="0"/>
              <a:ext cx="1121104" cy="1016000"/>
            </a:xfrm>
            <a:prstGeom prst="rect">
              <a:avLst/>
            </a:prstGeom>
            <a:ln w="12700" cap="flat">
              <a:noFill/>
              <a:miter lim="400000"/>
            </a:ln>
            <a:effectLst/>
          </p:spPr>
        </p:pic>
        <p:pic>
          <p:nvPicPr>
            <p:cNvPr id="1302" name="Monohybrid Cross purple.pdf"/>
            <p:cNvPicPr>
              <a:picLocks noChangeAspect="1"/>
            </p:cNvPicPr>
            <p:nvPr/>
          </p:nvPicPr>
          <p:blipFill>
            <a:blip r:embed="rId3">
              <a:extLst/>
            </a:blip>
            <a:stretch>
              <a:fillRect/>
            </a:stretch>
          </p:blipFill>
          <p:spPr>
            <a:xfrm>
              <a:off x="3314700" y="0"/>
              <a:ext cx="1121104" cy="1016000"/>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2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22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22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22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12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12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130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5" nodeType="clickEffect">
                                  <p:stCondLst>
                                    <p:cond delay="0"/>
                                  </p:stCondLst>
                                  <p:iterate>
                                    <p:tmAbs val="0"/>
                                  </p:iterate>
                                  <p:childTnLst>
                                    <p:set>
                                      <p:cBhvr>
                                        <p:cTn id="36" fill="hold"/>
                                        <p:tgtEl>
                                          <p:spTgt spid="12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6" nodeType="clickEffect">
                                  <p:stCondLst>
                                    <p:cond delay="0"/>
                                  </p:stCondLst>
                                  <p:iterate>
                                    <p:tmAbs val="0"/>
                                  </p:iterate>
                                  <p:childTnLst>
                                    <p:set>
                                      <p:cBhvr>
                                        <p:cTn id="40" fill="hold"/>
                                        <p:tgtEl>
                                          <p:spTgt spid="1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0" grpId="1" build="p" bldLvl="5" animBg="1" advAuto="0"/>
      <p:bldP spid="1246" grpId="3" animBg="1" advAuto="0"/>
      <p:bldP spid="1272" grpId="5" animBg="1" advAuto="0"/>
      <p:bldP spid="1281" grpId="2" animBg="1" advAuto="0"/>
      <p:bldP spid="1293" grpId="6" animBg="1" advAuto="0"/>
      <p:bldP spid="1303" grpId="4"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 name="Shape 1305"/>
          <p:cNvSpPr/>
          <p:nvPr/>
        </p:nvSpPr>
        <p:spPr>
          <a:xfrm>
            <a:off x="6121400" y="1206500"/>
            <a:ext cx="6858000" cy="88138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06" name="Shape 1306"/>
          <p:cNvSpPr>
            <a:spLocks noGrp="1"/>
          </p:cNvSpPr>
          <p:nvPr>
            <p:ph type="title"/>
          </p:nvPr>
        </p:nvSpPr>
        <p:spPr>
          <a:prstGeom prst="rect">
            <a:avLst/>
          </a:prstGeom>
        </p:spPr>
        <p:txBody>
          <a:bodyPr/>
          <a:lstStyle>
            <a:lvl1pPr>
              <a:tabLst>
                <a:tab pos="952500" algn="l"/>
              </a:tabLst>
            </a:lvl1pPr>
          </a:lstStyle>
          <a:p>
            <a:r>
              <a:t>Test Cross and Backcross</a:t>
            </a:r>
          </a:p>
        </p:txBody>
      </p:sp>
      <p:sp>
        <p:nvSpPr>
          <p:cNvPr id="1307" name="Shape 1307"/>
          <p:cNvSpPr>
            <a:spLocks noGrp="1"/>
          </p:cNvSpPr>
          <p:nvPr>
            <p:ph type="body" sz="half" idx="1"/>
          </p:nvPr>
        </p:nvSpPr>
        <p:spPr>
          <a:xfrm>
            <a:off x="368300" y="1790700"/>
            <a:ext cx="5016848" cy="7543800"/>
          </a:xfrm>
          <a:prstGeom prst="rect">
            <a:avLst/>
          </a:prstGeom>
        </p:spPr>
        <p:txBody>
          <a:bodyPr/>
          <a:lstStyle/>
          <a:p>
            <a:pPr marL="345600" indent="-345600">
              <a:tabLst>
                <a:tab pos="1016000" algn="l"/>
              </a:tabLst>
            </a:pPr>
            <a:r>
              <a:t>An individual with the dominant phenotype may be homozygous dominant or heterozygous.</a:t>
            </a:r>
          </a:p>
          <a:p>
            <a:pPr marL="345600" indent="-345600">
              <a:tabLst>
                <a:tab pos="1016000" algn="l"/>
              </a:tabLst>
            </a:pPr>
            <a:r>
              <a:t>The genotype of individuals with the dominant phenotype can be established by carrying out a test cross (right) which the unknown genotype is crossed with a homozygous recessive.</a:t>
            </a:r>
          </a:p>
          <a:p>
            <a:pPr marL="345600" indent="-345600">
              <a:tabLst>
                <a:tab pos="1016000" algn="l"/>
              </a:tabLst>
            </a:pPr>
            <a:r>
              <a:t>The results of a test cross are definitive in that the unknown genotype will be revealed.</a:t>
            </a:r>
          </a:p>
          <a:p>
            <a:pPr marL="345600" indent="-345600">
              <a:tabLst>
                <a:tab pos="1016000" algn="l"/>
              </a:tabLst>
            </a:pPr>
            <a:r>
              <a:t>Where an individual is crossed with one of its parents, it is referred to as a back cross.</a:t>
            </a:r>
          </a:p>
        </p:txBody>
      </p:sp>
      <p:grpSp>
        <p:nvGrpSpPr>
          <p:cNvPr id="1311" name="Group 1311"/>
          <p:cNvGrpSpPr/>
          <p:nvPr/>
        </p:nvGrpSpPr>
        <p:grpSpPr>
          <a:xfrm>
            <a:off x="6616700" y="3090333"/>
            <a:ext cx="6311900" cy="2185389"/>
            <a:chOff x="0" y="0"/>
            <a:chExt cx="6311900" cy="2185388"/>
          </a:xfrm>
        </p:grpSpPr>
        <p:sp>
          <p:nvSpPr>
            <p:cNvPr id="1308" name="Shape 1308"/>
            <p:cNvSpPr/>
            <p:nvPr/>
          </p:nvSpPr>
          <p:spPr>
            <a:xfrm>
              <a:off x="1744411" y="0"/>
              <a:ext cx="2458557" cy="1128734"/>
            </a:xfrm>
            <a:custGeom>
              <a:avLst/>
              <a:gdLst/>
              <a:ahLst/>
              <a:cxnLst>
                <a:cxn ang="0">
                  <a:pos x="wd2" y="hd2"/>
                </a:cxn>
                <a:cxn ang="5400000">
                  <a:pos x="wd2" y="hd2"/>
                </a:cxn>
                <a:cxn ang="10800000">
                  <a:pos x="wd2" y="hd2"/>
                </a:cxn>
                <a:cxn ang="16200000">
                  <a:pos x="wd2" y="hd2"/>
                </a:cxn>
              </a:cxnLst>
              <a:rect l="0" t="0" r="r" b="b"/>
              <a:pathLst>
                <a:path w="21600" h="21600" extrusionOk="0">
                  <a:moveTo>
                    <a:pt x="0" y="21259"/>
                  </a:moveTo>
                  <a:lnTo>
                    <a:pt x="11610" y="0"/>
                  </a:lnTo>
                  <a:lnTo>
                    <a:pt x="21600" y="21600"/>
                  </a:lnTo>
                </a:path>
              </a:pathLst>
            </a:custGeom>
            <a:noFill/>
            <a:ln w="50800" cap="flat">
              <a:solidFill>
                <a:srgbClr val="006795"/>
              </a:solidFill>
              <a:prstDash val="solid"/>
              <a:miter lim="400000"/>
              <a:headEnd type="triangle" w="med" len="med"/>
              <a:tailEnd type="triangle" w="med" len="med"/>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09" name="Shape 1309"/>
            <p:cNvSpPr/>
            <p:nvPr/>
          </p:nvSpPr>
          <p:spPr>
            <a:xfrm>
              <a:off x="0" y="1316566"/>
              <a:ext cx="2908300" cy="86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400"/>
                </a:lnSpc>
                <a:tabLst>
                  <a:tab pos="520700" algn="l"/>
                </a:tabLst>
                <a:defRPr>
                  <a:solidFill>
                    <a:srgbClr val="006795"/>
                  </a:solidFill>
                </a:defRPr>
              </a:pPr>
              <a:r>
                <a:t>If unknown genotype is </a:t>
              </a:r>
              <a:r>
                <a:rPr b="1" i="1"/>
                <a:t>RR</a:t>
              </a:r>
              <a:r>
                <a:t>, then all of the offspring should be red.</a:t>
              </a:r>
            </a:p>
          </p:txBody>
        </p:sp>
        <p:sp>
          <p:nvSpPr>
            <p:cNvPr id="1310" name="Shape 1310"/>
            <p:cNvSpPr/>
            <p:nvPr/>
          </p:nvSpPr>
          <p:spPr>
            <a:xfrm>
              <a:off x="3225800" y="1316566"/>
              <a:ext cx="3086100" cy="86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400"/>
                </a:lnSpc>
                <a:tabLst>
                  <a:tab pos="520700" algn="l"/>
                </a:tabLst>
                <a:defRPr>
                  <a:solidFill>
                    <a:srgbClr val="006795"/>
                  </a:solidFill>
                </a:defRPr>
              </a:pPr>
              <a:r>
                <a:t>If unknown genotype is </a:t>
              </a:r>
              <a:r>
                <a:rPr b="1" i="1"/>
                <a:t>Rr</a:t>
              </a:r>
              <a:r>
                <a:t>,</a:t>
              </a:r>
            </a:p>
            <a:p>
              <a:pPr algn="ctr">
                <a:lnSpc>
                  <a:spcPts val="2400"/>
                </a:lnSpc>
                <a:tabLst>
                  <a:tab pos="520700" algn="l"/>
                </a:tabLst>
                <a:defRPr>
                  <a:solidFill>
                    <a:srgbClr val="006795"/>
                  </a:solidFill>
                </a:defRPr>
              </a:pPr>
              <a:r>
                <a:t>then 50% of offspring should be red and 50% white.</a:t>
              </a:r>
            </a:p>
          </p:txBody>
        </p:sp>
      </p:grpSp>
      <p:grpSp>
        <p:nvGrpSpPr>
          <p:cNvPr id="1319" name="Group 1319"/>
          <p:cNvGrpSpPr/>
          <p:nvPr/>
        </p:nvGrpSpPr>
        <p:grpSpPr>
          <a:xfrm>
            <a:off x="6650955" y="1473200"/>
            <a:ext cx="5785979" cy="2416560"/>
            <a:chOff x="0" y="0"/>
            <a:chExt cx="5785978" cy="2416559"/>
          </a:xfrm>
        </p:grpSpPr>
        <p:sp>
          <p:nvSpPr>
            <p:cNvPr id="1312" name="Shape 1312"/>
            <p:cNvSpPr/>
            <p:nvPr/>
          </p:nvSpPr>
          <p:spPr>
            <a:xfrm>
              <a:off x="0" y="0"/>
              <a:ext cx="2852292" cy="575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tabLst>
                  <a:tab pos="520700" algn="l"/>
                </a:tabLst>
                <a:defRPr>
                  <a:solidFill>
                    <a:srgbClr val="006795"/>
                  </a:solidFill>
                </a:defRPr>
              </a:pPr>
              <a:r>
                <a:rPr sz="2000" i="1"/>
                <a:t>Dominant phenotype</a:t>
              </a:r>
            </a:p>
            <a:p>
              <a:pPr algn="ctr">
                <a:tabLst>
                  <a:tab pos="520700" algn="l"/>
                </a:tabLst>
                <a:defRPr>
                  <a:solidFill>
                    <a:srgbClr val="006795"/>
                  </a:solidFill>
                </a:defRPr>
              </a:pPr>
              <a:r>
                <a:rPr sz="2000" i="1"/>
                <a:t> with unknown genotype</a:t>
              </a:r>
            </a:p>
          </p:txBody>
        </p:sp>
        <p:sp>
          <p:nvSpPr>
            <p:cNvPr id="1313" name="Shape 1313"/>
            <p:cNvSpPr/>
            <p:nvPr/>
          </p:nvSpPr>
          <p:spPr>
            <a:xfrm>
              <a:off x="3159782" y="0"/>
              <a:ext cx="2626197" cy="575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tabLst>
                  <a:tab pos="520700" algn="l"/>
                </a:tabLst>
                <a:defRPr>
                  <a:solidFill>
                    <a:srgbClr val="006795"/>
                  </a:solidFill>
                </a:defRPr>
              </a:pPr>
              <a:r>
                <a:rPr sz="2000" i="1"/>
                <a:t>Recessive phenotype</a:t>
              </a:r>
            </a:p>
            <a:p>
              <a:pPr algn="ctr">
                <a:tabLst>
                  <a:tab pos="520700" algn="l"/>
                </a:tabLst>
                <a:defRPr>
                  <a:solidFill>
                    <a:srgbClr val="006795"/>
                  </a:solidFill>
                </a:defRPr>
              </a:pPr>
              <a:r>
                <a:rPr sz="2000" i="1"/>
                <a:t>with known genotype</a:t>
              </a:r>
            </a:p>
          </p:txBody>
        </p:sp>
        <p:sp>
          <p:nvSpPr>
            <p:cNvPr id="1314" name="Shape 1314"/>
            <p:cNvSpPr/>
            <p:nvPr/>
          </p:nvSpPr>
          <p:spPr>
            <a:xfrm>
              <a:off x="3844" y="914400"/>
              <a:ext cx="977901" cy="9814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tabLst>
                  <a:tab pos="520700" algn="l"/>
                </a:tabLst>
                <a:defRPr sz="2200" b="1" i="1">
                  <a:solidFill>
                    <a:srgbClr val="006795"/>
                  </a:solidFill>
                </a:defRPr>
              </a:pPr>
              <a:r>
                <a:t>RR</a:t>
              </a:r>
              <a:br/>
              <a:r>
                <a:t>or</a:t>
              </a:r>
              <a:br/>
              <a:r>
                <a:t>Rr</a:t>
              </a:r>
            </a:p>
          </p:txBody>
        </p:sp>
        <p:sp>
          <p:nvSpPr>
            <p:cNvPr id="1315" name="Shape 1315"/>
            <p:cNvSpPr/>
            <p:nvPr/>
          </p:nvSpPr>
          <p:spPr>
            <a:xfrm>
              <a:off x="2823244" y="1130300"/>
              <a:ext cx="381125" cy="4193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900"/>
                </a:lnSpc>
                <a:tabLst>
                  <a:tab pos="520700" algn="l"/>
                </a:tabLst>
                <a:defRPr sz="3000" b="1">
                  <a:solidFill>
                    <a:srgbClr val="006795"/>
                  </a:solidFill>
                </a:defRPr>
              </a:lvl1pPr>
            </a:lstStyle>
            <a:p>
              <a:r>
                <a:t>X</a:t>
              </a:r>
            </a:p>
          </p:txBody>
        </p:sp>
        <p:sp>
          <p:nvSpPr>
            <p:cNvPr id="1316" name="Shape 1316"/>
            <p:cNvSpPr/>
            <p:nvPr/>
          </p:nvSpPr>
          <p:spPr>
            <a:xfrm>
              <a:off x="5007644" y="1727200"/>
              <a:ext cx="127001" cy="689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900"/>
                </a:lnSpc>
                <a:tabLst>
                  <a:tab pos="520700" algn="l"/>
                </a:tabLst>
                <a:defRPr sz="2200" b="1" i="1">
                  <a:solidFill>
                    <a:srgbClr val="006795"/>
                  </a:solidFill>
                </a:defRPr>
              </a:pPr>
              <a:endParaRPr/>
            </a:p>
          </p:txBody>
        </p:sp>
        <p:pic>
          <p:nvPicPr>
            <p:cNvPr id="1317" name="Back Cross red.png"/>
            <p:cNvPicPr>
              <a:picLocks noChangeAspect="1"/>
            </p:cNvPicPr>
            <p:nvPr/>
          </p:nvPicPr>
          <p:blipFill>
            <a:blip r:embed="rId2">
              <a:extLst/>
            </a:blip>
            <a:stretch>
              <a:fillRect/>
            </a:stretch>
          </p:blipFill>
          <p:spPr>
            <a:xfrm>
              <a:off x="1132279" y="905712"/>
              <a:ext cx="1127079" cy="1184510"/>
            </a:xfrm>
            <a:prstGeom prst="rect">
              <a:avLst/>
            </a:prstGeom>
            <a:ln w="12700" cap="flat">
              <a:noFill/>
              <a:miter lim="400000"/>
            </a:ln>
            <a:effectLst/>
          </p:spPr>
        </p:pic>
        <p:pic>
          <p:nvPicPr>
            <p:cNvPr id="1318" name="Back Cross white.png"/>
            <p:cNvPicPr>
              <a:picLocks noChangeAspect="1"/>
            </p:cNvPicPr>
            <p:nvPr/>
          </p:nvPicPr>
          <p:blipFill>
            <a:blip r:embed="rId3">
              <a:extLst/>
            </a:blip>
            <a:stretch>
              <a:fillRect/>
            </a:stretch>
          </p:blipFill>
          <p:spPr>
            <a:xfrm>
              <a:off x="3882900" y="774370"/>
              <a:ext cx="1150574" cy="1219411"/>
            </a:xfrm>
            <a:prstGeom prst="rect">
              <a:avLst/>
            </a:prstGeom>
            <a:ln w="12700" cap="flat">
              <a:noFill/>
              <a:miter lim="400000"/>
            </a:ln>
            <a:effectLst/>
          </p:spPr>
        </p:pic>
      </p:grpSp>
      <p:grpSp>
        <p:nvGrpSpPr>
          <p:cNvPr id="1352" name="Group 1352"/>
          <p:cNvGrpSpPr/>
          <p:nvPr/>
        </p:nvGrpSpPr>
        <p:grpSpPr>
          <a:xfrm>
            <a:off x="6248400" y="5613400"/>
            <a:ext cx="6388101" cy="3383425"/>
            <a:chOff x="0" y="0"/>
            <a:chExt cx="6388100" cy="3383424"/>
          </a:xfrm>
        </p:grpSpPr>
        <p:grpSp>
          <p:nvGrpSpPr>
            <p:cNvPr id="1335" name="Group 1335"/>
            <p:cNvGrpSpPr/>
            <p:nvPr/>
          </p:nvGrpSpPr>
          <p:grpSpPr>
            <a:xfrm>
              <a:off x="0" y="0"/>
              <a:ext cx="2997199" cy="3383424"/>
              <a:chOff x="0" y="0"/>
              <a:chExt cx="2997199" cy="3383423"/>
            </a:xfrm>
          </p:grpSpPr>
          <p:grpSp>
            <p:nvGrpSpPr>
              <p:cNvPr id="1330" name="Group 1330"/>
              <p:cNvGrpSpPr/>
              <p:nvPr/>
            </p:nvGrpSpPr>
            <p:grpSpPr>
              <a:xfrm>
                <a:off x="0" y="0"/>
                <a:ext cx="2997199" cy="3383423"/>
                <a:chOff x="0" y="0"/>
                <a:chExt cx="2997199" cy="3383422"/>
              </a:xfrm>
            </p:grpSpPr>
            <p:sp>
              <p:nvSpPr>
                <p:cNvPr id="1320" name="Shape 1320"/>
                <p:cNvSpPr/>
                <p:nvPr/>
              </p:nvSpPr>
              <p:spPr>
                <a:xfrm>
                  <a:off x="1346200" y="3124200"/>
                  <a:ext cx="7366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All Rr</a:t>
                  </a:r>
                </a:p>
              </p:txBody>
            </p:sp>
            <p:graphicFrame>
              <p:nvGraphicFramePr>
                <p:cNvPr id="1321" name="Table 1321"/>
                <p:cNvGraphicFramePr/>
                <p:nvPr/>
              </p:nvGraphicFramePr>
              <p:xfrm>
                <a:off x="774700" y="739775"/>
                <a:ext cx="2222499" cy="2222497"/>
              </p:xfrm>
              <a:graphic>
                <a:graphicData uri="http://schemas.openxmlformats.org/drawingml/2006/table">
                  <a:tbl>
                    <a:tblPr>
                      <a:tableStyleId>{8F44A2F1-9E1F-4B54-A3A2-5F16C0AD49E2}</a:tableStyleId>
                    </a:tblPr>
                    <a:tblGrid>
                      <a:gridCol w="1111250"/>
                      <a:gridCol w="1111249"/>
                    </a:tblGrid>
                    <a:tr h="1111250">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38100">
                            <a:solidFill>
                              <a:srgbClr val="006795"/>
                            </a:solidFill>
                            <a:miter lim="400000"/>
                          </a:lnL>
                          <a:lnR w="12700">
                            <a:solidFill>
                              <a:srgbClr val="006795"/>
                            </a:solidFill>
                            <a:miter lim="400000"/>
                          </a:lnR>
                          <a:lnT w="38100">
                            <a:solidFill>
                              <a:srgbClr val="006795"/>
                            </a:solidFill>
                            <a:miter lim="400000"/>
                          </a:lnT>
                          <a:lnB w="12700">
                            <a:solidFill>
                              <a:srgbClr val="006795"/>
                            </a:solidFill>
                            <a:miter lim="400000"/>
                          </a:lnB>
                          <a:solidFill>
                            <a:srgbClr val="9DAF6D">
                              <a:alpha val="28000"/>
                            </a:srgbClr>
                          </a:solidFill>
                        </a:tcPr>
                      </a:tc>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12700">
                            <a:solidFill>
                              <a:srgbClr val="006795"/>
                            </a:solidFill>
                            <a:miter lim="400000"/>
                          </a:lnL>
                          <a:lnR w="38100">
                            <a:solidFill>
                              <a:srgbClr val="006795"/>
                            </a:solidFill>
                            <a:miter lim="400000"/>
                          </a:lnR>
                          <a:lnT w="38100">
                            <a:solidFill>
                              <a:srgbClr val="006795"/>
                            </a:solidFill>
                            <a:miter lim="400000"/>
                          </a:lnT>
                          <a:lnB w="12700">
                            <a:solidFill>
                              <a:srgbClr val="006795"/>
                            </a:solidFill>
                            <a:miter lim="400000"/>
                          </a:lnB>
                          <a:solidFill>
                            <a:srgbClr val="9DAF6D">
                              <a:alpha val="28000"/>
                            </a:srgbClr>
                          </a:solidFill>
                        </a:tcPr>
                      </a:tc>
                    </a:tr>
                    <a:tr h="1111249">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38100">
                            <a:solidFill>
                              <a:srgbClr val="006795"/>
                            </a:solidFill>
                            <a:miter lim="400000"/>
                          </a:lnL>
                          <a:lnR w="12700">
                            <a:solidFill>
                              <a:srgbClr val="006795"/>
                            </a:solidFill>
                            <a:miter lim="400000"/>
                          </a:lnR>
                          <a:lnT w="12700">
                            <a:solidFill>
                              <a:srgbClr val="006795"/>
                            </a:solidFill>
                            <a:miter lim="400000"/>
                          </a:lnT>
                          <a:lnB w="38100">
                            <a:solidFill>
                              <a:srgbClr val="006795"/>
                            </a:solidFill>
                            <a:miter lim="400000"/>
                          </a:lnB>
                          <a:solidFill>
                            <a:srgbClr val="9DAF6D">
                              <a:alpha val="28000"/>
                            </a:srgbClr>
                          </a:solidFill>
                        </a:tcPr>
                      </a:tc>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12700">
                            <a:solidFill>
                              <a:srgbClr val="006795"/>
                            </a:solidFill>
                            <a:miter lim="400000"/>
                          </a:lnL>
                          <a:lnR w="38100">
                            <a:solidFill>
                              <a:srgbClr val="006795"/>
                            </a:solidFill>
                            <a:miter lim="400000"/>
                          </a:lnR>
                          <a:lnT w="12700">
                            <a:solidFill>
                              <a:srgbClr val="006795"/>
                            </a:solidFill>
                            <a:miter lim="400000"/>
                          </a:lnT>
                          <a:lnB w="38100">
                            <a:solidFill>
                              <a:srgbClr val="006795"/>
                            </a:solidFill>
                            <a:miter lim="400000"/>
                          </a:lnB>
                          <a:solidFill>
                            <a:srgbClr val="9DAF6D">
                              <a:alpha val="28000"/>
                            </a:srgbClr>
                          </a:solidFill>
                        </a:tcPr>
                      </a:tc>
                    </a:tr>
                  </a:tbl>
                </a:graphicData>
              </a:graphic>
            </p:graphicFrame>
            <p:sp>
              <p:nvSpPr>
                <p:cNvPr id="1322" name="Shape 1322"/>
                <p:cNvSpPr/>
                <p:nvPr/>
              </p:nvSpPr>
              <p:spPr>
                <a:xfrm>
                  <a:off x="2092569" y="0"/>
                  <a:ext cx="571501" cy="558512"/>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23" name="Shape 1323"/>
                <p:cNvSpPr/>
                <p:nvPr/>
              </p:nvSpPr>
              <p:spPr>
                <a:xfrm>
                  <a:off x="2329961" y="56661"/>
                  <a:ext cx="161621" cy="500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i="1">
                      <a:solidFill>
                        <a:srgbClr val="FFFFFF"/>
                      </a:solidFill>
                    </a:defRPr>
                  </a:lvl1pPr>
                </a:lstStyle>
                <a:p>
                  <a:r>
                    <a:t>r</a:t>
                  </a:r>
                </a:p>
              </p:txBody>
            </p:sp>
            <p:sp>
              <p:nvSpPr>
                <p:cNvPr id="1324" name="Shape 1324"/>
                <p:cNvSpPr/>
                <p:nvPr/>
              </p:nvSpPr>
              <p:spPr>
                <a:xfrm>
                  <a:off x="982784" y="0"/>
                  <a:ext cx="571501" cy="558512"/>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25" name="Shape 1325"/>
                <p:cNvSpPr/>
                <p:nvPr/>
              </p:nvSpPr>
              <p:spPr>
                <a:xfrm>
                  <a:off x="1188915" y="87922"/>
                  <a:ext cx="161621" cy="500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i="1">
                      <a:solidFill>
                        <a:srgbClr val="FFFFFF"/>
                      </a:solidFill>
                    </a:defRPr>
                  </a:lvl1pPr>
                </a:lstStyle>
                <a:p>
                  <a:r>
                    <a:t>r</a:t>
                  </a:r>
                </a:p>
              </p:txBody>
            </p:sp>
            <p:sp>
              <p:nvSpPr>
                <p:cNvPr id="1326" name="Shape 1326"/>
                <p:cNvSpPr/>
                <p:nvPr/>
              </p:nvSpPr>
              <p:spPr>
                <a:xfrm>
                  <a:off x="0" y="1020884"/>
                  <a:ext cx="571500" cy="558513"/>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27" name="Shape 1327"/>
                <p:cNvSpPr/>
                <p:nvPr/>
              </p:nvSpPr>
              <p:spPr>
                <a:xfrm>
                  <a:off x="120161" y="1128346"/>
                  <a:ext cx="286545" cy="500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i="1">
                      <a:solidFill>
                        <a:srgbClr val="FFFFFF"/>
                      </a:solidFill>
                    </a:defRPr>
                  </a:lvl1pPr>
                </a:lstStyle>
                <a:p>
                  <a:r>
                    <a:t>R</a:t>
                  </a:r>
                </a:p>
              </p:txBody>
            </p:sp>
            <p:sp>
              <p:nvSpPr>
                <p:cNvPr id="1328" name="Shape 1328"/>
                <p:cNvSpPr/>
                <p:nvPr/>
              </p:nvSpPr>
              <p:spPr>
                <a:xfrm>
                  <a:off x="0" y="2099407"/>
                  <a:ext cx="571500" cy="558512"/>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29" name="Shape 1329"/>
                <p:cNvSpPr/>
                <p:nvPr/>
              </p:nvSpPr>
              <p:spPr>
                <a:xfrm>
                  <a:off x="120161" y="2207846"/>
                  <a:ext cx="286545" cy="500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i="1">
                      <a:solidFill>
                        <a:srgbClr val="FFFFFF"/>
                      </a:solidFill>
                    </a:defRPr>
                  </a:lvl1pPr>
                </a:lstStyle>
                <a:p>
                  <a:r>
                    <a:t>R</a:t>
                  </a:r>
                </a:p>
              </p:txBody>
            </p:sp>
          </p:grpSp>
          <p:pic>
            <p:nvPicPr>
              <p:cNvPr id="1331" name="Back Cross red.png"/>
              <p:cNvPicPr>
                <a:picLocks noChangeAspect="1"/>
              </p:cNvPicPr>
              <p:nvPr/>
            </p:nvPicPr>
            <p:blipFill>
              <a:blip r:embed="rId2">
                <a:extLst/>
              </a:blip>
              <a:stretch>
                <a:fillRect/>
              </a:stretch>
            </p:blipFill>
            <p:spPr>
              <a:xfrm>
                <a:off x="894159" y="920983"/>
                <a:ext cx="907494" cy="953736"/>
              </a:xfrm>
              <a:prstGeom prst="rect">
                <a:avLst/>
              </a:prstGeom>
              <a:ln w="12700" cap="flat">
                <a:noFill/>
                <a:miter lim="400000"/>
              </a:ln>
              <a:effectLst/>
            </p:spPr>
          </p:pic>
          <p:pic>
            <p:nvPicPr>
              <p:cNvPr id="1332" name="Back Cross red.png"/>
              <p:cNvPicPr>
                <a:picLocks noChangeAspect="1"/>
              </p:cNvPicPr>
              <p:nvPr/>
            </p:nvPicPr>
            <p:blipFill>
              <a:blip r:embed="rId2">
                <a:extLst/>
              </a:blip>
              <a:stretch>
                <a:fillRect/>
              </a:stretch>
            </p:blipFill>
            <p:spPr>
              <a:xfrm>
                <a:off x="1960959" y="910823"/>
                <a:ext cx="907494" cy="953736"/>
              </a:xfrm>
              <a:prstGeom prst="rect">
                <a:avLst/>
              </a:prstGeom>
              <a:ln w="12700" cap="flat">
                <a:noFill/>
                <a:miter lim="400000"/>
              </a:ln>
              <a:effectLst/>
            </p:spPr>
          </p:pic>
          <p:pic>
            <p:nvPicPr>
              <p:cNvPr id="1333" name="Back Cross red.png"/>
              <p:cNvPicPr>
                <a:picLocks noChangeAspect="1"/>
              </p:cNvPicPr>
              <p:nvPr/>
            </p:nvPicPr>
            <p:blipFill>
              <a:blip r:embed="rId2">
                <a:extLst/>
              </a:blip>
              <a:stretch>
                <a:fillRect/>
              </a:stretch>
            </p:blipFill>
            <p:spPr>
              <a:xfrm>
                <a:off x="1930479" y="1916663"/>
                <a:ext cx="907494" cy="953736"/>
              </a:xfrm>
              <a:prstGeom prst="rect">
                <a:avLst/>
              </a:prstGeom>
              <a:ln w="12700" cap="flat">
                <a:noFill/>
                <a:miter lim="400000"/>
              </a:ln>
              <a:effectLst/>
            </p:spPr>
          </p:pic>
          <p:pic>
            <p:nvPicPr>
              <p:cNvPr id="1334" name="Back Cross red.png"/>
              <p:cNvPicPr>
                <a:picLocks noChangeAspect="1"/>
              </p:cNvPicPr>
              <p:nvPr/>
            </p:nvPicPr>
            <p:blipFill>
              <a:blip r:embed="rId2">
                <a:extLst/>
              </a:blip>
              <a:stretch>
                <a:fillRect/>
              </a:stretch>
            </p:blipFill>
            <p:spPr>
              <a:xfrm>
                <a:off x="894159" y="1957303"/>
                <a:ext cx="907494" cy="953736"/>
              </a:xfrm>
              <a:prstGeom prst="rect">
                <a:avLst/>
              </a:prstGeom>
              <a:ln w="12700" cap="flat">
                <a:noFill/>
                <a:miter lim="400000"/>
              </a:ln>
              <a:effectLst/>
            </p:spPr>
          </p:pic>
        </p:grpSp>
        <p:grpSp>
          <p:nvGrpSpPr>
            <p:cNvPr id="1351" name="Group 1351"/>
            <p:cNvGrpSpPr/>
            <p:nvPr/>
          </p:nvGrpSpPr>
          <p:grpSpPr>
            <a:xfrm>
              <a:off x="3467100" y="0"/>
              <a:ext cx="2921000" cy="3383424"/>
              <a:chOff x="0" y="0"/>
              <a:chExt cx="2920999" cy="3383423"/>
            </a:xfrm>
          </p:grpSpPr>
          <p:grpSp>
            <p:nvGrpSpPr>
              <p:cNvPr id="1346" name="Group 1346"/>
              <p:cNvGrpSpPr/>
              <p:nvPr/>
            </p:nvGrpSpPr>
            <p:grpSpPr>
              <a:xfrm>
                <a:off x="0" y="0"/>
                <a:ext cx="2920999" cy="3383423"/>
                <a:chOff x="0" y="0"/>
                <a:chExt cx="2920998" cy="3383422"/>
              </a:xfrm>
            </p:grpSpPr>
            <p:sp>
              <p:nvSpPr>
                <p:cNvPr id="1336" name="Shape 1336"/>
                <p:cNvSpPr/>
                <p:nvPr/>
              </p:nvSpPr>
              <p:spPr>
                <a:xfrm>
                  <a:off x="1054100" y="3124200"/>
                  <a:ext cx="18415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b="1" i="1">
                      <a:solidFill>
                        <a:srgbClr val="006795"/>
                      </a:solidFill>
                    </a:defRPr>
                  </a:lvl1pPr>
                </a:lstStyle>
                <a:p>
                  <a:r>
                    <a:t>50% Rr, 50% rr</a:t>
                  </a:r>
                </a:p>
              </p:txBody>
            </p:sp>
            <p:graphicFrame>
              <p:nvGraphicFramePr>
                <p:cNvPr id="1337" name="Table 1337"/>
                <p:cNvGraphicFramePr/>
                <p:nvPr/>
              </p:nvGraphicFramePr>
              <p:xfrm>
                <a:off x="732692" y="729761"/>
                <a:ext cx="2188306" cy="2188305"/>
              </p:xfrm>
              <a:graphic>
                <a:graphicData uri="http://schemas.openxmlformats.org/drawingml/2006/table">
                  <a:tbl>
                    <a:tblPr>
                      <a:tableStyleId>{8F44A2F1-9E1F-4B54-A3A2-5F16C0AD49E2}</a:tableStyleId>
                    </a:tblPr>
                    <a:tblGrid>
                      <a:gridCol w="1094154"/>
                      <a:gridCol w="1094153"/>
                    </a:tblGrid>
                    <a:tr h="1094154">
                      <a:tc>
                        <a:txBody>
                          <a:bodyPr/>
                          <a:lstStyle/>
                          <a:p>
                            <a:pPr marL="0" algn="ctr" defTabSz="914400">
                              <a:lnSpc>
                                <a:spcPts val="3300"/>
                              </a:lnSpc>
                              <a:tabLst>
                                <a:tab pos="520700" algn="l"/>
                              </a:tabLst>
                              <a:defRPr sz="2800">
                                <a:sym typeface="Hoefler Text"/>
                              </a:defRPr>
                            </a:pPr>
                            <a:endParaRPr/>
                          </a:p>
                        </a:txBody>
                        <a:tcPr marL="38100" marR="38100" marT="38100" marB="38100" anchor="ctr" horzOverflow="overflow">
                          <a:lnL w="38100">
                            <a:solidFill>
                              <a:srgbClr val="006795"/>
                            </a:solidFill>
                            <a:miter lim="400000"/>
                          </a:lnL>
                          <a:lnR w="12700">
                            <a:solidFill>
                              <a:srgbClr val="006795"/>
                            </a:solidFill>
                            <a:miter lim="400000"/>
                          </a:lnR>
                          <a:lnT w="38100">
                            <a:solidFill>
                              <a:srgbClr val="006795"/>
                            </a:solidFill>
                            <a:miter lim="400000"/>
                          </a:lnT>
                          <a:lnB w="12700">
                            <a:solidFill>
                              <a:srgbClr val="006795"/>
                            </a:solidFill>
                            <a:miter lim="400000"/>
                          </a:lnB>
                          <a:solidFill>
                            <a:srgbClr val="9DAF6D">
                              <a:alpha val="28000"/>
                            </a:srgbClr>
                          </a:solidFill>
                        </a:tcPr>
                      </a:tc>
                      <a:tc>
                        <a:txBody>
                          <a:bodyPr/>
                          <a:lstStyle/>
                          <a:p>
                            <a:pPr marL="0" algn="ctr" defTabSz="914400">
                              <a:lnSpc>
                                <a:spcPts val="3300"/>
                              </a:lnSpc>
                              <a:tabLst>
                                <a:tab pos="520700" algn="l"/>
                              </a:tabLst>
                              <a:defRPr sz="2800">
                                <a:sym typeface="Hoefler Text"/>
                              </a:defRPr>
                            </a:pPr>
                            <a:endParaRPr/>
                          </a:p>
                        </a:txBody>
                        <a:tcPr marL="38100" marR="38100" marT="38100" marB="38100" anchor="ctr" horzOverflow="overflow">
                          <a:lnL w="12700">
                            <a:solidFill>
                              <a:srgbClr val="006795"/>
                            </a:solidFill>
                            <a:miter lim="400000"/>
                          </a:lnL>
                          <a:lnR w="38100">
                            <a:solidFill>
                              <a:srgbClr val="006795"/>
                            </a:solidFill>
                            <a:miter lim="400000"/>
                          </a:lnR>
                          <a:lnT w="38100">
                            <a:solidFill>
                              <a:srgbClr val="006795"/>
                            </a:solidFill>
                            <a:miter lim="400000"/>
                          </a:lnT>
                          <a:lnB w="12700">
                            <a:solidFill>
                              <a:srgbClr val="006795"/>
                            </a:solidFill>
                            <a:miter lim="400000"/>
                          </a:lnB>
                          <a:solidFill>
                            <a:srgbClr val="9DAF6D">
                              <a:alpha val="28000"/>
                            </a:srgbClr>
                          </a:solidFill>
                        </a:tcPr>
                      </a:tc>
                    </a:tr>
                    <a:tr h="1094153">
                      <a:tc>
                        <a:txBody>
                          <a:bodyPr/>
                          <a:lstStyle/>
                          <a:p>
                            <a:pPr marL="0" algn="ctr" defTabSz="914400">
                              <a:lnSpc>
                                <a:spcPts val="3300"/>
                              </a:lnSpc>
                              <a:tabLst>
                                <a:tab pos="520700" algn="l"/>
                              </a:tabLst>
                              <a:defRPr sz="2800">
                                <a:sym typeface="Hoefler Text"/>
                              </a:defRPr>
                            </a:pPr>
                            <a:endParaRPr/>
                          </a:p>
                        </a:txBody>
                        <a:tcPr marL="38100" marR="38100" marT="38100" marB="38100" anchor="ctr" horzOverflow="overflow">
                          <a:lnL w="38100">
                            <a:solidFill>
                              <a:srgbClr val="006795"/>
                            </a:solidFill>
                            <a:miter lim="400000"/>
                          </a:lnL>
                          <a:lnR w="12700">
                            <a:solidFill>
                              <a:srgbClr val="006795"/>
                            </a:solidFill>
                            <a:miter lim="400000"/>
                          </a:lnR>
                          <a:lnT w="12700">
                            <a:solidFill>
                              <a:srgbClr val="006795"/>
                            </a:solidFill>
                            <a:miter lim="400000"/>
                          </a:lnT>
                          <a:lnB w="38100">
                            <a:solidFill>
                              <a:srgbClr val="006795"/>
                            </a:solidFill>
                            <a:miter lim="400000"/>
                          </a:lnB>
                          <a:solidFill>
                            <a:srgbClr val="9DAF6D">
                              <a:alpha val="28000"/>
                            </a:srgbClr>
                          </a:solidFill>
                        </a:tcPr>
                      </a:tc>
                      <a:tc>
                        <a:txBody>
                          <a:bodyPr/>
                          <a:lstStyle/>
                          <a:p>
                            <a:pPr marL="0" algn="ctr" defTabSz="914400">
                              <a:lnSpc>
                                <a:spcPts val="3300"/>
                              </a:lnSpc>
                              <a:tabLst>
                                <a:tab pos="520700" algn="l"/>
                              </a:tabLst>
                              <a:defRPr sz="2800">
                                <a:sym typeface="Hoefler Text"/>
                              </a:defRPr>
                            </a:pPr>
                            <a:endParaRPr/>
                          </a:p>
                        </a:txBody>
                        <a:tcPr marL="38100" marR="38100" marT="38100" marB="38100" anchor="ctr" horzOverflow="overflow">
                          <a:lnL w="12700">
                            <a:solidFill>
                              <a:srgbClr val="006795"/>
                            </a:solidFill>
                            <a:miter lim="400000"/>
                          </a:lnL>
                          <a:lnR w="38100">
                            <a:solidFill>
                              <a:srgbClr val="006795"/>
                            </a:solidFill>
                            <a:miter lim="400000"/>
                          </a:lnR>
                          <a:lnT w="12700">
                            <a:solidFill>
                              <a:srgbClr val="006795"/>
                            </a:solidFill>
                            <a:miter lim="400000"/>
                          </a:lnT>
                          <a:lnB w="38100">
                            <a:solidFill>
                              <a:srgbClr val="006795"/>
                            </a:solidFill>
                            <a:miter lim="400000"/>
                          </a:lnB>
                          <a:solidFill>
                            <a:srgbClr val="9DAF6D">
                              <a:alpha val="28000"/>
                            </a:srgbClr>
                          </a:solidFill>
                        </a:tcPr>
                      </a:tc>
                    </a:tr>
                  </a:tbl>
                </a:graphicData>
              </a:graphic>
            </p:graphicFrame>
            <p:sp>
              <p:nvSpPr>
                <p:cNvPr id="1338" name="Shape 1338"/>
                <p:cNvSpPr/>
                <p:nvPr/>
              </p:nvSpPr>
              <p:spPr>
                <a:xfrm>
                  <a:off x="2092569" y="0"/>
                  <a:ext cx="571501" cy="558512"/>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39" name="Shape 1339"/>
                <p:cNvSpPr/>
                <p:nvPr/>
              </p:nvSpPr>
              <p:spPr>
                <a:xfrm>
                  <a:off x="2329961" y="56661"/>
                  <a:ext cx="161621" cy="500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i="1">
                      <a:solidFill>
                        <a:srgbClr val="FFFFFF"/>
                      </a:solidFill>
                    </a:defRPr>
                  </a:lvl1pPr>
                </a:lstStyle>
                <a:p>
                  <a:r>
                    <a:t>r</a:t>
                  </a:r>
                </a:p>
              </p:txBody>
            </p:sp>
            <p:sp>
              <p:nvSpPr>
                <p:cNvPr id="1340" name="Shape 1340"/>
                <p:cNvSpPr/>
                <p:nvPr/>
              </p:nvSpPr>
              <p:spPr>
                <a:xfrm>
                  <a:off x="982784" y="0"/>
                  <a:ext cx="571501" cy="558512"/>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41" name="Shape 1341"/>
                <p:cNvSpPr/>
                <p:nvPr/>
              </p:nvSpPr>
              <p:spPr>
                <a:xfrm>
                  <a:off x="1188915" y="75222"/>
                  <a:ext cx="161621" cy="500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i="1">
                      <a:solidFill>
                        <a:srgbClr val="FFFFFF"/>
                      </a:solidFill>
                    </a:defRPr>
                  </a:lvl1pPr>
                </a:lstStyle>
                <a:p>
                  <a:r>
                    <a:t>r</a:t>
                  </a:r>
                </a:p>
              </p:txBody>
            </p:sp>
            <p:sp>
              <p:nvSpPr>
                <p:cNvPr id="1342" name="Shape 1342"/>
                <p:cNvSpPr/>
                <p:nvPr/>
              </p:nvSpPr>
              <p:spPr>
                <a:xfrm>
                  <a:off x="0" y="1020884"/>
                  <a:ext cx="571500" cy="558513"/>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43" name="Shape 1343"/>
                <p:cNvSpPr/>
                <p:nvPr/>
              </p:nvSpPr>
              <p:spPr>
                <a:xfrm>
                  <a:off x="120161" y="1128346"/>
                  <a:ext cx="286545" cy="500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i="1">
                      <a:solidFill>
                        <a:srgbClr val="FFFFFF"/>
                      </a:solidFill>
                    </a:defRPr>
                  </a:lvl1pPr>
                </a:lstStyle>
                <a:p>
                  <a:r>
                    <a:t>R</a:t>
                  </a:r>
                </a:p>
              </p:txBody>
            </p:sp>
            <p:sp>
              <p:nvSpPr>
                <p:cNvPr id="1344" name="Shape 1344"/>
                <p:cNvSpPr/>
                <p:nvPr/>
              </p:nvSpPr>
              <p:spPr>
                <a:xfrm>
                  <a:off x="0" y="2099407"/>
                  <a:ext cx="571500" cy="558512"/>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45" name="Shape 1345"/>
                <p:cNvSpPr/>
                <p:nvPr/>
              </p:nvSpPr>
              <p:spPr>
                <a:xfrm>
                  <a:off x="221761" y="2156069"/>
                  <a:ext cx="161621" cy="500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i="1">
                      <a:solidFill>
                        <a:srgbClr val="FFFFFF"/>
                      </a:solidFill>
                    </a:defRPr>
                  </a:lvl1pPr>
                </a:lstStyle>
                <a:p>
                  <a:r>
                    <a:t>r</a:t>
                  </a:r>
                </a:p>
              </p:txBody>
            </p:sp>
          </p:grpSp>
          <p:pic>
            <p:nvPicPr>
              <p:cNvPr id="1347" name="Back Cross white.png"/>
              <p:cNvPicPr>
                <a:picLocks noChangeAspect="1"/>
              </p:cNvPicPr>
              <p:nvPr/>
            </p:nvPicPr>
            <p:blipFill>
              <a:blip r:embed="rId3">
                <a:extLst/>
              </a:blip>
              <a:stretch>
                <a:fillRect/>
              </a:stretch>
            </p:blipFill>
            <p:spPr>
              <a:xfrm>
                <a:off x="1935956" y="1821546"/>
                <a:ext cx="982153" cy="1040915"/>
              </a:xfrm>
              <a:prstGeom prst="rect">
                <a:avLst/>
              </a:prstGeom>
              <a:ln w="12700" cap="flat">
                <a:noFill/>
                <a:miter lim="400000"/>
              </a:ln>
              <a:effectLst/>
            </p:spPr>
          </p:pic>
          <p:pic>
            <p:nvPicPr>
              <p:cNvPr id="1348" name="Back Cross white.png"/>
              <p:cNvPicPr>
                <a:picLocks noChangeAspect="1"/>
              </p:cNvPicPr>
              <p:nvPr/>
            </p:nvPicPr>
            <p:blipFill>
              <a:blip r:embed="rId3">
                <a:extLst/>
              </a:blip>
              <a:stretch>
                <a:fillRect/>
              </a:stretch>
            </p:blipFill>
            <p:spPr>
              <a:xfrm>
                <a:off x="889475" y="1841866"/>
                <a:ext cx="982154" cy="1040915"/>
              </a:xfrm>
              <a:prstGeom prst="rect">
                <a:avLst/>
              </a:prstGeom>
              <a:ln w="12700" cap="flat">
                <a:noFill/>
                <a:miter lim="400000"/>
              </a:ln>
              <a:effectLst/>
            </p:spPr>
          </p:pic>
          <p:pic>
            <p:nvPicPr>
              <p:cNvPr id="1349" name="Back Cross red.png"/>
              <p:cNvPicPr>
                <a:picLocks noChangeAspect="1"/>
              </p:cNvPicPr>
              <p:nvPr/>
            </p:nvPicPr>
            <p:blipFill>
              <a:blip r:embed="rId2">
                <a:extLst/>
              </a:blip>
              <a:stretch>
                <a:fillRect/>
              </a:stretch>
            </p:blipFill>
            <p:spPr>
              <a:xfrm>
                <a:off x="810339" y="819383"/>
                <a:ext cx="907494" cy="953736"/>
              </a:xfrm>
              <a:prstGeom prst="rect">
                <a:avLst/>
              </a:prstGeom>
              <a:ln w="12700" cap="flat">
                <a:noFill/>
                <a:miter lim="400000"/>
              </a:ln>
              <a:effectLst/>
            </p:spPr>
          </p:pic>
          <p:pic>
            <p:nvPicPr>
              <p:cNvPr id="1350" name="Back Cross red.png"/>
              <p:cNvPicPr>
                <a:picLocks noChangeAspect="1"/>
              </p:cNvPicPr>
              <p:nvPr/>
            </p:nvPicPr>
            <p:blipFill>
              <a:blip r:embed="rId2">
                <a:extLst/>
              </a:blip>
              <a:stretch>
                <a:fillRect/>
              </a:stretch>
            </p:blipFill>
            <p:spPr>
              <a:xfrm>
                <a:off x="1887299" y="799063"/>
                <a:ext cx="907494" cy="953736"/>
              </a:xfrm>
              <a:prstGeom prst="rect">
                <a:avLst/>
              </a:prstGeom>
              <a:ln w="12700" cap="flat">
                <a:noFill/>
                <a:miter lim="400000"/>
              </a:ln>
              <a:effectLst/>
            </p:spPr>
          </p:pic>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0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0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30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30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307">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1319"/>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3" nodeType="afterEffect">
                                  <p:stCondLst>
                                    <p:cond delay="0"/>
                                  </p:stCondLst>
                                  <p:iterate>
                                    <p:tmAbs val="0"/>
                                  </p:iterate>
                                  <p:childTnLst>
                                    <p:set>
                                      <p:cBhvr>
                                        <p:cTn id="26" fill="hold"/>
                                        <p:tgtEl>
                                          <p:spTgt spid="13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4" nodeType="clickEffect">
                                  <p:stCondLst>
                                    <p:cond delay="0"/>
                                  </p:stCondLst>
                                  <p:iterate>
                                    <p:tmAbs val="0"/>
                                  </p:iterate>
                                  <p:childTnLst>
                                    <p:set>
                                      <p:cBhvr>
                                        <p:cTn id="30" fill="hold"/>
                                        <p:tgtEl>
                                          <p:spTgt spid="1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7" grpId="1" build="p" bldLvl="5" animBg="1" advAuto="0"/>
      <p:bldP spid="1311" grpId="3" animBg="1" advAuto="0"/>
      <p:bldP spid="1319" grpId="2" animBg="1" advAuto="0"/>
      <p:bldP spid="1352" grpId="4"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p:nvPr/>
        </p:nvSpPr>
        <p:spPr>
          <a:xfrm>
            <a:off x="5715000" y="1841500"/>
            <a:ext cx="7302500" cy="71755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55" name="Shape 1355"/>
          <p:cNvSpPr>
            <a:spLocks noGrp="1"/>
          </p:cNvSpPr>
          <p:nvPr>
            <p:ph type="title"/>
          </p:nvPr>
        </p:nvSpPr>
        <p:spPr>
          <a:prstGeom prst="rect">
            <a:avLst/>
          </a:prstGeom>
        </p:spPr>
        <p:txBody>
          <a:bodyPr/>
          <a:lstStyle>
            <a:lvl1pPr>
              <a:tabLst>
                <a:tab pos="952500" algn="l"/>
              </a:tabLst>
            </a:lvl1pPr>
          </a:lstStyle>
          <a:p>
            <a:r>
              <a:t>Monohybrid Cross 1</a:t>
            </a:r>
          </a:p>
        </p:txBody>
      </p:sp>
      <p:sp>
        <p:nvSpPr>
          <p:cNvPr id="1356" name="Shape 1356"/>
          <p:cNvSpPr>
            <a:spLocks noGrp="1"/>
          </p:cNvSpPr>
          <p:nvPr>
            <p:ph type="body" sz="half" idx="1"/>
          </p:nvPr>
        </p:nvSpPr>
        <p:spPr>
          <a:prstGeom prst="rect">
            <a:avLst/>
          </a:prstGeom>
        </p:spPr>
        <p:txBody>
          <a:bodyPr/>
          <a:lstStyle/>
          <a:p>
            <a:pPr marL="345600" indent="-345600">
              <a:tabLst>
                <a:tab pos="1016000" algn="l"/>
              </a:tabLst>
            </a:pPr>
            <a:r>
              <a:t>In this example, the  parents have different phenotypes for coat colour: black and white.</a:t>
            </a:r>
          </a:p>
          <a:p>
            <a:pPr marL="345600" indent="-345600">
              <a:tabLst>
                <a:tab pos="1016000" algn="l"/>
              </a:tabLst>
            </a:pPr>
            <a:r>
              <a:t>The two parents are true-</a:t>
            </a:r>
            <a:br/>
            <a:r>
              <a:t>breeding (i.e. homozygous)</a:t>
            </a:r>
            <a:br/>
            <a:r>
              <a:t>for this characteristic:</a:t>
            </a:r>
          </a:p>
          <a:p>
            <a:pPr marL="680000" lvl="1" indent="-320000">
              <a:tabLst>
                <a:tab pos="1485900" algn="l"/>
              </a:tabLst>
            </a:pPr>
            <a:r>
              <a:t>Homozygous black is</a:t>
            </a:r>
            <a:br/>
            <a:r>
              <a:t>true-breeding for black.</a:t>
            </a:r>
          </a:p>
          <a:p>
            <a:pPr marL="680000" lvl="1" indent="-320000">
              <a:tabLst>
                <a:tab pos="1485900" algn="l"/>
              </a:tabLst>
            </a:pPr>
            <a:r>
              <a:t>Homozygous white is</a:t>
            </a:r>
            <a:br/>
            <a:r>
              <a:t>true breeding for white.</a:t>
            </a:r>
          </a:p>
          <a:p>
            <a:pPr marL="345600" indent="-345600">
              <a:tabLst>
                <a:tab pos="1016000" algn="l"/>
              </a:tabLst>
            </a:pPr>
            <a:r>
              <a:t>The offspring will all be</a:t>
            </a:r>
            <a:br/>
            <a:r>
              <a:t>the black phenotype.</a:t>
            </a:r>
          </a:p>
          <a:p>
            <a:pPr marL="345600" indent="-345600">
              <a:tabLst>
                <a:tab pos="1016000" algn="l"/>
              </a:tabLst>
            </a:pPr>
            <a:r>
              <a:t>The offspring will all be</a:t>
            </a:r>
            <a:br/>
            <a:r>
              <a:t>heterozygous and carriers</a:t>
            </a:r>
            <a:br/>
            <a:r>
              <a:t>for the recessive white allele.</a:t>
            </a:r>
          </a:p>
        </p:txBody>
      </p:sp>
      <p:grpSp>
        <p:nvGrpSpPr>
          <p:cNvPr id="1370" name="Group 1370"/>
          <p:cNvGrpSpPr/>
          <p:nvPr/>
        </p:nvGrpSpPr>
        <p:grpSpPr>
          <a:xfrm>
            <a:off x="5818685" y="5372100"/>
            <a:ext cx="6926977" cy="2200303"/>
            <a:chOff x="0" y="0"/>
            <a:chExt cx="6926976" cy="2200302"/>
          </a:xfrm>
        </p:grpSpPr>
        <p:sp>
          <p:nvSpPr>
            <p:cNvPr id="1357" name="Shape 1357"/>
            <p:cNvSpPr/>
            <p:nvPr/>
          </p:nvSpPr>
          <p:spPr>
            <a:xfrm flipH="1" flipV="1">
              <a:off x="493214" y="177800"/>
              <a:ext cx="292101" cy="1079575"/>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358" name="guinea pig black short.png"/>
            <p:cNvPicPr>
              <a:picLocks noChangeAspect="1"/>
            </p:cNvPicPr>
            <p:nvPr/>
          </p:nvPicPr>
          <p:blipFill>
            <a:blip r:embed="rId2">
              <a:extLst/>
            </a:blip>
            <a:stretch>
              <a:fillRect/>
            </a:stretch>
          </p:blipFill>
          <p:spPr>
            <a:xfrm flipH="1">
              <a:off x="0" y="1408502"/>
              <a:ext cx="1358901" cy="791801"/>
            </a:xfrm>
            <a:prstGeom prst="rect">
              <a:avLst/>
            </a:prstGeom>
            <a:ln w="12700" cap="flat">
              <a:noFill/>
              <a:miter lim="400000"/>
            </a:ln>
            <a:effectLst/>
          </p:spPr>
        </p:pic>
        <p:pic>
          <p:nvPicPr>
            <p:cNvPr id="1359" name="guinea pig black short.png"/>
            <p:cNvPicPr>
              <a:picLocks noChangeAspect="1"/>
            </p:cNvPicPr>
            <p:nvPr/>
          </p:nvPicPr>
          <p:blipFill>
            <a:blip r:embed="rId2">
              <a:extLst/>
            </a:blip>
            <a:stretch>
              <a:fillRect/>
            </a:stretch>
          </p:blipFill>
          <p:spPr>
            <a:xfrm flipH="1">
              <a:off x="3124200" y="1408502"/>
              <a:ext cx="1358900" cy="791801"/>
            </a:xfrm>
            <a:prstGeom prst="rect">
              <a:avLst/>
            </a:prstGeom>
            <a:ln w="12700" cap="flat">
              <a:noFill/>
              <a:miter lim="400000"/>
            </a:ln>
            <a:effectLst/>
          </p:spPr>
        </p:pic>
        <p:sp>
          <p:nvSpPr>
            <p:cNvPr id="1360" name="Shape 1360"/>
            <p:cNvSpPr/>
            <p:nvPr/>
          </p:nvSpPr>
          <p:spPr>
            <a:xfrm flipV="1">
              <a:off x="5471614" y="4233"/>
              <a:ext cx="38101" cy="1176867"/>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361" name="Shape 1361"/>
            <p:cNvSpPr/>
            <p:nvPr/>
          </p:nvSpPr>
          <p:spPr>
            <a:xfrm flipV="1">
              <a:off x="3820614" y="38100"/>
              <a:ext cx="1676401" cy="1117600"/>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362" name="Shape 1362"/>
            <p:cNvSpPr/>
            <p:nvPr/>
          </p:nvSpPr>
          <p:spPr>
            <a:xfrm flipV="1">
              <a:off x="2283914" y="12700"/>
              <a:ext cx="1866901" cy="1155700"/>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363" name="Shape 1363"/>
            <p:cNvSpPr/>
            <p:nvPr/>
          </p:nvSpPr>
          <p:spPr>
            <a:xfrm flipV="1">
              <a:off x="899614" y="38100"/>
              <a:ext cx="3251201" cy="1130300"/>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364" name="Shape 1364"/>
            <p:cNvSpPr/>
            <p:nvPr/>
          </p:nvSpPr>
          <p:spPr>
            <a:xfrm flipH="1" flipV="1">
              <a:off x="1915614" y="25400"/>
              <a:ext cx="3429001" cy="1130300"/>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365" name="Shape 1365"/>
            <p:cNvSpPr/>
            <p:nvPr/>
          </p:nvSpPr>
          <p:spPr>
            <a:xfrm flipH="1" flipV="1">
              <a:off x="1864815" y="0"/>
              <a:ext cx="1879600" cy="1155701"/>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366" name="Shape 1366"/>
            <p:cNvSpPr/>
            <p:nvPr/>
          </p:nvSpPr>
          <p:spPr>
            <a:xfrm flipH="1" flipV="1">
              <a:off x="518614" y="50800"/>
              <a:ext cx="1697568" cy="1147234"/>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367" name="guinea pig black short.png"/>
            <p:cNvPicPr>
              <a:picLocks noChangeAspect="1"/>
            </p:cNvPicPr>
            <p:nvPr/>
          </p:nvPicPr>
          <p:blipFill>
            <a:blip r:embed="rId2">
              <a:extLst/>
            </a:blip>
            <a:stretch>
              <a:fillRect/>
            </a:stretch>
          </p:blipFill>
          <p:spPr>
            <a:xfrm flipH="1">
              <a:off x="1562100" y="1408502"/>
              <a:ext cx="1358900" cy="791801"/>
            </a:xfrm>
            <a:prstGeom prst="rect">
              <a:avLst/>
            </a:prstGeom>
            <a:ln w="12700" cap="flat">
              <a:noFill/>
              <a:miter lim="400000"/>
            </a:ln>
            <a:effectLst/>
          </p:spPr>
        </p:pic>
        <p:pic>
          <p:nvPicPr>
            <p:cNvPr id="1368" name="guinea pig black short.png"/>
            <p:cNvPicPr>
              <a:picLocks noChangeAspect="1"/>
            </p:cNvPicPr>
            <p:nvPr/>
          </p:nvPicPr>
          <p:blipFill>
            <a:blip r:embed="rId2">
              <a:extLst/>
            </a:blip>
            <a:stretch>
              <a:fillRect/>
            </a:stretch>
          </p:blipFill>
          <p:spPr>
            <a:xfrm flipH="1">
              <a:off x="4673600" y="1408502"/>
              <a:ext cx="1358900" cy="791801"/>
            </a:xfrm>
            <a:prstGeom prst="rect">
              <a:avLst/>
            </a:prstGeom>
            <a:ln w="12700" cap="flat">
              <a:noFill/>
              <a:miter lim="400000"/>
            </a:ln>
            <a:effectLst/>
          </p:spPr>
        </p:pic>
        <p:sp>
          <p:nvSpPr>
            <p:cNvPr id="1369" name="Shape 1369"/>
            <p:cNvSpPr/>
            <p:nvPr/>
          </p:nvSpPr>
          <p:spPr>
            <a:xfrm>
              <a:off x="6525714" y="1638300"/>
              <a:ext cx="401263"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900"/>
                </a:lnSpc>
                <a:tabLst>
                  <a:tab pos="520700" algn="l"/>
                </a:tabLst>
                <a:defRPr sz="2200" b="1">
                  <a:solidFill>
                    <a:srgbClr val="006795"/>
                  </a:solidFill>
                </a:defRPr>
              </a:pPr>
              <a:r>
                <a:t>F</a:t>
              </a:r>
              <a:r>
                <a:rPr baseline="-5999"/>
                <a:t>1</a:t>
              </a:r>
            </a:p>
          </p:txBody>
        </p:sp>
      </p:grpSp>
      <p:grpSp>
        <p:nvGrpSpPr>
          <p:cNvPr id="1389" name="Group 1389"/>
          <p:cNvGrpSpPr/>
          <p:nvPr/>
        </p:nvGrpSpPr>
        <p:grpSpPr>
          <a:xfrm>
            <a:off x="5918200" y="3678766"/>
            <a:ext cx="6883760" cy="2023534"/>
            <a:chOff x="0" y="0"/>
            <a:chExt cx="6883759" cy="2023533"/>
          </a:xfrm>
        </p:grpSpPr>
        <p:sp>
          <p:nvSpPr>
            <p:cNvPr id="1371" name="Shape 1371"/>
            <p:cNvSpPr/>
            <p:nvPr/>
          </p:nvSpPr>
          <p:spPr>
            <a:xfrm flipV="1">
              <a:off x="622300" y="169333"/>
              <a:ext cx="368300" cy="1130301"/>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372" name="Shape 1372"/>
            <p:cNvSpPr/>
            <p:nvPr/>
          </p:nvSpPr>
          <p:spPr>
            <a:xfrm flipH="1" flipV="1">
              <a:off x="1295400" y="207433"/>
              <a:ext cx="469900" cy="1054101"/>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373" name="Shape 1373"/>
            <p:cNvSpPr/>
            <p:nvPr/>
          </p:nvSpPr>
          <p:spPr>
            <a:xfrm flipH="1" flipV="1">
              <a:off x="4830233" y="101600"/>
              <a:ext cx="491067" cy="1109134"/>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374" name="Shape 1374"/>
            <p:cNvSpPr/>
            <p:nvPr/>
          </p:nvSpPr>
          <p:spPr>
            <a:xfrm flipV="1">
              <a:off x="4038600" y="0"/>
              <a:ext cx="503767" cy="1274234"/>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377" name="Group 1377"/>
            <p:cNvGrpSpPr/>
            <p:nvPr/>
          </p:nvGrpSpPr>
          <p:grpSpPr>
            <a:xfrm>
              <a:off x="1460500" y="1350433"/>
              <a:ext cx="635000" cy="635001"/>
              <a:chOff x="0" y="0"/>
              <a:chExt cx="635000" cy="635000"/>
            </a:xfrm>
          </p:grpSpPr>
          <p:sp>
            <p:nvSpPr>
              <p:cNvPr id="1375" name="Shape 1375"/>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76" name="Shape 1376"/>
              <p:cNvSpPr/>
              <p:nvPr/>
            </p:nvSpPr>
            <p:spPr>
              <a:xfrm>
                <a:off x="152400" y="1778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grpSp>
          <p:nvGrpSpPr>
            <p:cNvPr id="1380" name="Group 1380"/>
            <p:cNvGrpSpPr/>
            <p:nvPr/>
          </p:nvGrpSpPr>
          <p:grpSpPr>
            <a:xfrm>
              <a:off x="3771900" y="1350433"/>
              <a:ext cx="635000" cy="635001"/>
              <a:chOff x="0" y="0"/>
              <a:chExt cx="635000" cy="635000"/>
            </a:xfrm>
          </p:grpSpPr>
          <p:sp>
            <p:nvSpPr>
              <p:cNvPr id="1378" name="Shape 1378"/>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79" name="Shape 1379"/>
              <p:cNvSpPr/>
              <p:nvPr/>
            </p:nvSpPr>
            <p:spPr>
              <a:xfrm>
                <a:off x="114300" y="1524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grpSp>
          <p:nvGrpSpPr>
            <p:cNvPr id="1383" name="Group 1383"/>
            <p:cNvGrpSpPr/>
            <p:nvPr/>
          </p:nvGrpSpPr>
          <p:grpSpPr>
            <a:xfrm>
              <a:off x="5118100" y="1350433"/>
              <a:ext cx="635000" cy="635001"/>
              <a:chOff x="0" y="0"/>
              <a:chExt cx="635000" cy="635000"/>
            </a:xfrm>
          </p:grpSpPr>
          <p:sp>
            <p:nvSpPr>
              <p:cNvPr id="1381" name="Shape 1381"/>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82" name="Shape 1382"/>
              <p:cNvSpPr/>
              <p:nvPr/>
            </p:nvSpPr>
            <p:spPr>
              <a:xfrm>
                <a:off x="152400" y="1778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grpSp>
          <p:nvGrpSpPr>
            <p:cNvPr id="1386" name="Group 1386"/>
            <p:cNvGrpSpPr/>
            <p:nvPr/>
          </p:nvGrpSpPr>
          <p:grpSpPr>
            <a:xfrm>
              <a:off x="0" y="1388533"/>
              <a:ext cx="635000" cy="635001"/>
              <a:chOff x="0" y="0"/>
              <a:chExt cx="635000" cy="635000"/>
            </a:xfrm>
          </p:grpSpPr>
          <p:sp>
            <p:nvSpPr>
              <p:cNvPr id="1384" name="Shape 1384"/>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85" name="Shape 1385"/>
              <p:cNvSpPr/>
              <p:nvPr/>
            </p:nvSpPr>
            <p:spPr>
              <a:xfrm>
                <a:off x="127000" y="1651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sp>
          <p:nvSpPr>
            <p:cNvPr id="1387" name="Shape 1387"/>
            <p:cNvSpPr/>
            <p:nvPr/>
          </p:nvSpPr>
          <p:spPr>
            <a:xfrm>
              <a:off x="2120900" y="1121833"/>
              <a:ext cx="16637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i="1">
                  <a:solidFill>
                    <a:srgbClr val="006795"/>
                  </a:solidFill>
                </a:defRPr>
              </a:lvl1pPr>
            </a:lstStyle>
            <a:p>
              <a:r>
                <a:t>Possible fertilisations</a:t>
              </a:r>
            </a:p>
          </p:txBody>
        </p:sp>
        <p:sp>
          <p:nvSpPr>
            <p:cNvPr id="1388" name="Shape 1388"/>
            <p:cNvSpPr/>
            <p:nvPr/>
          </p:nvSpPr>
          <p:spPr>
            <a:xfrm>
              <a:off x="5829300" y="1274233"/>
              <a:ext cx="10544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Gametes</a:t>
              </a:r>
            </a:p>
          </p:txBody>
        </p:sp>
      </p:grpSp>
      <p:grpSp>
        <p:nvGrpSpPr>
          <p:cNvPr id="1394" name="Group 1394"/>
          <p:cNvGrpSpPr/>
          <p:nvPr/>
        </p:nvGrpSpPr>
        <p:grpSpPr>
          <a:xfrm>
            <a:off x="5978001" y="2795002"/>
            <a:ext cx="6819457" cy="1332001"/>
            <a:chOff x="0" y="0"/>
            <a:chExt cx="6819455" cy="1332000"/>
          </a:xfrm>
        </p:grpSpPr>
        <p:sp>
          <p:nvSpPr>
            <p:cNvPr id="1390" name="Shape 1390"/>
            <p:cNvSpPr/>
            <p:nvPr/>
          </p:nvSpPr>
          <p:spPr>
            <a:xfrm>
              <a:off x="2708798" y="735597"/>
              <a:ext cx="381125" cy="419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900"/>
                </a:lnSpc>
                <a:tabLst>
                  <a:tab pos="520700" algn="l"/>
                </a:tabLst>
                <a:defRPr sz="3000" b="1">
                  <a:solidFill>
                    <a:srgbClr val="006795"/>
                  </a:solidFill>
                </a:defRPr>
              </a:lvl1pPr>
            </a:lstStyle>
            <a:p>
              <a:r>
                <a:t>X</a:t>
              </a:r>
            </a:p>
          </p:txBody>
        </p:sp>
        <p:pic>
          <p:nvPicPr>
            <p:cNvPr id="1391" name="guinea pig black short.png"/>
            <p:cNvPicPr>
              <a:picLocks noChangeAspect="1"/>
            </p:cNvPicPr>
            <p:nvPr/>
          </p:nvPicPr>
          <p:blipFill>
            <a:blip r:embed="rId2">
              <a:extLst/>
            </a:blip>
            <a:stretch>
              <a:fillRect/>
            </a:stretch>
          </p:blipFill>
          <p:spPr>
            <a:xfrm>
              <a:off x="3714183" y="0"/>
              <a:ext cx="2286001" cy="1332001"/>
            </a:xfrm>
            <a:prstGeom prst="rect">
              <a:avLst/>
            </a:prstGeom>
            <a:ln w="12700" cap="flat">
              <a:noFill/>
              <a:miter lim="400000"/>
            </a:ln>
            <a:effectLst/>
          </p:spPr>
        </p:pic>
        <p:pic>
          <p:nvPicPr>
            <p:cNvPr id="1392" name="guinea pig white short.png"/>
            <p:cNvPicPr>
              <a:picLocks noChangeAspect="1"/>
            </p:cNvPicPr>
            <p:nvPr/>
          </p:nvPicPr>
          <p:blipFill>
            <a:blip r:embed="rId3">
              <a:extLst/>
            </a:blip>
            <a:stretch>
              <a:fillRect/>
            </a:stretch>
          </p:blipFill>
          <p:spPr>
            <a:xfrm>
              <a:off x="0" y="69892"/>
              <a:ext cx="2540001" cy="1185940"/>
            </a:xfrm>
            <a:prstGeom prst="rect">
              <a:avLst/>
            </a:prstGeom>
            <a:ln w="12700" cap="flat">
              <a:noFill/>
              <a:miter lim="400000"/>
            </a:ln>
            <a:effectLst/>
          </p:spPr>
        </p:pic>
        <p:sp>
          <p:nvSpPr>
            <p:cNvPr id="1393" name="Shape 1393"/>
            <p:cNvSpPr/>
            <p:nvPr/>
          </p:nvSpPr>
          <p:spPr>
            <a:xfrm>
              <a:off x="6506098" y="824497"/>
              <a:ext cx="313358" cy="3210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006795"/>
                  </a:solidFill>
                </a:defRPr>
              </a:lvl1pPr>
            </a:lstStyle>
            <a:p>
              <a:r>
                <a:t>P</a:t>
              </a:r>
            </a:p>
          </p:txBody>
        </p:sp>
      </p:grpSp>
      <p:sp>
        <p:nvSpPr>
          <p:cNvPr id="1395" name="Shape 1395"/>
          <p:cNvSpPr/>
          <p:nvPr/>
        </p:nvSpPr>
        <p:spPr>
          <a:xfrm>
            <a:off x="7048500" y="8369300"/>
            <a:ext cx="39751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400"/>
              </a:lnSpc>
              <a:tabLst>
                <a:tab pos="520700" algn="l"/>
              </a:tabLst>
              <a:defRPr i="1">
                <a:solidFill>
                  <a:srgbClr val="006795"/>
                </a:solidFill>
              </a:defRPr>
            </a:pPr>
            <a:r>
              <a:t>The F</a:t>
            </a:r>
            <a:r>
              <a:rPr baseline="-5999"/>
              <a:t>1</a:t>
            </a:r>
            <a:r>
              <a:t> refers to the heterozygous offspring of true-breeding parents</a:t>
            </a:r>
          </a:p>
        </p:txBody>
      </p:sp>
      <p:grpSp>
        <p:nvGrpSpPr>
          <p:cNvPr id="1398" name="Group 1398"/>
          <p:cNvGrpSpPr/>
          <p:nvPr/>
        </p:nvGrpSpPr>
        <p:grpSpPr>
          <a:xfrm>
            <a:off x="6108700" y="2451100"/>
            <a:ext cx="2058269" cy="1171960"/>
            <a:chOff x="0" y="0"/>
            <a:chExt cx="2058268" cy="1171959"/>
          </a:xfrm>
        </p:grpSpPr>
        <p:sp>
          <p:nvSpPr>
            <p:cNvPr id="1396" name="Shape 1396"/>
            <p:cNvSpPr/>
            <p:nvPr/>
          </p:nvSpPr>
          <p:spPr>
            <a:xfrm>
              <a:off x="546100" y="850900"/>
              <a:ext cx="52874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006795"/>
                  </a:solidFill>
                </a:defRPr>
              </a:lvl1pPr>
            </a:lstStyle>
            <a:p>
              <a:pPr>
                <a:defRPr spc="0"/>
              </a:pPr>
              <a:r>
                <a:rPr spc="237"/>
                <a:t>bb</a:t>
              </a:r>
            </a:p>
          </p:txBody>
        </p:sp>
        <p:sp>
          <p:nvSpPr>
            <p:cNvPr id="1397" name="Shape 1397"/>
            <p:cNvSpPr/>
            <p:nvPr/>
          </p:nvSpPr>
          <p:spPr>
            <a:xfrm>
              <a:off x="0" y="0"/>
              <a:ext cx="205826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white</a:t>
              </a:r>
            </a:p>
          </p:txBody>
        </p:sp>
      </p:grpSp>
      <p:grpSp>
        <p:nvGrpSpPr>
          <p:cNvPr id="1401" name="Group 1401"/>
          <p:cNvGrpSpPr/>
          <p:nvPr/>
        </p:nvGrpSpPr>
        <p:grpSpPr>
          <a:xfrm>
            <a:off x="9728200" y="2451100"/>
            <a:ext cx="2058269" cy="1286260"/>
            <a:chOff x="0" y="0"/>
            <a:chExt cx="2058268" cy="1286259"/>
          </a:xfrm>
        </p:grpSpPr>
        <p:sp>
          <p:nvSpPr>
            <p:cNvPr id="1399" name="Shape 1399"/>
            <p:cNvSpPr/>
            <p:nvPr/>
          </p:nvSpPr>
          <p:spPr>
            <a:xfrm>
              <a:off x="965200" y="965200"/>
              <a:ext cx="59095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400" name="Shape 1400"/>
            <p:cNvSpPr/>
            <p:nvPr/>
          </p:nvSpPr>
          <p:spPr>
            <a:xfrm>
              <a:off x="0" y="0"/>
              <a:ext cx="205826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black</a:t>
              </a:r>
            </a:p>
          </p:txBody>
        </p:sp>
      </p:grpSp>
      <p:grpSp>
        <p:nvGrpSpPr>
          <p:cNvPr id="1407" name="Group 1407"/>
          <p:cNvGrpSpPr/>
          <p:nvPr/>
        </p:nvGrpSpPr>
        <p:grpSpPr>
          <a:xfrm>
            <a:off x="6210300" y="7010400"/>
            <a:ext cx="5233454" cy="1148222"/>
            <a:chOff x="0" y="0"/>
            <a:chExt cx="5233453" cy="1148221"/>
          </a:xfrm>
        </p:grpSpPr>
        <p:sp>
          <p:nvSpPr>
            <p:cNvPr id="1402" name="Shape 1402"/>
            <p:cNvSpPr/>
            <p:nvPr/>
          </p:nvSpPr>
          <p:spPr>
            <a:xfrm>
              <a:off x="3200400" y="0"/>
              <a:ext cx="55985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403" name="Shape 1403"/>
            <p:cNvSpPr/>
            <p:nvPr/>
          </p:nvSpPr>
          <p:spPr>
            <a:xfrm>
              <a:off x="1562100" y="0"/>
              <a:ext cx="55985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404" name="Shape 1404"/>
            <p:cNvSpPr/>
            <p:nvPr/>
          </p:nvSpPr>
          <p:spPr>
            <a:xfrm>
              <a:off x="4673600" y="0"/>
              <a:ext cx="55985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405" name="Shape 1405"/>
            <p:cNvSpPr/>
            <p:nvPr/>
          </p:nvSpPr>
          <p:spPr>
            <a:xfrm>
              <a:off x="1638300" y="889000"/>
              <a:ext cx="213461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Heterozygous black</a:t>
              </a:r>
            </a:p>
          </p:txBody>
        </p:sp>
        <p:sp>
          <p:nvSpPr>
            <p:cNvPr id="1406" name="Shape 1406"/>
            <p:cNvSpPr/>
            <p:nvPr/>
          </p:nvSpPr>
          <p:spPr>
            <a:xfrm>
              <a:off x="0" y="0"/>
              <a:ext cx="55985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35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35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35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35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35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iterate>
                                    <p:tmAbs val="0"/>
                                  </p:iterate>
                                  <p:childTnLst>
                                    <p:set>
                                      <p:cBhvr>
                                        <p:cTn id="32" fill="hold"/>
                                        <p:tgtEl>
                                          <p:spTgt spid="1394"/>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3" nodeType="afterEffect">
                                  <p:stCondLst>
                                    <p:cond delay="0"/>
                                  </p:stCondLst>
                                  <p:iterate>
                                    <p:tmAbs val="0"/>
                                  </p:iterate>
                                  <p:childTnLst>
                                    <p:set>
                                      <p:cBhvr>
                                        <p:cTn id="35" fill="hold"/>
                                        <p:tgtEl>
                                          <p:spTgt spid="1401"/>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4" nodeType="afterEffect">
                                  <p:stCondLst>
                                    <p:cond delay="0"/>
                                  </p:stCondLst>
                                  <p:iterate>
                                    <p:tmAbs val="0"/>
                                  </p:iterate>
                                  <p:childTnLst>
                                    <p:set>
                                      <p:cBhvr>
                                        <p:cTn id="38" fill="hold"/>
                                        <p:tgtEl>
                                          <p:spTgt spid="13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5" nodeType="clickEffect">
                                  <p:stCondLst>
                                    <p:cond delay="0"/>
                                  </p:stCondLst>
                                  <p:iterate>
                                    <p:tmAbs val="0"/>
                                  </p:iterate>
                                  <p:childTnLst>
                                    <p:set>
                                      <p:cBhvr>
                                        <p:cTn id="42" fill="hold"/>
                                        <p:tgtEl>
                                          <p:spTgt spid="13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6" nodeType="clickEffect">
                                  <p:stCondLst>
                                    <p:cond delay="0"/>
                                  </p:stCondLst>
                                  <p:iterate>
                                    <p:tmAbs val="0"/>
                                  </p:iterate>
                                  <p:childTnLst>
                                    <p:set>
                                      <p:cBhvr>
                                        <p:cTn id="46" fill="hold"/>
                                        <p:tgtEl>
                                          <p:spTgt spid="1370"/>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7" nodeType="afterEffect">
                                  <p:stCondLst>
                                    <p:cond delay="0"/>
                                  </p:stCondLst>
                                  <p:iterate>
                                    <p:tmAbs val="0"/>
                                  </p:iterate>
                                  <p:childTnLst>
                                    <p:set>
                                      <p:cBhvr>
                                        <p:cTn id="49" fill="hold"/>
                                        <p:tgtEl>
                                          <p:spTgt spid="140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8" nodeType="clickEffect">
                                  <p:stCondLst>
                                    <p:cond delay="0"/>
                                  </p:stCondLst>
                                  <p:iterate>
                                    <p:tmAbs val="0"/>
                                  </p:iterate>
                                  <p:childTnLst>
                                    <p:set>
                                      <p:cBhvr>
                                        <p:cTn id="53" fill="hold"/>
                                        <p:tgtEl>
                                          <p:spTgt spid="1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6" grpId="1" build="p" bldLvl="5" animBg="1" advAuto="0"/>
      <p:bldP spid="1370" grpId="6" animBg="1" advAuto="0"/>
      <p:bldP spid="1389" grpId="5" animBg="1" advAuto="0"/>
      <p:bldP spid="1394" grpId="2" animBg="1" advAuto="0"/>
      <p:bldP spid="1395" grpId="8" animBg="1" advAuto="0"/>
      <p:bldP spid="1398" grpId="4" animBg="1" advAuto="0"/>
      <p:bldP spid="1401" grpId="3" animBg="1" advAuto="0"/>
      <p:bldP spid="1407" grpId="7"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Shape 1409"/>
          <p:cNvSpPr/>
          <p:nvPr/>
        </p:nvSpPr>
        <p:spPr>
          <a:xfrm>
            <a:off x="5905500" y="1917700"/>
            <a:ext cx="7099300" cy="66548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410" name="Shape 1410"/>
          <p:cNvSpPr>
            <a:spLocks noGrp="1"/>
          </p:cNvSpPr>
          <p:nvPr>
            <p:ph type="title"/>
          </p:nvPr>
        </p:nvSpPr>
        <p:spPr>
          <a:prstGeom prst="rect">
            <a:avLst/>
          </a:prstGeom>
        </p:spPr>
        <p:txBody>
          <a:bodyPr/>
          <a:lstStyle>
            <a:lvl1pPr>
              <a:tabLst>
                <a:tab pos="952500" algn="l"/>
              </a:tabLst>
            </a:lvl1pPr>
          </a:lstStyle>
          <a:p>
            <a:r>
              <a:t>Monohybrid Cross 2</a:t>
            </a:r>
          </a:p>
        </p:txBody>
      </p:sp>
      <p:sp>
        <p:nvSpPr>
          <p:cNvPr id="1411" name="Shape 1411"/>
          <p:cNvSpPr>
            <a:spLocks noGrp="1"/>
          </p:cNvSpPr>
          <p:nvPr>
            <p:ph type="body" sz="quarter" idx="1"/>
          </p:nvPr>
        </p:nvSpPr>
        <p:spPr>
          <a:xfrm>
            <a:off x="368300" y="1790700"/>
            <a:ext cx="5317431" cy="4202411"/>
          </a:xfrm>
          <a:prstGeom prst="rect">
            <a:avLst/>
          </a:prstGeom>
        </p:spPr>
        <p:txBody>
          <a:bodyPr/>
          <a:lstStyle/>
          <a:p>
            <a:pPr marL="345600" indent="-345600">
              <a:tabLst>
                <a:tab pos="1016000" algn="l"/>
              </a:tabLst>
            </a:pPr>
            <a:r>
              <a:t>Here, the parents have the same </a:t>
            </a:r>
            <a:r>
              <a:rPr b="1">
                <a:solidFill>
                  <a:srgbClr val="006994"/>
                </a:solidFill>
              </a:rPr>
              <a:t>black</a:t>
            </a:r>
            <a:r>
              <a:t> phenotype for coat colour.</a:t>
            </a:r>
          </a:p>
          <a:p>
            <a:pPr marL="345600" indent="-345600">
              <a:tabLst>
                <a:tab pos="1016000" algn="l"/>
              </a:tabLst>
            </a:pPr>
            <a:r>
              <a:t>Both parents are </a:t>
            </a:r>
            <a:r>
              <a:rPr b="1">
                <a:solidFill>
                  <a:srgbClr val="006994"/>
                </a:solidFill>
              </a:rPr>
              <a:t>true-breeding</a:t>
            </a:r>
            <a:r>
              <a:t> (i.e. homozygous) for this characteristic.</a:t>
            </a:r>
          </a:p>
          <a:p>
            <a:pPr marL="345600" indent="-345600">
              <a:tabLst>
                <a:tab pos="1016000" algn="l"/>
              </a:tabLst>
            </a:pPr>
            <a:r>
              <a:t>The offspring will all be the </a:t>
            </a:r>
            <a:br/>
            <a:r>
              <a:rPr b="1">
                <a:solidFill>
                  <a:srgbClr val="006994"/>
                </a:solidFill>
              </a:rPr>
              <a:t>black</a:t>
            </a:r>
            <a:r>
              <a:t> phenotype.</a:t>
            </a:r>
            <a:endParaRPr b="1"/>
          </a:p>
          <a:p>
            <a:pPr marL="345600" indent="-345600">
              <a:tabLst>
                <a:tab pos="1016000" algn="l"/>
              </a:tabLst>
            </a:pPr>
            <a:r>
              <a:t>The offspring will all be the same phenotype and genotype as the parents: </a:t>
            </a:r>
            <a:r>
              <a:rPr b="1">
                <a:solidFill>
                  <a:srgbClr val="006994"/>
                </a:solidFill>
              </a:rPr>
              <a:t>black homozygotes</a:t>
            </a:r>
          </a:p>
        </p:txBody>
      </p:sp>
      <p:grpSp>
        <p:nvGrpSpPr>
          <p:cNvPr id="1424" name="Group 1424"/>
          <p:cNvGrpSpPr/>
          <p:nvPr/>
        </p:nvGrpSpPr>
        <p:grpSpPr>
          <a:xfrm>
            <a:off x="6313985" y="5236633"/>
            <a:ext cx="6108701" cy="2526270"/>
            <a:chOff x="0" y="0"/>
            <a:chExt cx="6108699" cy="2526269"/>
          </a:xfrm>
        </p:grpSpPr>
        <p:pic>
          <p:nvPicPr>
            <p:cNvPr id="1412" name="guinea pig black short.png"/>
            <p:cNvPicPr>
              <a:picLocks noChangeAspect="1"/>
            </p:cNvPicPr>
            <p:nvPr/>
          </p:nvPicPr>
          <p:blipFill>
            <a:blip r:embed="rId2">
              <a:extLst/>
            </a:blip>
            <a:stretch>
              <a:fillRect/>
            </a:stretch>
          </p:blipFill>
          <p:spPr>
            <a:xfrm flipH="1">
              <a:off x="0" y="1734468"/>
              <a:ext cx="1358901" cy="791802"/>
            </a:xfrm>
            <a:prstGeom prst="rect">
              <a:avLst/>
            </a:prstGeom>
            <a:ln w="12700" cap="flat">
              <a:noFill/>
              <a:miter lim="400000"/>
            </a:ln>
            <a:effectLst/>
          </p:spPr>
        </p:pic>
        <p:pic>
          <p:nvPicPr>
            <p:cNvPr id="1413" name="guinea pig black short.png"/>
            <p:cNvPicPr>
              <a:picLocks noChangeAspect="1"/>
            </p:cNvPicPr>
            <p:nvPr/>
          </p:nvPicPr>
          <p:blipFill>
            <a:blip r:embed="rId2">
              <a:extLst/>
            </a:blip>
            <a:stretch>
              <a:fillRect/>
            </a:stretch>
          </p:blipFill>
          <p:spPr>
            <a:xfrm flipH="1">
              <a:off x="1549400" y="1734468"/>
              <a:ext cx="1358900" cy="791802"/>
            </a:xfrm>
            <a:prstGeom prst="rect">
              <a:avLst/>
            </a:prstGeom>
            <a:ln w="12700" cap="flat">
              <a:noFill/>
              <a:miter lim="400000"/>
            </a:ln>
            <a:effectLst/>
          </p:spPr>
        </p:pic>
        <p:pic>
          <p:nvPicPr>
            <p:cNvPr id="1414" name="guinea pig black short.png"/>
            <p:cNvPicPr>
              <a:picLocks noChangeAspect="1"/>
            </p:cNvPicPr>
            <p:nvPr/>
          </p:nvPicPr>
          <p:blipFill>
            <a:blip r:embed="rId2">
              <a:extLst/>
            </a:blip>
            <a:stretch>
              <a:fillRect/>
            </a:stretch>
          </p:blipFill>
          <p:spPr>
            <a:xfrm flipH="1">
              <a:off x="3124200" y="1734468"/>
              <a:ext cx="1358900" cy="791802"/>
            </a:xfrm>
            <a:prstGeom prst="rect">
              <a:avLst/>
            </a:prstGeom>
            <a:ln w="12700" cap="flat">
              <a:noFill/>
              <a:miter lim="400000"/>
            </a:ln>
            <a:effectLst/>
          </p:spPr>
        </p:pic>
        <p:sp>
          <p:nvSpPr>
            <p:cNvPr id="1415" name="Shape 1415"/>
            <p:cNvSpPr/>
            <p:nvPr/>
          </p:nvSpPr>
          <p:spPr>
            <a:xfrm flipH="1" flipV="1">
              <a:off x="4874714" y="21166"/>
              <a:ext cx="110068" cy="1468968"/>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16" name="Shape 1416"/>
            <p:cNvSpPr/>
            <p:nvPr/>
          </p:nvSpPr>
          <p:spPr>
            <a:xfrm flipV="1">
              <a:off x="2309314" y="46566"/>
              <a:ext cx="2768601" cy="1435101"/>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17" name="Shape 1417"/>
            <p:cNvSpPr/>
            <p:nvPr/>
          </p:nvSpPr>
          <p:spPr>
            <a:xfrm flipV="1">
              <a:off x="531314" y="110066"/>
              <a:ext cx="3505201" cy="1346201"/>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18" name="Shape 1418"/>
            <p:cNvSpPr/>
            <p:nvPr/>
          </p:nvSpPr>
          <p:spPr>
            <a:xfrm flipH="1" flipV="1">
              <a:off x="1471114" y="46566"/>
              <a:ext cx="3420535" cy="1426634"/>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19" name="Shape 1419"/>
            <p:cNvSpPr/>
            <p:nvPr/>
          </p:nvSpPr>
          <p:spPr>
            <a:xfrm flipH="1" flipV="1">
              <a:off x="1458415" y="71965"/>
              <a:ext cx="2184400" cy="1371602"/>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20" name="Shape 1420"/>
            <p:cNvSpPr/>
            <p:nvPr/>
          </p:nvSpPr>
          <p:spPr>
            <a:xfrm flipH="1" flipV="1">
              <a:off x="302714" y="46566"/>
              <a:ext cx="1913469" cy="1477434"/>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21" name="Shape 1421"/>
            <p:cNvSpPr/>
            <p:nvPr/>
          </p:nvSpPr>
          <p:spPr>
            <a:xfrm flipH="1" flipV="1">
              <a:off x="268848" y="0"/>
              <a:ext cx="186267" cy="1443567"/>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422" name="guinea pig black short.png"/>
            <p:cNvPicPr>
              <a:picLocks noChangeAspect="1"/>
            </p:cNvPicPr>
            <p:nvPr/>
          </p:nvPicPr>
          <p:blipFill>
            <a:blip r:embed="rId2">
              <a:extLst/>
            </a:blip>
            <a:stretch>
              <a:fillRect/>
            </a:stretch>
          </p:blipFill>
          <p:spPr>
            <a:xfrm flipH="1">
              <a:off x="4749800" y="1734468"/>
              <a:ext cx="1358900" cy="791802"/>
            </a:xfrm>
            <a:prstGeom prst="rect">
              <a:avLst/>
            </a:prstGeom>
            <a:ln w="12700" cap="flat">
              <a:noFill/>
              <a:miter lim="400000"/>
            </a:ln>
            <a:effectLst/>
          </p:spPr>
        </p:pic>
        <p:sp>
          <p:nvSpPr>
            <p:cNvPr id="1423" name="Shape 1423"/>
            <p:cNvSpPr/>
            <p:nvPr/>
          </p:nvSpPr>
          <p:spPr>
            <a:xfrm flipV="1">
              <a:off x="3795214" y="59266"/>
              <a:ext cx="1" cy="1380100"/>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443" name="Group 1443"/>
          <p:cNvGrpSpPr/>
          <p:nvPr/>
        </p:nvGrpSpPr>
        <p:grpSpPr>
          <a:xfrm>
            <a:off x="6223000" y="3627966"/>
            <a:ext cx="6566260" cy="1921934"/>
            <a:chOff x="0" y="0"/>
            <a:chExt cx="6566259" cy="1921933"/>
          </a:xfrm>
        </p:grpSpPr>
        <p:sp>
          <p:nvSpPr>
            <p:cNvPr id="1425" name="Shape 1425"/>
            <p:cNvSpPr/>
            <p:nvPr/>
          </p:nvSpPr>
          <p:spPr>
            <a:xfrm flipV="1">
              <a:off x="393700" y="156633"/>
              <a:ext cx="410634" cy="1104901"/>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26" name="Shape 1426"/>
            <p:cNvSpPr/>
            <p:nvPr/>
          </p:nvSpPr>
          <p:spPr>
            <a:xfrm flipH="1" flipV="1">
              <a:off x="901700" y="207433"/>
              <a:ext cx="546100" cy="1016001"/>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27" name="Shape 1427"/>
            <p:cNvSpPr/>
            <p:nvPr/>
          </p:nvSpPr>
          <p:spPr>
            <a:xfrm flipH="1" flipV="1">
              <a:off x="4550833" y="101600"/>
              <a:ext cx="491067" cy="1109134"/>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28" name="Shape 1428"/>
            <p:cNvSpPr/>
            <p:nvPr/>
          </p:nvSpPr>
          <p:spPr>
            <a:xfrm flipV="1">
              <a:off x="3835400" y="0"/>
              <a:ext cx="503767" cy="1274234"/>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431" name="Group 1431"/>
            <p:cNvGrpSpPr/>
            <p:nvPr/>
          </p:nvGrpSpPr>
          <p:grpSpPr>
            <a:xfrm>
              <a:off x="0" y="1286933"/>
              <a:ext cx="635000" cy="635001"/>
              <a:chOff x="0" y="0"/>
              <a:chExt cx="635000" cy="635000"/>
            </a:xfrm>
          </p:grpSpPr>
          <p:sp>
            <p:nvSpPr>
              <p:cNvPr id="1429" name="Shape 1429"/>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430" name="Shape 1430"/>
              <p:cNvSpPr/>
              <p:nvPr/>
            </p:nvSpPr>
            <p:spPr>
              <a:xfrm>
                <a:off x="114300" y="1651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grpSp>
          <p:nvGrpSpPr>
            <p:cNvPr id="1434" name="Group 1434"/>
            <p:cNvGrpSpPr/>
            <p:nvPr/>
          </p:nvGrpSpPr>
          <p:grpSpPr>
            <a:xfrm>
              <a:off x="1219200" y="1286933"/>
              <a:ext cx="635000" cy="635001"/>
              <a:chOff x="0" y="0"/>
              <a:chExt cx="635000" cy="635000"/>
            </a:xfrm>
          </p:grpSpPr>
          <p:sp>
            <p:nvSpPr>
              <p:cNvPr id="1432" name="Shape 1432"/>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433" name="Shape 1433"/>
              <p:cNvSpPr/>
              <p:nvPr/>
            </p:nvSpPr>
            <p:spPr>
              <a:xfrm>
                <a:off x="114300" y="1524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grpSp>
          <p:nvGrpSpPr>
            <p:cNvPr id="1437" name="Group 1437"/>
            <p:cNvGrpSpPr/>
            <p:nvPr/>
          </p:nvGrpSpPr>
          <p:grpSpPr>
            <a:xfrm>
              <a:off x="4724400" y="1286933"/>
              <a:ext cx="635000" cy="635001"/>
              <a:chOff x="0" y="0"/>
              <a:chExt cx="635000" cy="635000"/>
            </a:xfrm>
          </p:grpSpPr>
          <p:sp>
            <p:nvSpPr>
              <p:cNvPr id="1435" name="Shape 1435"/>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436" name="Shape 1436"/>
              <p:cNvSpPr/>
              <p:nvPr/>
            </p:nvSpPr>
            <p:spPr>
              <a:xfrm>
                <a:off x="127000" y="1524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sp>
          <p:nvSpPr>
            <p:cNvPr id="1438" name="Shape 1438"/>
            <p:cNvSpPr/>
            <p:nvPr/>
          </p:nvSpPr>
          <p:spPr>
            <a:xfrm>
              <a:off x="1892300" y="1210733"/>
              <a:ext cx="16637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i="1">
                  <a:solidFill>
                    <a:srgbClr val="006795"/>
                  </a:solidFill>
                </a:defRPr>
              </a:lvl1pPr>
            </a:lstStyle>
            <a:p>
              <a:r>
                <a:t>Possible fertilisations</a:t>
              </a:r>
            </a:p>
          </p:txBody>
        </p:sp>
        <p:grpSp>
          <p:nvGrpSpPr>
            <p:cNvPr id="1441" name="Group 1441"/>
            <p:cNvGrpSpPr/>
            <p:nvPr/>
          </p:nvGrpSpPr>
          <p:grpSpPr>
            <a:xfrm>
              <a:off x="3581400" y="1286933"/>
              <a:ext cx="635000" cy="635001"/>
              <a:chOff x="0" y="0"/>
              <a:chExt cx="635000" cy="635000"/>
            </a:xfrm>
          </p:grpSpPr>
          <p:sp>
            <p:nvSpPr>
              <p:cNvPr id="1439" name="Shape 1439"/>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440" name="Shape 1440"/>
              <p:cNvSpPr/>
              <p:nvPr/>
            </p:nvSpPr>
            <p:spPr>
              <a:xfrm>
                <a:off x="139700" y="1651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sp>
          <p:nvSpPr>
            <p:cNvPr id="1442" name="Shape 1442"/>
            <p:cNvSpPr/>
            <p:nvPr/>
          </p:nvSpPr>
          <p:spPr>
            <a:xfrm>
              <a:off x="5511800" y="1363133"/>
              <a:ext cx="10544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Gametes</a:t>
              </a:r>
            </a:p>
          </p:txBody>
        </p:sp>
      </p:grpSp>
      <p:grpSp>
        <p:nvGrpSpPr>
          <p:cNvPr id="1448" name="Group 1448"/>
          <p:cNvGrpSpPr/>
          <p:nvPr/>
        </p:nvGrpSpPr>
        <p:grpSpPr>
          <a:xfrm>
            <a:off x="6250485" y="2744202"/>
            <a:ext cx="6496173" cy="1332001"/>
            <a:chOff x="0" y="0"/>
            <a:chExt cx="6496172" cy="1332000"/>
          </a:xfrm>
        </p:grpSpPr>
        <p:sp>
          <p:nvSpPr>
            <p:cNvPr id="1444" name="Shape 1444"/>
            <p:cNvSpPr/>
            <p:nvPr/>
          </p:nvSpPr>
          <p:spPr>
            <a:xfrm>
              <a:off x="2512514" y="735597"/>
              <a:ext cx="381125" cy="419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900"/>
                </a:lnSpc>
                <a:tabLst>
                  <a:tab pos="520700" algn="l"/>
                </a:tabLst>
                <a:defRPr sz="3000" b="1">
                  <a:solidFill>
                    <a:srgbClr val="006795"/>
                  </a:solidFill>
                </a:defRPr>
              </a:lvl1pPr>
            </a:lstStyle>
            <a:p>
              <a:r>
                <a:t>X</a:t>
              </a:r>
            </a:p>
          </p:txBody>
        </p:sp>
        <p:pic>
          <p:nvPicPr>
            <p:cNvPr id="1445" name="guinea pig black short.png"/>
            <p:cNvPicPr>
              <a:picLocks noChangeAspect="1"/>
            </p:cNvPicPr>
            <p:nvPr/>
          </p:nvPicPr>
          <p:blipFill>
            <a:blip r:embed="rId2">
              <a:extLst/>
            </a:blip>
            <a:stretch>
              <a:fillRect/>
            </a:stretch>
          </p:blipFill>
          <p:spPr>
            <a:xfrm>
              <a:off x="3390900" y="0"/>
              <a:ext cx="2286000" cy="1332001"/>
            </a:xfrm>
            <a:prstGeom prst="rect">
              <a:avLst/>
            </a:prstGeom>
            <a:ln w="12700" cap="flat">
              <a:noFill/>
              <a:miter lim="400000"/>
            </a:ln>
            <a:effectLst/>
          </p:spPr>
        </p:pic>
        <p:sp>
          <p:nvSpPr>
            <p:cNvPr id="1446" name="Shape 1446"/>
            <p:cNvSpPr/>
            <p:nvPr/>
          </p:nvSpPr>
          <p:spPr>
            <a:xfrm>
              <a:off x="6182814" y="1002297"/>
              <a:ext cx="313359" cy="3210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006795"/>
                  </a:solidFill>
                </a:defRPr>
              </a:lvl1pPr>
            </a:lstStyle>
            <a:p>
              <a:r>
                <a:t>P</a:t>
              </a:r>
            </a:p>
          </p:txBody>
        </p:sp>
        <p:pic>
          <p:nvPicPr>
            <p:cNvPr id="1447" name="guinea pig black short.png"/>
            <p:cNvPicPr>
              <a:picLocks noChangeAspect="1"/>
            </p:cNvPicPr>
            <p:nvPr/>
          </p:nvPicPr>
          <p:blipFill>
            <a:blip r:embed="rId2">
              <a:extLst/>
            </a:blip>
            <a:stretch>
              <a:fillRect/>
            </a:stretch>
          </p:blipFill>
          <p:spPr>
            <a:xfrm flipH="1">
              <a:off x="-1" y="0"/>
              <a:ext cx="2286001" cy="1332001"/>
            </a:xfrm>
            <a:prstGeom prst="rect">
              <a:avLst/>
            </a:prstGeom>
            <a:ln w="12700" cap="flat">
              <a:noFill/>
              <a:miter lim="400000"/>
            </a:ln>
            <a:effectLst/>
          </p:spPr>
        </p:pic>
      </p:grpSp>
      <p:grpSp>
        <p:nvGrpSpPr>
          <p:cNvPr id="1454" name="Group 1454"/>
          <p:cNvGrpSpPr/>
          <p:nvPr/>
        </p:nvGrpSpPr>
        <p:grpSpPr>
          <a:xfrm>
            <a:off x="6705910" y="7239000"/>
            <a:ext cx="5308600" cy="1168400"/>
            <a:chOff x="0" y="0"/>
            <a:chExt cx="5308599" cy="1168400"/>
          </a:xfrm>
        </p:grpSpPr>
        <p:sp>
          <p:nvSpPr>
            <p:cNvPr id="1449" name="Shape 1449"/>
            <p:cNvSpPr/>
            <p:nvPr/>
          </p:nvSpPr>
          <p:spPr>
            <a:xfrm>
              <a:off x="1282550" y="917131"/>
              <a:ext cx="2994085" cy="2512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6795"/>
                  </a:solidFill>
                </a:defRPr>
              </a:lvl1pPr>
            </a:lstStyle>
            <a:p>
              <a:r>
                <a:t>Homozygous black offspring</a:t>
              </a:r>
            </a:p>
          </p:txBody>
        </p:sp>
        <p:sp>
          <p:nvSpPr>
            <p:cNvPr id="1450" name="Shape 1450"/>
            <p:cNvSpPr/>
            <p:nvPr/>
          </p:nvSpPr>
          <p:spPr>
            <a:xfrm>
              <a:off x="3200025" y="0"/>
              <a:ext cx="560688" cy="314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451" name="Shape 1451"/>
            <p:cNvSpPr/>
            <p:nvPr/>
          </p:nvSpPr>
          <p:spPr>
            <a:xfrm>
              <a:off x="0" y="0"/>
              <a:ext cx="560688" cy="314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452" name="Shape 1452"/>
            <p:cNvSpPr/>
            <p:nvPr/>
          </p:nvSpPr>
          <p:spPr>
            <a:xfrm>
              <a:off x="1511123" y="0"/>
              <a:ext cx="560688" cy="314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453" name="Shape 1453"/>
            <p:cNvSpPr/>
            <p:nvPr/>
          </p:nvSpPr>
          <p:spPr>
            <a:xfrm>
              <a:off x="4787339" y="25126"/>
              <a:ext cx="521261" cy="2763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700"/>
                </a:lnSpc>
                <a:tabLst>
                  <a:tab pos="520700" algn="l"/>
                </a:tabLst>
                <a:defRPr sz="2000" b="1" spc="216">
                  <a:solidFill>
                    <a:srgbClr val="FFFFFF"/>
                  </a:solidFill>
                </a:defRPr>
              </a:lvl1pPr>
            </a:lstStyle>
            <a:p>
              <a:pPr>
                <a:defRPr b="0" spc="0"/>
              </a:pPr>
              <a:r>
                <a:rPr b="1" spc="216"/>
                <a:t>BB</a:t>
              </a:r>
            </a:p>
          </p:txBody>
        </p:sp>
      </p:grpSp>
      <p:grpSp>
        <p:nvGrpSpPr>
          <p:cNvPr id="1459" name="Group 1459"/>
          <p:cNvGrpSpPr/>
          <p:nvPr/>
        </p:nvGrpSpPr>
        <p:grpSpPr>
          <a:xfrm>
            <a:off x="6248400" y="2400300"/>
            <a:ext cx="5487269" cy="1286260"/>
            <a:chOff x="0" y="0"/>
            <a:chExt cx="5487268" cy="1286259"/>
          </a:xfrm>
        </p:grpSpPr>
        <p:sp>
          <p:nvSpPr>
            <p:cNvPr id="1455" name="Shape 1455"/>
            <p:cNvSpPr/>
            <p:nvPr/>
          </p:nvSpPr>
          <p:spPr>
            <a:xfrm>
              <a:off x="4394200" y="965200"/>
              <a:ext cx="59095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456" name="Shape 1456"/>
            <p:cNvSpPr/>
            <p:nvPr/>
          </p:nvSpPr>
          <p:spPr>
            <a:xfrm>
              <a:off x="0" y="0"/>
              <a:ext cx="205826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black</a:t>
              </a:r>
            </a:p>
          </p:txBody>
        </p:sp>
        <p:sp>
          <p:nvSpPr>
            <p:cNvPr id="1457" name="Shape 1457"/>
            <p:cNvSpPr/>
            <p:nvPr/>
          </p:nvSpPr>
          <p:spPr>
            <a:xfrm>
              <a:off x="3429000" y="0"/>
              <a:ext cx="205826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black</a:t>
              </a:r>
            </a:p>
          </p:txBody>
        </p:sp>
        <p:sp>
          <p:nvSpPr>
            <p:cNvPr id="1458" name="Shape 1458"/>
            <p:cNvSpPr/>
            <p:nvPr/>
          </p:nvSpPr>
          <p:spPr>
            <a:xfrm>
              <a:off x="863600" y="965200"/>
              <a:ext cx="59095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144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3" nodeType="afterEffect">
                                  <p:stCondLst>
                                    <p:cond delay="0"/>
                                  </p:stCondLst>
                                  <p:iterate>
                                    <p:tmAbs val="0"/>
                                  </p:iterate>
                                  <p:childTnLst>
                                    <p:set>
                                      <p:cBhvr>
                                        <p:cTn id="27" fill="hold"/>
                                        <p:tgtEl>
                                          <p:spTgt spid="145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4" nodeType="clickEffect">
                                  <p:stCondLst>
                                    <p:cond delay="0"/>
                                  </p:stCondLst>
                                  <p:iterate>
                                    <p:tmAbs val="0"/>
                                  </p:iterate>
                                  <p:childTnLst>
                                    <p:set>
                                      <p:cBhvr>
                                        <p:cTn id="31" fill="hold"/>
                                        <p:tgtEl>
                                          <p:spTgt spid="144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5" nodeType="clickEffect">
                                  <p:stCondLst>
                                    <p:cond delay="0"/>
                                  </p:stCondLst>
                                  <p:iterate>
                                    <p:tmAbs val="0"/>
                                  </p:iterate>
                                  <p:childTnLst>
                                    <p:set>
                                      <p:cBhvr>
                                        <p:cTn id="35" fill="hold"/>
                                        <p:tgtEl>
                                          <p:spTgt spid="1424"/>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6" nodeType="afterEffect">
                                  <p:stCondLst>
                                    <p:cond delay="0"/>
                                  </p:stCondLst>
                                  <p:iterate>
                                    <p:tmAbs val="0"/>
                                  </p:iterate>
                                  <p:childTnLst>
                                    <p:set>
                                      <p:cBhvr>
                                        <p:cTn id="38" fill="hold"/>
                                        <p:tgtEl>
                                          <p:spTgt spid="1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1" grpId="1" build="p" bldLvl="5" animBg="1" advAuto="0"/>
      <p:bldP spid="1424" grpId="5" animBg="1" advAuto="0"/>
      <p:bldP spid="1443" grpId="4" animBg="1" advAuto="0"/>
      <p:bldP spid="1448" grpId="2" animBg="1" advAuto="0"/>
      <p:bldP spid="1454" grpId="6" animBg="1" advAuto="0"/>
      <p:bldP spid="1459" grpId="3"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 name="Shape 1461"/>
          <p:cNvSpPr/>
          <p:nvPr/>
        </p:nvSpPr>
        <p:spPr>
          <a:xfrm>
            <a:off x="5816600" y="1930400"/>
            <a:ext cx="7213600" cy="67945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462" name="Shape 1462"/>
          <p:cNvSpPr>
            <a:spLocks noGrp="1"/>
          </p:cNvSpPr>
          <p:nvPr>
            <p:ph type="title"/>
          </p:nvPr>
        </p:nvSpPr>
        <p:spPr>
          <a:prstGeom prst="rect">
            <a:avLst/>
          </a:prstGeom>
        </p:spPr>
        <p:txBody>
          <a:bodyPr/>
          <a:lstStyle>
            <a:lvl1pPr>
              <a:tabLst>
                <a:tab pos="952500" algn="l"/>
              </a:tabLst>
            </a:lvl1pPr>
          </a:lstStyle>
          <a:p>
            <a:r>
              <a:t>Monohybrid Cross 3</a:t>
            </a:r>
          </a:p>
        </p:txBody>
      </p:sp>
      <p:sp>
        <p:nvSpPr>
          <p:cNvPr id="1463" name="Shape 1463"/>
          <p:cNvSpPr>
            <a:spLocks noGrp="1"/>
          </p:cNvSpPr>
          <p:nvPr>
            <p:ph type="body" sz="quarter" idx="1"/>
          </p:nvPr>
        </p:nvSpPr>
        <p:spPr>
          <a:xfrm>
            <a:off x="368300" y="1790700"/>
            <a:ext cx="4801245" cy="4569272"/>
          </a:xfrm>
          <a:prstGeom prst="rect">
            <a:avLst/>
          </a:prstGeom>
        </p:spPr>
        <p:txBody>
          <a:bodyPr/>
          <a:lstStyle/>
          <a:p>
            <a:pPr marL="345600" indent="-345600">
              <a:tabLst>
                <a:tab pos="1016000" algn="l"/>
              </a:tabLst>
            </a:pPr>
            <a:r>
              <a:t>Here, the parents have the same </a:t>
            </a:r>
            <a:r>
              <a:rPr b="1">
                <a:solidFill>
                  <a:srgbClr val="006994"/>
                </a:solidFill>
              </a:rPr>
              <a:t>white</a:t>
            </a:r>
            <a:r>
              <a:t> phenotype for coat colour.</a:t>
            </a:r>
          </a:p>
          <a:p>
            <a:pPr marL="345600" indent="-345600">
              <a:tabLst>
                <a:tab pos="1016000" algn="l"/>
              </a:tabLst>
            </a:pPr>
            <a:r>
              <a:t>Both parents are</a:t>
            </a:r>
            <a:r>
              <a:rPr>
                <a:solidFill>
                  <a:srgbClr val="006994"/>
                </a:solidFill>
              </a:rPr>
              <a:t> </a:t>
            </a:r>
            <a:r>
              <a:rPr b="1">
                <a:solidFill>
                  <a:srgbClr val="006994"/>
                </a:solidFill>
              </a:rPr>
              <a:t>true-breeding</a:t>
            </a:r>
            <a:r>
              <a:t> (i.e. homozygous) for this characteristic.</a:t>
            </a:r>
          </a:p>
          <a:p>
            <a:pPr marL="345600" indent="-345600">
              <a:tabLst>
                <a:tab pos="1016000" algn="l"/>
              </a:tabLst>
            </a:pPr>
            <a:r>
              <a:t>The offspring will all be the </a:t>
            </a:r>
            <a:r>
              <a:rPr b="1">
                <a:solidFill>
                  <a:srgbClr val="006994"/>
                </a:solidFill>
              </a:rPr>
              <a:t>white</a:t>
            </a:r>
            <a:r>
              <a:t> phenotype.</a:t>
            </a:r>
            <a:endParaRPr b="1"/>
          </a:p>
          <a:p>
            <a:pPr marL="345600" indent="-345600">
              <a:tabLst>
                <a:tab pos="1016000" algn="l"/>
              </a:tabLst>
            </a:pPr>
            <a:r>
              <a:t>The offspring will all be the same phenotype and genotype as the parents: </a:t>
            </a:r>
            <a:r>
              <a:rPr b="1">
                <a:solidFill>
                  <a:srgbClr val="006994"/>
                </a:solidFill>
              </a:rPr>
              <a:t>white homozygotes.</a:t>
            </a:r>
          </a:p>
        </p:txBody>
      </p:sp>
      <p:grpSp>
        <p:nvGrpSpPr>
          <p:cNvPr id="1486" name="Group 1486"/>
          <p:cNvGrpSpPr/>
          <p:nvPr/>
        </p:nvGrpSpPr>
        <p:grpSpPr>
          <a:xfrm>
            <a:off x="6184900" y="4762500"/>
            <a:ext cx="6566260" cy="1921934"/>
            <a:chOff x="0" y="0"/>
            <a:chExt cx="6566259" cy="1921933"/>
          </a:xfrm>
        </p:grpSpPr>
        <p:sp>
          <p:nvSpPr>
            <p:cNvPr id="1464" name="Shape 1464"/>
            <p:cNvSpPr/>
            <p:nvPr/>
          </p:nvSpPr>
          <p:spPr>
            <a:xfrm flipH="1" flipV="1">
              <a:off x="4965700" y="419100"/>
              <a:ext cx="110067" cy="1468967"/>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65" name="Shape 1465"/>
            <p:cNvSpPr/>
            <p:nvPr/>
          </p:nvSpPr>
          <p:spPr>
            <a:xfrm flipV="1">
              <a:off x="2400300" y="444500"/>
              <a:ext cx="2768600" cy="1435100"/>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66" name="Shape 1466"/>
            <p:cNvSpPr/>
            <p:nvPr/>
          </p:nvSpPr>
          <p:spPr>
            <a:xfrm flipV="1">
              <a:off x="622300" y="508000"/>
              <a:ext cx="3505200" cy="1346200"/>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67" name="Shape 1467"/>
            <p:cNvSpPr/>
            <p:nvPr/>
          </p:nvSpPr>
          <p:spPr>
            <a:xfrm flipH="1" flipV="1">
              <a:off x="1562100" y="444500"/>
              <a:ext cx="3420534" cy="1426633"/>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68" name="Shape 1468"/>
            <p:cNvSpPr/>
            <p:nvPr/>
          </p:nvSpPr>
          <p:spPr>
            <a:xfrm flipH="1" flipV="1">
              <a:off x="1549400" y="469899"/>
              <a:ext cx="2184400" cy="1371601"/>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69" name="Shape 1469"/>
            <p:cNvSpPr/>
            <p:nvPr/>
          </p:nvSpPr>
          <p:spPr>
            <a:xfrm flipH="1" flipV="1">
              <a:off x="393700" y="444500"/>
              <a:ext cx="1913468" cy="1477434"/>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70" name="Shape 1470"/>
            <p:cNvSpPr/>
            <p:nvPr/>
          </p:nvSpPr>
          <p:spPr>
            <a:xfrm flipH="1" flipV="1">
              <a:off x="359833" y="397933"/>
              <a:ext cx="186267" cy="1443567"/>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71" name="Shape 1471"/>
            <p:cNvSpPr/>
            <p:nvPr/>
          </p:nvSpPr>
          <p:spPr>
            <a:xfrm flipV="1">
              <a:off x="3886200" y="457200"/>
              <a:ext cx="0" cy="1380099"/>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474" name="Group 1474"/>
            <p:cNvGrpSpPr/>
            <p:nvPr/>
          </p:nvGrpSpPr>
          <p:grpSpPr>
            <a:xfrm>
              <a:off x="0" y="76200"/>
              <a:ext cx="635000" cy="635000"/>
              <a:chOff x="0" y="0"/>
              <a:chExt cx="635000" cy="635000"/>
            </a:xfrm>
          </p:grpSpPr>
          <p:sp>
            <p:nvSpPr>
              <p:cNvPr id="1472" name="Shape 1472"/>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473" name="Shape 1473"/>
              <p:cNvSpPr/>
              <p:nvPr/>
            </p:nvSpPr>
            <p:spPr>
              <a:xfrm>
                <a:off x="114300" y="1651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grpSp>
          <p:nvGrpSpPr>
            <p:cNvPr id="1477" name="Group 1477"/>
            <p:cNvGrpSpPr/>
            <p:nvPr/>
          </p:nvGrpSpPr>
          <p:grpSpPr>
            <a:xfrm>
              <a:off x="1219200" y="76200"/>
              <a:ext cx="635000" cy="635000"/>
              <a:chOff x="0" y="0"/>
              <a:chExt cx="635000" cy="635000"/>
            </a:xfrm>
          </p:grpSpPr>
          <p:sp>
            <p:nvSpPr>
              <p:cNvPr id="1475" name="Shape 1475"/>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476" name="Shape 1476"/>
              <p:cNvSpPr/>
              <p:nvPr/>
            </p:nvSpPr>
            <p:spPr>
              <a:xfrm>
                <a:off x="139700" y="1524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grpSp>
          <p:nvGrpSpPr>
            <p:cNvPr id="1480" name="Group 1480"/>
            <p:cNvGrpSpPr/>
            <p:nvPr/>
          </p:nvGrpSpPr>
          <p:grpSpPr>
            <a:xfrm>
              <a:off x="4724400" y="76200"/>
              <a:ext cx="635000" cy="635000"/>
              <a:chOff x="0" y="0"/>
              <a:chExt cx="635000" cy="635000"/>
            </a:xfrm>
          </p:grpSpPr>
          <p:sp>
            <p:nvSpPr>
              <p:cNvPr id="1478" name="Shape 1478"/>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479" name="Shape 1479"/>
              <p:cNvSpPr/>
              <p:nvPr/>
            </p:nvSpPr>
            <p:spPr>
              <a:xfrm>
                <a:off x="139700" y="1524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sp>
          <p:nvSpPr>
            <p:cNvPr id="1481" name="Shape 1481"/>
            <p:cNvSpPr/>
            <p:nvPr/>
          </p:nvSpPr>
          <p:spPr>
            <a:xfrm>
              <a:off x="1892300" y="0"/>
              <a:ext cx="16637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i="1">
                  <a:solidFill>
                    <a:srgbClr val="006795"/>
                  </a:solidFill>
                </a:defRPr>
              </a:lvl1pPr>
            </a:lstStyle>
            <a:p>
              <a:r>
                <a:t>Possible fertilisations</a:t>
              </a:r>
            </a:p>
          </p:txBody>
        </p:sp>
        <p:grpSp>
          <p:nvGrpSpPr>
            <p:cNvPr id="1484" name="Group 1484"/>
            <p:cNvGrpSpPr/>
            <p:nvPr/>
          </p:nvGrpSpPr>
          <p:grpSpPr>
            <a:xfrm>
              <a:off x="3581400" y="76200"/>
              <a:ext cx="635000" cy="635000"/>
              <a:chOff x="0" y="0"/>
              <a:chExt cx="635000" cy="635000"/>
            </a:xfrm>
          </p:grpSpPr>
          <p:sp>
            <p:nvSpPr>
              <p:cNvPr id="1482" name="Shape 1482"/>
              <p:cNvSpPr/>
              <p:nvPr/>
            </p:nvSpPr>
            <p:spPr>
              <a:xfrm>
                <a:off x="0" y="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483" name="Shape 1483"/>
              <p:cNvSpPr/>
              <p:nvPr/>
            </p:nvSpPr>
            <p:spPr>
              <a:xfrm>
                <a:off x="139700" y="1651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sp>
          <p:nvSpPr>
            <p:cNvPr id="1485" name="Shape 1485"/>
            <p:cNvSpPr/>
            <p:nvPr/>
          </p:nvSpPr>
          <p:spPr>
            <a:xfrm>
              <a:off x="5511800" y="152400"/>
              <a:ext cx="10544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Gametes</a:t>
              </a:r>
            </a:p>
          </p:txBody>
        </p:sp>
      </p:grpSp>
      <p:grpSp>
        <p:nvGrpSpPr>
          <p:cNvPr id="1500" name="Group 1500"/>
          <p:cNvGrpSpPr/>
          <p:nvPr/>
        </p:nvGrpSpPr>
        <p:grpSpPr>
          <a:xfrm>
            <a:off x="5918981" y="2247900"/>
            <a:ext cx="6764177" cy="2578101"/>
            <a:chOff x="0" y="0"/>
            <a:chExt cx="6764176" cy="2578100"/>
          </a:xfrm>
        </p:grpSpPr>
        <p:sp>
          <p:nvSpPr>
            <p:cNvPr id="1487" name="Shape 1487"/>
            <p:cNvSpPr/>
            <p:nvPr/>
          </p:nvSpPr>
          <p:spPr>
            <a:xfrm flipV="1">
              <a:off x="659618" y="1460500"/>
              <a:ext cx="410635" cy="1104901"/>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88" name="Shape 1488"/>
            <p:cNvSpPr/>
            <p:nvPr/>
          </p:nvSpPr>
          <p:spPr>
            <a:xfrm flipH="1" flipV="1">
              <a:off x="1167618" y="1511300"/>
              <a:ext cx="546101" cy="1016000"/>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89" name="Shape 1489"/>
            <p:cNvSpPr/>
            <p:nvPr/>
          </p:nvSpPr>
          <p:spPr>
            <a:xfrm flipH="1" flipV="1">
              <a:off x="4816751" y="1405466"/>
              <a:ext cx="491068" cy="1109134"/>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90" name="Shape 1490"/>
            <p:cNvSpPr/>
            <p:nvPr/>
          </p:nvSpPr>
          <p:spPr>
            <a:xfrm flipV="1">
              <a:off x="4101318" y="1303866"/>
              <a:ext cx="503768" cy="1274235"/>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499" name="Group 1499"/>
            <p:cNvGrpSpPr/>
            <p:nvPr/>
          </p:nvGrpSpPr>
          <p:grpSpPr>
            <a:xfrm>
              <a:off x="0" y="0"/>
              <a:ext cx="6764177" cy="1693857"/>
              <a:chOff x="0" y="0"/>
              <a:chExt cx="6764176" cy="1693856"/>
            </a:xfrm>
          </p:grpSpPr>
          <p:sp>
            <p:nvSpPr>
              <p:cNvPr id="1491" name="Shape 1491"/>
              <p:cNvSpPr/>
              <p:nvPr/>
            </p:nvSpPr>
            <p:spPr>
              <a:xfrm>
                <a:off x="2831318" y="1079500"/>
                <a:ext cx="381125" cy="4193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900"/>
                  </a:lnSpc>
                  <a:tabLst>
                    <a:tab pos="520700" algn="l"/>
                  </a:tabLst>
                  <a:defRPr sz="3000" b="1">
                    <a:solidFill>
                      <a:srgbClr val="006795"/>
                    </a:solidFill>
                  </a:defRPr>
                </a:lvl1pPr>
              </a:lstStyle>
              <a:p>
                <a:r>
                  <a:t>X</a:t>
                </a:r>
              </a:p>
            </p:txBody>
          </p:sp>
          <p:pic>
            <p:nvPicPr>
              <p:cNvPr id="1492" name="guinea pig white short.png"/>
              <p:cNvPicPr>
                <a:picLocks noChangeAspect="1"/>
              </p:cNvPicPr>
              <p:nvPr/>
            </p:nvPicPr>
            <p:blipFill>
              <a:blip r:embed="rId2">
                <a:extLst/>
              </a:blip>
              <a:stretch>
                <a:fillRect/>
              </a:stretch>
            </p:blipFill>
            <p:spPr>
              <a:xfrm>
                <a:off x="0" y="334956"/>
                <a:ext cx="2910442" cy="1358901"/>
              </a:xfrm>
              <a:prstGeom prst="rect">
                <a:avLst/>
              </a:prstGeom>
              <a:ln w="12700" cap="flat">
                <a:noFill/>
                <a:miter lim="400000"/>
              </a:ln>
              <a:effectLst/>
            </p:spPr>
          </p:pic>
          <p:sp>
            <p:nvSpPr>
              <p:cNvPr id="1493" name="Shape 1493"/>
              <p:cNvSpPr/>
              <p:nvPr/>
            </p:nvSpPr>
            <p:spPr>
              <a:xfrm>
                <a:off x="6450818" y="939800"/>
                <a:ext cx="31335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006795"/>
                    </a:solidFill>
                  </a:defRPr>
                </a:lvl1pPr>
              </a:lstStyle>
              <a:p>
                <a:r>
                  <a:t>P</a:t>
                </a:r>
              </a:p>
            </p:txBody>
          </p:sp>
          <p:pic>
            <p:nvPicPr>
              <p:cNvPr id="1494" name="guinea pig white short.png"/>
              <p:cNvPicPr>
                <a:picLocks noChangeAspect="1"/>
              </p:cNvPicPr>
              <p:nvPr/>
            </p:nvPicPr>
            <p:blipFill>
              <a:blip r:embed="rId2">
                <a:extLst/>
              </a:blip>
              <a:stretch>
                <a:fillRect/>
              </a:stretch>
            </p:blipFill>
            <p:spPr>
              <a:xfrm flipH="1">
                <a:off x="3187700" y="334956"/>
                <a:ext cx="2910442" cy="1358901"/>
              </a:xfrm>
              <a:prstGeom prst="rect">
                <a:avLst/>
              </a:prstGeom>
              <a:ln w="12700" cap="flat">
                <a:noFill/>
                <a:miter lim="400000"/>
              </a:ln>
              <a:effectLst/>
            </p:spPr>
          </p:pic>
          <p:sp>
            <p:nvSpPr>
              <p:cNvPr id="1495" name="Shape 1495"/>
              <p:cNvSpPr/>
              <p:nvPr/>
            </p:nvSpPr>
            <p:spPr>
              <a:xfrm>
                <a:off x="316718" y="0"/>
                <a:ext cx="205826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white</a:t>
                </a:r>
              </a:p>
            </p:txBody>
          </p:sp>
          <p:sp>
            <p:nvSpPr>
              <p:cNvPr id="1496" name="Shape 1496"/>
              <p:cNvSpPr/>
              <p:nvPr/>
            </p:nvSpPr>
            <p:spPr>
              <a:xfrm>
                <a:off x="3745718" y="0"/>
                <a:ext cx="205826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white</a:t>
                </a:r>
              </a:p>
            </p:txBody>
          </p:sp>
          <p:sp>
            <p:nvSpPr>
              <p:cNvPr id="1497" name="Shape 1497"/>
              <p:cNvSpPr/>
              <p:nvPr/>
            </p:nvSpPr>
            <p:spPr>
              <a:xfrm>
                <a:off x="1180318" y="965200"/>
                <a:ext cx="52874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006795"/>
                    </a:solidFill>
                  </a:defRPr>
                </a:lvl1pPr>
              </a:lstStyle>
              <a:p>
                <a:pPr>
                  <a:defRPr spc="0"/>
                </a:pPr>
                <a:r>
                  <a:rPr spc="237"/>
                  <a:t>bb</a:t>
                </a:r>
              </a:p>
            </p:txBody>
          </p:sp>
          <p:sp>
            <p:nvSpPr>
              <p:cNvPr id="1498" name="Shape 1498"/>
              <p:cNvSpPr/>
              <p:nvPr/>
            </p:nvSpPr>
            <p:spPr>
              <a:xfrm>
                <a:off x="4710918" y="965200"/>
                <a:ext cx="52874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006795"/>
                    </a:solidFill>
                  </a:defRPr>
                </a:lvl1pPr>
              </a:lstStyle>
              <a:p>
                <a:pPr>
                  <a:defRPr spc="0"/>
                </a:pPr>
                <a:r>
                  <a:rPr spc="237"/>
                  <a:t>bb</a:t>
                </a:r>
              </a:p>
            </p:txBody>
          </p:sp>
        </p:grpSp>
      </p:grpSp>
      <p:grpSp>
        <p:nvGrpSpPr>
          <p:cNvPr id="1510" name="Group 1510"/>
          <p:cNvGrpSpPr/>
          <p:nvPr/>
        </p:nvGrpSpPr>
        <p:grpSpPr>
          <a:xfrm>
            <a:off x="5913674" y="6972300"/>
            <a:ext cx="6472525" cy="1503822"/>
            <a:chOff x="0" y="0"/>
            <a:chExt cx="6472523" cy="1503821"/>
          </a:xfrm>
        </p:grpSpPr>
        <p:pic>
          <p:nvPicPr>
            <p:cNvPr id="1501" name="guinea pig white short.png"/>
            <p:cNvPicPr>
              <a:picLocks noChangeAspect="1"/>
            </p:cNvPicPr>
            <p:nvPr/>
          </p:nvPicPr>
          <p:blipFill>
            <a:blip r:embed="rId2">
              <a:extLst/>
            </a:blip>
            <a:stretch>
              <a:fillRect/>
            </a:stretch>
          </p:blipFill>
          <p:spPr>
            <a:xfrm>
              <a:off x="1612900" y="3578"/>
              <a:ext cx="1659224" cy="774701"/>
            </a:xfrm>
            <a:prstGeom prst="rect">
              <a:avLst/>
            </a:prstGeom>
            <a:ln w="12700" cap="flat">
              <a:noFill/>
              <a:miter lim="400000"/>
            </a:ln>
            <a:effectLst/>
          </p:spPr>
        </p:pic>
        <p:pic>
          <p:nvPicPr>
            <p:cNvPr id="1502" name="guinea pig white short.png"/>
            <p:cNvPicPr>
              <a:picLocks noChangeAspect="1"/>
            </p:cNvPicPr>
            <p:nvPr/>
          </p:nvPicPr>
          <p:blipFill>
            <a:blip r:embed="rId2">
              <a:extLst/>
            </a:blip>
            <a:stretch>
              <a:fillRect/>
            </a:stretch>
          </p:blipFill>
          <p:spPr>
            <a:xfrm>
              <a:off x="4813300" y="0"/>
              <a:ext cx="1659224" cy="774700"/>
            </a:xfrm>
            <a:prstGeom prst="rect">
              <a:avLst/>
            </a:prstGeom>
            <a:ln w="12700" cap="flat">
              <a:noFill/>
              <a:miter lim="400000"/>
            </a:ln>
            <a:effectLst/>
          </p:spPr>
        </p:pic>
        <p:pic>
          <p:nvPicPr>
            <p:cNvPr id="1503" name="guinea pig white short.png"/>
            <p:cNvPicPr>
              <a:picLocks noChangeAspect="1"/>
            </p:cNvPicPr>
            <p:nvPr/>
          </p:nvPicPr>
          <p:blipFill>
            <a:blip r:embed="rId2">
              <a:extLst/>
            </a:blip>
            <a:stretch>
              <a:fillRect/>
            </a:stretch>
          </p:blipFill>
          <p:spPr>
            <a:xfrm>
              <a:off x="0" y="3578"/>
              <a:ext cx="1659224" cy="774701"/>
            </a:xfrm>
            <a:prstGeom prst="rect">
              <a:avLst/>
            </a:prstGeom>
            <a:ln w="12700" cap="flat">
              <a:noFill/>
              <a:miter lim="400000"/>
            </a:ln>
            <a:effectLst/>
          </p:spPr>
        </p:pic>
        <p:pic>
          <p:nvPicPr>
            <p:cNvPr id="1504" name="guinea pig white short.png"/>
            <p:cNvPicPr>
              <a:picLocks noChangeAspect="1"/>
            </p:cNvPicPr>
            <p:nvPr/>
          </p:nvPicPr>
          <p:blipFill>
            <a:blip r:embed="rId2">
              <a:extLst/>
            </a:blip>
            <a:stretch>
              <a:fillRect/>
            </a:stretch>
          </p:blipFill>
          <p:spPr>
            <a:xfrm>
              <a:off x="3175000" y="3578"/>
              <a:ext cx="1659224" cy="774701"/>
            </a:xfrm>
            <a:prstGeom prst="rect">
              <a:avLst/>
            </a:prstGeom>
            <a:ln w="12700" cap="flat">
              <a:noFill/>
              <a:miter lim="400000"/>
            </a:ln>
            <a:effectLst/>
          </p:spPr>
        </p:pic>
        <p:sp>
          <p:nvSpPr>
            <p:cNvPr id="1505" name="Shape 1505"/>
            <p:cNvSpPr/>
            <p:nvPr/>
          </p:nvSpPr>
          <p:spPr>
            <a:xfrm>
              <a:off x="1642825" y="1244600"/>
              <a:ext cx="299443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white offspring</a:t>
              </a:r>
            </a:p>
          </p:txBody>
        </p:sp>
        <p:sp>
          <p:nvSpPr>
            <p:cNvPr id="1506" name="Shape 1506"/>
            <p:cNvSpPr/>
            <p:nvPr/>
          </p:nvSpPr>
          <p:spPr>
            <a:xfrm>
              <a:off x="2112725" y="228600"/>
              <a:ext cx="52874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006795"/>
                  </a:solidFill>
                </a:defRPr>
              </a:lvl1pPr>
            </a:lstStyle>
            <a:p>
              <a:pPr>
                <a:defRPr spc="0"/>
              </a:pPr>
              <a:r>
                <a:rPr spc="237"/>
                <a:t>bb</a:t>
              </a:r>
            </a:p>
          </p:txBody>
        </p:sp>
        <p:sp>
          <p:nvSpPr>
            <p:cNvPr id="1507" name="Shape 1507"/>
            <p:cNvSpPr/>
            <p:nvPr/>
          </p:nvSpPr>
          <p:spPr>
            <a:xfrm>
              <a:off x="5389325" y="254000"/>
              <a:ext cx="492226"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700"/>
                </a:lnSpc>
                <a:tabLst>
                  <a:tab pos="520700" algn="l"/>
                </a:tabLst>
                <a:defRPr sz="2000" b="1" spc="216">
                  <a:solidFill>
                    <a:srgbClr val="006795"/>
                  </a:solidFill>
                </a:defRPr>
              </a:lvl1pPr>
            </a:lstStyle>
            <a:p>
              <a:pPr>
                <a:defRPr b="0" spc="0"/>
              </a:pPr>
              <a:r>
                <a:rPr b="1" spc="216"/>
                <a:t>bb</a:t>
              </a:r>
            </a:p>
          </p:txBody>
        </p:sp>
        <p:sp>
          <p:nvSpPr>
            <p:cNvPr id="1508" name="Shape 1508"/>
            <p:cNvSpPr/>
            <p:nvPr/>
          </p:nvSpPr>
          <p:spPr>
            <a:xfrm>
              <a:off x="499825" y="228600"/>
              <a:ext cx="52874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006795"/>
                  </a:solidFill>
                </a:defRPr>
              </a:lvl1pPr>
            </a:lstStyle>
            <a:p>
              <a:pPr>
                <a:defRPr spc="0"/>
              </a:pPr>
              <a:r>
                <a:rPr spc="237"/>
                <a:t>bb</a:t>
              </a:r>
            </a:p>
          </p:txBody>
        </p:sp>
        <p:sp>
          <p:nvSpPr>
            <p:cNvPr id="1509" name="Shape 1509"/>
            <p:cNvSpPr/>
            <p:nvPr/>
          </p:nvSpPr>
          <p:spPr>
            <a:xfrm>
              <a:off x="3674825" y="228600"/>
              <a:ext cx="52874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006795"/>
                  </a:solidFill>
                </a:defRPr>
              </a:lvl1pPr>
            </a:lstStyle>
            <a:p>
              <a:pPr>
                <a:defRPr spc="0"/>
              </a:pPr>
              <a:r>
                <a:rPr spc="237"/>
                <a:t>bb</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6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6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6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6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6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15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14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1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3" grpId="1" build="p" bldLvl="5" animBg="1" advAuto="0"/>
      <p:bldP spid="1486" grpId="3" animBg="1" advAuto="0"/>
      <p:bldP spid="1500" grpId="2" animBg="1" advAuto="0"/>
      <p:bldP spid="1510" grpId="4"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 name="Shape 1512"/>
          <p:cNvSpPr/>
          <p:nvPr/>
        </p:nvSpPr>
        <p:spPr>
          <a:xfrm>
            <a:off x="5562600" y="1917700"/>
            <a:ext cx="7416800" cy="64770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513" name="Shape 1513"/>
          <p:cNvSpPr>
            <a:spLocks noGrp="1"/>
          </p:cNvSpPr>
          <p:nvPr>
            <p:ph type="title"/>
          </p:nvPr>
        </p:nvSpPr>
        <p:spPr>
          <a:prstGeom prst="rect">
            <a:avLst/>
          </a:prstGeom>
        </p:spPr>
        <p:txBody>
          <a:bodyPr/>
          <a:lstStyle>
            <a:lvl1pPr>
              <a:tabLst>
                <a:tab pos="952500" algn="l"/>
              </a:tabLst>
            </a:lvl1pPr>
          </a:lstStyle>
          <a:p>
            <a:r>
              <a:t>Monohybrid Cross 4</a:t>
            </a:r>
          </a:p>
        </p:txBody>
      </p:sp>
      <p:sp>
        <p:nvSpPr>
          <p:cNvPr id="1514" name="Shape 1514"/>
          <p:cNvSpPr>
            <a:spLocks noGrp="1"/>
          </p:cNvSpPr>
          <p:nvPr>
            <p:ph type="body" sz="half" idx="1"/>
          </p:nvPr>
        </p:nvSpPr>
        <p:spPr>
          <a:xfrm>
            <a:off x="368300" y="1790700"/>
            <a:ext cx="5011738" cy="5263654"/>
          </a:xfrm>
          <a:prstGeom prst="rect">
            <a:avLst/>
          </a:prstGeom>
        </p:spPr>
        <p:txBody>
          <a:bodyPr/>
          <a:lstStyle/>
          <a:p>
            <a:pPr marL="345600" indent="-345600">
              <a:tabLst>
                <a:tab pos="1016000" algn="l"/>
              </a:tabLst>
            </a:pPr>
            <a:r>
              <a:t>In this cross, the parents have different phenotypes for coat colour: </a:t>
            </a:r>
            <a:r>
              <a:rPr b="1">
                <a:solidFill>
                  <a:srgbClr val="006994"/>
                </a:solidFill>
              </a:rPr>
              <a:t>black</a:t>
            </a:r>
            <a:r>
              <a:t> and white.</a:t>
            </a:r>
          </a:p>
          <a:p>
            <a:pPr marL="744000" lvl="1" indent="-384000">
              <a:tabLst>
                <a:tab pos="1485900" algn="l"/>
              </a:tabLst>
            </a:pPr>
            <a:r>
              <a:rPr sz="2400"/>
              <a:t>One is true-breeding</a:t>
            </a:r>
            <a:br>
              <a:rPr sz="2400"/>
            </a:br>
            <a:r>
              <a:rPr sz="2400"/>
              <a:t>(homozygous)for white.</a:t>
            </a:r>
          </a:p>
          <a:p>
            <a:pPr marL="744000" lvl="1" indent="-384000">
              <a:tabLst>
                <a:tab pos="1485900" algn="l"/>
              </a:tabLst>
            </a:pPr>
            <a:r>
              <a:rPr sz="2400"/>
              <a:t>One is heterozygous for</a:t>
            </a:r>
            <a:br>
              <a:rPr sz="2400"/>
            </a:br>
            <a:r>
              <a:rPr sz="2400"/>
              <a:t>the black coat colour.</a:t>
            </a:r>
            <a:endParaRPr sz="2400" b="1"/>
          </a:p>
          <a:p>
            <a:pPr marL="345600" indent="-345600">
              <a:tabLst>
                <a:tab pos="1016000" algn="l"/>
              </a:tabLst>
            </a:pPr>
            <a:r>
              <a:t>Half of the offspring will be</a:t>
            </a:r>
            <a:br/>
            <a:r>
              <a:t>black and half will be white.</a:t>
            </a:r>
          </a:p>
          <a:p>
            <a:pPr marL="345600" indent="-345600">
              <a:tabLst>
                <a:tab pos="1016000" algn="l"/>
              </a:tabLst>
            </a:pPr>
            <a:r>
              <a:t>The black offspring will be</a:t>
            </a:r>
            <a:br/>
            <a:r>
              <a:t>heterozygous and carry the recessive white allele.</a:t>
            </a:r>
          </a:p>
        </p:txBody>
      </p:sp>
      <p:grpSp>
        <p:nvGrpSpPr>
          <p:cNvPr id="1524" name="Group 1524"/>
          <p:cNvGrpSpPr/>
          <p:nvPr/>
        </p:nvGrpSpPr>
        <p:grpSpPr>
          <a:xfrm>
            <a:off x="5805985" y="6780602"/>
            <a:ext cx="6398418" cy="1448998"/>
            <a:chOff x="0" y="0"/>
            <a:chExt cx="6398417" cy="1448997"/>
          </a:xfrm>
        </p:grpSpPr>
        <p:pic>
          <p:nvPicPr>
            <p:cNvPr id="1515" name="guinea pig white short.png"/>
            <p:cNvPicPr>
              <a:picLocks noChangeAspect="1"/>
            </p:cNvPicPr>
            <p:nvPr/>
          </p:nvPicPr>
          <p:blipFill>
            <a:blip r:embed="rId2">
              <a:extLst/>
            </a:blip>
            <a:stretch>
              <a:fillRect/>
            </a:stretch>
          </p:blipFill>
          <p:spPr>
            <a:xfrm>
              <a:off x="1403089" y="4775"/>
              <a:ext cx="1659224" cy="774701"/>
            </a:xfrm>
            <a:prstGeom prst="rect">
              <a:avLst/>
            </a:prstGeom>
            <a:ln w="12700" cap="flat">
              <a:noFill/>
              <a:miter lim="400000"/>
            </a:ln>
            <a:effectLst/>
          </p:spPr>
        </p:pic>
        <p:pic>
          <p:nvPicPr>
            <p:cNvPr id="1516" name="guinea pig white short.png"/>
            <p:cNvPicPr>
              <a:picLocks noChangeAspect="1"/>
            </p:cNvPicPr>
            <p:nvPr/>
          </p:nvPicPr>
          <p:blipFill>
            <a:blip r:embed="rId2">
              <a:extLst/>
            </a:blip>
            <a:stretch>
              <a:fillRect/>
            </a:stretch>
          </p:blipFill>
          <p:spPr>
            <a:xfrm>
              <a:off x="4603489" y="1197"/>
              <a:ext cx="1659224" cy="774701"/>
            </a:xfrm>
            <a:prstGeom prst="rect">
              <a:avLst/>
            </a:prstGeom>
            <a:ln w="12700" cap="flat">
              <a:noFill/>
              <a:miter lim="400000"/>
            </a:ln>
            <a:effectLst/>
          </p:spPr>
        </p:pic>
        <p:pic>
          <p:nvPicPr>
            <p:cNvPr id="1517" name="guinea pig black short.png"/>
            <p:cNvPicPr>
              <a:picLocks noChangeAspect="1"/>
            </p:cNvPicPr>
            <p:nvPr/>
          </p:nvPicPr>
          <p:blipFill>
            <a:blip r:embed="rId3">
              <a:extLst/>
            </a:blip>
            <a:stretch>
              <a:fillRect/>
            </a:stretch>
          </p:blipFill>
          <p:spPr>
            <a:xfrm flipH="1">
              <a:off x="0" y="0"/>
              <a:ext cx="1358901" cy="791801"/>
            </a:xfrm>
            <a:prstGeom prst="rect">
              <a:avLst/>
            </a:prstGeom>
            <a:ln w="12700" cap="flat">
              <a:noFill/>
              <a:miter lim="400000"/>
            </a:ln>
            <a:effectLst/>
          </p:spPr>
        </p:pic>
        <p:pic>
          <p:nvPicPr>
            <p:cNvPr id="1518" name="guinea pig black short.png"/>
            <p:cNvPicPr>
              <a:picLocks noChangeAspect="1"/>
            </p:cNvPicPr>
            <p:nvPr/>
          </p:nvPicPr>
          <p:blipFill>
            <a:blip r:embed="rId3">
              <a:extLst/>
            </a:blip>
            <a:stretch>
              <a:fillRect/>
            </a:stretch>
          </p:blipFill>
          <p:spPr>
            <a:xfrm flipH="1">
              <a:off x="3124200" y="0"/>
              <a:ext cx="1358900" cy="791801"/>
            </a:xfrm>
            <a:prstGeom prst="rect">
              <a:avLst/>
            </a:prstGeom>
            <a:ln w="12700" cap="flat">
              <a:noFill/>
              <a:miter lim="400000"/>
            </a:ln>
            <a:effectLst/>
          </p:spPr>
        </p:pic>
        <p:sp>
          <p:nvSpPr>
            <p:cNvPr id="1519" name="Shape 1519"/>
            <p:cNvSpPr/>
            <p:nvPr/>
          </p:nvSpPr>
          <p:spPr>
            <a:xfrm>
              <a:off x="3592084" y="191697"/>
              <a:ext cx="529699" cy="3273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520" name="Shape 1520"/>
            <p:cNvSpPr/>
            <p:nvPr/>
          </p:nvSpPr>
          <p:spPr>
            <a:xfrm>
              <a:off x="391383" y="191697"/>
              <a:ext cx="529699" cy="3273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521" name="Shape 1521"/>
            <p:cNvSpPr/>
            <p:nvPr/>
          </p:nvSpPr>
          <p:spPr>
            <a:xfrm>
              <a:off x="1902825" y="191697"/>
              <a:ext cx="498591" cy="3273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900"/>
                </a:lnSpc>
                <a:tabLst>
                  <a:tab pos="520700" algn="l"/>
                </a:tabLst>
                <a:defRPr sz="2200" b="1" spc="237">
                  <a:solidFill>
                    <a:srgbClr val="006795"/>
                  </a:solidFill>
                </a:defRPr>
              </a:lvl1pPr>
            </a:lstStyle>
            <a:p>
              <a:pPr>
                <a:defRPr spc="0"/>
              </a:pPr>
              <a:r>
                <a:rPr spc="237"/>
                <a:t>bb</a:t>
              </a:r>
            </a:p>
          </p:txBody>
        </p:sp>
        <p:sp>
          <p:nvSpPr>
            <p:cNvPr id="1522" name="Shape 1522"/>
            <p:cNvSpPr/>
            <p:nvPr/>
          </p:nvSpPr>
          <p:spPr>
            <a:xfrm>
              <a:off x="5179733" y="217882"/>
              <a:ext cx="464811" cy="2880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700"/>
                </a:lnSpc>
                <a:tabLst>
                  <a:tab pos="520700" algn="l"/>
                </a:tabLst>
                <a:defRPr sz="2000" b="1" spc="216">
                  <a:solidFill>
                    <a:srgbClr val="006795"/>
                  </a:solidFill>
                </a:defRPr>
              </a:lvl1pPr>
            </a:lstStyle>
            <a:p>
              <a:pPr>
                <a:defRPr b="0" spc="0"/>
              </a:pPr>
              <a:r>
                <a:rPr b="1" spc="216"/>
                <a:t>bb</a:t>
              </a:r>
            </a:p>
          </p:txBody>
        </p:sp>
        <p:sp>
          <p:nvSpPr>
            <p:cNvPr id="1523" name="Shape 1523"/>
            <p:cNvSpPr/>
            <p:nvPr/>
          </p:nvSpPr>
          <p:spPr>
            <a:xfrm>
              <a:off x="61117" y="1187141"/>
              <a:ext cx="6337301" cy="261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6795"/>
                  </a:solidFill>
                </a:defRPr>
              </a:lvl1pPr>
            </a:lstStyle>
            <a:p>
              <a:r>
                <a:t>Half homozygous white offspring and half heterozygous black</a:t>
              </a:r>
            </a:p>
          </p:txBody>
        </p:sp>
      </p:grpSp>
      <p:grpSp>
        <p:nvGrpSpPr>
          <p:cNvPr id="1537" name="Group 1537"/>
          <p:cNvGrpSpPr/>
          <p:nvPr/>
        </p:nvGrpSpPr>
        <p:grpSpPr>
          <a:xfrm>
            <a:off x="5639581" y="2095500"/>
            <a:ext cx="6814977" cy="2501901"/>
            <a:chOff x="0" y="0"/>
            <a:chExt cx="6814976" cy="2501900"/>
          </a:xfrm>
        </p:grpSpPr>
        <p:sp>
          <p:nvSpPr>
            <p:cNvPr id="1525" name="Shape 1525"/>
            <p:cNvSpPr/>
            <p:nvPr/>
          </p:nvSpPr>
          <p:spPr>
            <a:xfrm flipH="1" flipV="1">
              <a:off x="4842151" y="1329266"/>
              <a:ext cx="491068" cy="1109134"/>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26" name="Shape 1526"/>
            <p:cNvSpPr/>
            <p:nvPr/>
          </p:nvSpPr>
          <p:spPr>
            <a:xfrm flipV="1">
              <a:off x="4126718" y="1227666"/>
              <a:ext cx="503768" cy="1274235"/>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27" name="Shape 1527"/>
            <p:cNvSpPr/>
            <p:nvPr/>
          </p:nvSpPr>
          <p:spPr>
            <a:xfrm flipV="1">
              <a:off x="685018" y="1384300"/>
              <a:ext cx="410635" cy="1104901"/>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28" name="Shape 1528"/>
            <p:cNvSpPr/>
            <p:nvPr/>
          </p:nvSpPr>
          <p:spPr>
            <a:xfrm flipH="1" flipV="1">
              <a:off x="1193018" y="1435100"/>
              <a:ext cx="546101" cy="1016000"/>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529" name="guinea pig black short.png"/>
            <p:cNvPicPr>
              <a:picLocks noChangeAspect="1"/>
            </p:cNvPicPr>
            <p:nvPr/>
          </p:nvPicPr>
          <p:blipFill>
            <a:blip r:embed="rId3">
              <a:extLst/>
            </a:blip>
            <a:stretch>
              <a:fillRect/>
            </a:stretch>
          </p:blipFill>
          <p:spPr>
            <a:xfrm>
              <a:off x="3468403" y="331202"/>
              <a:ext cx="2353963" cy="1371601"/>
            </a:xfrm>
            <a:prstGeom prst="rect">
              <a:avLst/>
            </a:prstGeom>
            <a:ln w="12700" cap="flat">
              <a:noFill/>
              <a:miter lim="400000"/>
            </a:ln>
            <a:effectLst/>
          </p:spPr>
        </p:pic>
        <p:pic>
          <p:nvPicPr>
            <p:cNvPr id="1530" name="guinea pig white short.png"/>
            <p:cNvPicPr>
              <a:picLocks noChangeAspect="1"/>
            </p:cNvPicPr>
            <p:nvPr/>
          </p:nvPicPr>
          <p:blipFill>
            <a:blip r:embed="rId2">
              <a:extLst/>
            </a:blip>
            <a:stretch>
              <a:fillRect/>
            </a:stretch>
          </p:blipFill>
          <p:spPr>
            <a:xfrm>
              <a:off x="0" y="334956"/>
              <a:ext cx="2910442" cy="1358901"/>
            </a:xfrm>
            <a:prstGeom prst="rect">
              <a:avLst/>
            </a:prstGeom>
            <a:ln w="12700" cap="flat">
              <a:noFill/>
              <a:miter lim="400000"/>
            </a:ln>
            <a:effectLst/>
          </p:spPr>
        </p:pic>
        <p:sp>
          <p:nvSpPr>
            <p:cNvPr id="1531" name="Shape 1531"/>
            <p:cNvSpPr/>
            <p:nvPr/>
          </p:nvSpPr>
          <p:spPr>
            <a:xfrm>
              <a:off x="2831318" y="1079500"/>
              <a:ext cx="381125" cy="4193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900"/>
                </a:lnSpc>
                <a:tabLst>
                  <a:tab pos="520700" algn="l"/>
                </a:tabLst>
                <a:defRPr sz="3000" b="1">
                  <a:solidFill>
                    <a:srgbClr val="006795"/>
                  </a:solidFill>
                </a:defRPr>
              </a:lvl1pPr>
            </a:lstStyle>
            <a:p>
              <a:r>
                <a:t>X</a:t>
              </a:r>
            </a:p>
          </p:txBody>
        </p:sp>
        <p:sp>
          <p:nvSpPr>
            <p:cNvPr id="1532" name="Shape 1532"/>
            <p:cNvSpPr/>
            <p:nvPr/>
          </p:nvSpPr>
          <p:spPr>
            <a:xfrm>
              <a:off x="6501618" y="1346200"/>
              <a:ext cx="31335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006795"/>
                  </a:solidFill>
                </a:defRPr>
              </a:lvl1pPr>
            </a:lstStyle>
            <a:p>
              <a:r>
                <a:t>P</a:t>
              </a:r>
            </a:p>
          </p:txBody>
        </p:sp>
        <p:sp>
          <p:nvSpPr>
            <p:cNvPr id="1533" name="Shape 1533"/>
            <p:cNvSpPr/>
            <p:nvPr/>
          </p:nvSpPr>
          <p:spPr>
            <a:xfrm>
              <a:off x="4533118" y="901700"/>
              <a:ext cx="599205"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spc="259">
                  <a:solidFill>
                    <a:srgbClr val="FFFFFF"/>
                  </a:solidFill>
                </a:defRPr>
              </a:lvl1pPr>
            </a:lstStyle>
            <a:p>
              <a:pPr>
                <a:defRPr spc="0">
                  <a:solidFill>
                    <a:srgbClr val="006994"/>
                  </a:solidFill>
                </a:defRPr>
              </a:pPr>
              <a:r>
                <a:rPr spc="259">
                  <a:solidFill>
                    <a:srgbClr val="FFFFFF"/>
                  </a:solidFill>
                </a:rPr>
                <a:t>Bb</a:t>
              </a:r>
            </a:p>
          </p:txBody>
        </p:sp>
        <p:sp>
          <p:nvSpPr>
            <p:cNvPr id="1534" name="Shape 1534"/>
            <p:cNvSpPr/>
            <p:nvPr/>
          </p:nvSpPr>
          <p:spPr>
            <a:xfrm>
              <a:off x="3745718" y="0"/>
              <a:ext cx="213461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Heterozygous black</a:t>
              </a:r>
            </a:p>
          </p:txBody>
        </p:sp>
        <p:sp>
          <p:nvSpPr>
            <p:cNvPr id="1535" name="Shape 1535"/>
            <p:cNvSpPr/>
            <p:nvPr/>
          </p:nvSpPr>
          <p:spPr>
            <a:xfrm>
              <a:off x="316718" y="0"/>
              <a:ext cx="205826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white</a:t>
              </a:r>
            </a:p>
          </p:txBody>
        </p:sp>
        <p:sp>
          <p:nvSpPr>
            <p:cNvPr id="1536" name="Shape 1536"/>
            <p:cNvSpPr/>
            <p:nvPr/>
          </p:nvSpPr>
          <p:spPr>
            <a:xfrm>
              <a:off x="913618" y="965200"/>
              <a:ext cx="52874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006795"/>
                  </a:solidFill>
                </a:defRPr>
              </a:lvl1pPr>
            </a:lstStyle>
            <a:p>
              <a:pPr>
                <a:defRPr spc="0"/>
              </a:pPr>
              <a:r>
                <a:rPr spc="237"/>
                <a:t>bb</a:t>
              </a:r>
            </a:p>
          </p:txBody>
        </p:sp>
      </p:grpSp>
      <p:grpSp>
        <p:nvGrpSpPr>
          <p:cNvPr id="1556" name="Group 1556"/>
          <p:cNvGrpSpPr/>
          <p:nvPr/>
        </p:nvGrpSpPr>
        <p:grpSpPr>
          <a:xfrm>
            <a:off x="6032500" y="4533900"/>
            <a:ext cx="6464660" cy="1921934"/>
            <a:chOff x="0" y="0"/>
            <a:chExt cx="6464659" cy="1921933"/>
          </a:xfrm>
        </p:grpSpPr>
        <p:sp>
          <p:nvSpPr>
            <p:cNvPr id="1538" name="Shape 1538"/>
            <p:cNvSpPr/>
            <p:nvPr/>
          </p:nvSpPr>
          <p:spPr>
            <a:xfrm flipH="1" flipV="1">
              <a:off x="4864100" y="419100"/>
              <a:ext cx="110067" cy="1468967"/>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39" name="Shape 1539"/>
            <p:cNvSpPr/>
            <p:nvPr/>
          </p:nvSpPr>
          <p:spPr>
            <a:xfrm flipV="1">
              <a:off x="2298700" y="444500"/>
              <a:ext cx="2768600" cy="1435100"/>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40" name="Shape 1540"/>
            <p:cNvSpPr/>
            <p:nvPr/>
          </p:nvSpPr>
          <p:spPr>
            <a:xfrm flipV="1">
              <a:off x="520700" y="508000"/>
              <a:ext cx="3505200" cy="1346200"/>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41" name="Shape 1541"/>
            <p:cNvSpPr/>
            <p:nvPr/>
          </p:nvSpPr>
          <p:spPr>
            <a:xfrm flipH="1" flipV="1">
              <a:off x="1460500" y="444500"/>
              <a:ext cx="3420534" cy="1426633"/>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42" name="Shape 1542"/>
            <p:cNvSpPr/>
            <p:nvPr/>
          </p:nvSpPr>
          <p:spPr>
            <a:xfrm flipH="1" flipV="1">
              <a:off x="1447800" y="469899"/>
              <a:ext cx="2184400" cy="1371601"/>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43" name="Shape 1543"/>
            <p:cNvSpPr/>
            <p:nvPr/>
          </p:nvSpPr>
          <p:spPr>
            <a:xfrm flipH="1" flipV="1">
              <a:off x="292100" y="444500"/>
              <a:ext cx="1913468" cy="1477434"/>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44" name="Shape 1544"/>
            <p:cNvSpPr/>
            <p:nvPr/>
          </p:nvSpPr>
          <p:spPr>
            <a:xfrm flipH="1" flipV="1">
              <a:off x="258233" y="397933"/>
              <a:ext cx="186267" cy="1443567"/>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45" name="Shape 1545"/>
            <p:cNvSpPr/>
            <p:nvPr/>
          </p:nvSpPr>
          <p:spPr>
            <a:xfrm flipV="1">
              <a:off x="3784600" y="457200"/>
              <a:ext cx="0" cy="1380099"/>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46" name="Shape 1546"/>
            <p:cNvSpPr/>
            <p:nvPr/>
          </p:nvSpPr>
          <p:spPr>
            <a:xfrm>
              <a:off x="1790700" y="0"/>
              <a:ext cx="16637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i="1">
                  <a:solidFill>
                    <a:srgbClr val="006795"/>
                  </a:solidFill>
                </a:defRPr>
              </a:lvl1pPr>
            </a:lstStyle>
            <a:p>
              <a:r>
                <a:t>Possible fertilisations</a:t>
              </a:r>
            </a:p>
          </p:txBody>
        </p:sp>
        <p:sp>
          <p:nvSpPr>
            <p:cNvPr id="1547" name="Shape 1547"/>
            <p:cNvSpPr/>
            <p:nvPr/>
          </p:nvSpPr>
          <p:spPr>
            <a:xfrm>
              <a:off x="5410200" y="152400"/>
              <a:ext cx="10544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Gametes</a:t>
              </a:r>
            </a:p>
          </p:txBody>
        </p:sp>
        <p:sp>
          <p:nvSpPr>
            <p:cNvPr id="1548" name="Shape 1548"/>
            <p:cNvSpPr/>
            <p:nvPr/>
          </p:nvSpPr>
          <p:spPr>
            <a:xfrm>
              <a:off x="0" y="6350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549" name="Shape 1549"/>
            <p:cNvSpPr/>
            <p:nvPr/>
          </p:nvSpPr>
          <p:spPr>
            <a:xfrm>
              <a:off x="114300" y="2286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sp>
          <p:nvSpPr>
            <p:cNvPr id="1550" name="Shape 1550"/>
            <p:cNvSpPr/>
            <p:nvPr/>
          </p:nvSpPr>
          <p:spPr>
            <a:xfrm>
              <a:off x="1130300" y="6350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551" name="Shape 1551"/>
            <p:cNvSpPr/>
            <p:nvPr/>
          </p:nvSpPr>
          <p:spPr>
            <a:xfrm>
              <a:off x="1244600" y="2286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sp>
          <p:nvSpPr>
            <p:cNvPr id="1552" name="Shape 1552"/>
            <p:cNvSpPr/>
            <p:nvPr/>
          </p:nvSpPr>
          <p:spPr>
            <a:xfrm>
              <a:off x="4597400" y="6350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553" name="Shape 1553"/>
            <p:cNvSpPr/>
            <p:nvPr/>
          </p:nvSpPr>
          <p:spPr>
            <a:xfrm>
              <a:off x="4711700" y="2286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sp>
          <p:nvSpPr>
            <p:cNvPr id="1554" name="Shape 1554"/>
            <p:cNvSpPr/>
            <p:nvPr/>
          </p:nvSpPr>
          <p:spPr>
            <a:xfrm>
              <a:off x="3454400" y="7620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555" name="Shape 1555"/>
            <p:cNvSpPr/>
            <p:nvPr/>
          </p:nvSpPr>
          <p:spPr>
            <a:xfrm>
              <a:off x="3568700" y="2413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1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1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15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3" nodeType="clickEffect">
                                  <p:stCondLst>
                                    <p:cond delay="0"/>
                                  </p:stCondLst>
                                  <p:iterate>
                                    <p:tmAbs val="0"/>
                                  </p:iterate>
                                  <p:childTnLst>
                                    <p:set>
                                      <p:cBhvr>
                                        <p:cTn id="32" fill="hold"/>
                                        <p:tgtEl>
                                          <p:spTgt spid="15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4" nodeType="clickEffect">
                                  <p:stCondLst>
                                    <p:cond delay="0"/>
                                  </p:stCondLst>
                                  <p:iterate>
                                    <p:tmAbs val="0"/>
                                  </p:iterate>
                                  <p:childTnLst>
                                    <p:set>
                                      <p:cBhvr>
                                        <p:cTn id="36" fill="hold"/>
                                        <p:tgtEl>
                                          <p:spTgt spid="1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4" grpId="1" build="p" bldLvl="5" animBg="1" advAuto="0"/>
      <p:bldP spid="1524" grpId="4" animBg="1" advAuto="0"/>
      <p:bldP spid="1537" grpId="2" animBg="1" advAuto="0"/>
      <p:bldP spid="1556" grpId="3"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 name="Shape 1558"/>
          <p:cNvSpPr/>
          <p:nvPr/>
        </p:nvSpPr>
        <p:spPr>
          <a:xfrm>
            <a:off x="5676900" y="1905000"/>
            <a:ext cx="7327900" cy="67945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559" name="Shape 1559"/>
          <p:cNvSpPr>
            <a:spLocks noGrp="1"/>
          </p:cNvSpPr>
          <p:nvPr>
            <p:ph type="title"/>
          </p:nvPr>
        </p:nvSpPr>
        <p:spPr>
          <a:prstGeom prst="rect">
            <a:avLst/>
          </a:prstGeom>
        </p:spPr>
        <p:txBody>
          <a:bodyPr/>
          <a:lstStyle>
            <a:lvl1pPr>
              <a:tabLst>
                <a:tab pos="952500" algn="l"/>
              </a:tabLst>
            </a:lvl1pPr>
          </a:lstStyle>
          <a:p>
            <a:r>
              <a:t>Monohybrid Cross 5</a:t>
            </a:r>
          </a:p>
        </p:txBody>
      </p:sp>
      <p:sp>
        <p:nvSpPr>
          <p:cNvPr id="1560" name="Shape 1560"/>
          <p:cNvSpPr>
            <a:spLocks noGrp="1"/>
          </p:cNvSpPr>
          <p:nvPr>
            <p:ph type="body" sz="half" idx="1"/>
          </p:nvPr>
        </p:nvSpPr>
        <p:spPr>
          <a:xfrm>
            <a:off x="368300" y="1790700"/>
            <a:ext cx="4940152" cy="6509842"/>
          </a:xfrm>
          <a:prstGeom prst="rect">
            <a:avLst/>
          </a:prstGeom>
        </p:spPr>
        <p:txBody>
          <a:bodyPr/>
          <a:lstStyle/>
          <a:p>
            <a:pPr marL="345600" indent="-345600">
              <a:tabLst>
                <a:tab pos="1016000" algn="l"/>
              </a:tabLst>
            </a:pPr>
            <a:r>
              <a:t>Here, the parents have the same </a:t>
            </a:r>
            <a:r>
              <a:rPr b="1">
                <a:solidFill>
                  <a:srgbClr val="006994"/>
                </a:solidFill>
              </a:rPr>
              <a:t>black</a:t>
            </a:r>
            <a:r>
              <a:t> phenotype for coat colour.</a:t>
            </a:r>
          </a:p>
          <a:p>
            <a:pPr marL="744000" lvl="1" indent="-384000">
              <a:tabLst>
                <a:tab pos="1485900" algn="l"/>
              </a:tabLst>
            </a:pPr>
            <a:r>
              <a:rPr sz="2400"/>
              <a:t>One is heterozygous for</a:t>
            </a:r>
            <a:br>
              <a:rPr sz="2400"/>
            </a:br>
            <a:r>
              <a:rPr sz="2400"/>
              <a:t>the black coat colour and</a:t>
            </a:r>
            <a:br>
              <a:rPr sz="2400"/>
            </a:br>
            <a:r>
              <a:rPr sz="2400"/>
              <a:t>a carrier for the recessive</a:t>
            </a:r>
            <a:br>
              <a:rPr sz="2400"/>
            </a:br>
            <a:r>
              <a:rPr sz="2400"/>
              <a:t>white allele.</a:t>
            </a:r>
          </a:p>
          <a:p>
            <a:pPr marL="744000" lvl="1" indent="-384000">
              <a:tabLst>
                <a:tab pos="1485900" algn="l"/>
              </a:tabLst>
            </a:pPr>
            <a:r>
              <a:rPr sz="2400"/>
              <a:t>One is true-breeding</a:t>
            </a:r>
            <a:br>
              <a:rPr sz="2400"/>
            </a:br>
            <a:r>
              <a:rPr sz="2400"/>
              <a:t>(homozygous) for black.</a:t>
            </a:r>
            <a:endParaRPr sz="2400" b="1"/>
          </a:p>
          <a:p>
            <a:pPr marL="345600" indent="-345600">
              <a:tabLst>
                <a:tab pos="1016000" algn="l"/>
              </a:tabLst>
            </a:pPr>
            <a:r>
              <a:t>The offspring will all be</a:t>
            </a:r>
            <a:br/>
            <a:r>
              <a:t>the same </a:t>
            </a:r>
            <a:r>
              <a:rPr b="1">
                <a:solidFill>
                  <a:srgbClr val="006994"/>
                </a:solidFill>
              </a:rPr>
              <a:t>black</a:t>
            </a:r>
            <a:r>
              <a:rPr b="1"/>
              <a:t> </a:t>
            </a:r>
            <a:r>
              <a:t>phenotype.</a:t>
            </a:r>
          </a:p>
          <a:p>
            <a:pPr marL="345600" indent="-345600">
              <a:tabLst>
                <a:tab pos="1016000" algn="l"/>
              </a:tabLst>
            </a:pPr>
            <a:r>
              <a:rPr b="1">
                <a:solidFill>
                  <a:srgbClr val="006994"/>
                </a:solidFill>
              </a:rPr>
              <a:t>Homozygous</a:t>
            </a:r>
            <a:r>
              <a:t> and </a:t>
            </a:r>
            <a:r>
              <a:rPr b="1">
                <a:solidFill>
                  <a:srgbClr val="006994"/>
                </a:solidFill>
              </a:rPr>
              <a:t>heterozygous</a:t>
            </a:r>
            <a:r>
              <a:t/>
            </a:r>
            <a:br/>
            <a:r>
              <a:t>genotypes will be</a:t>
            </a:r>
            <a:br/>
            <a:r>
              <a:t>produced in a </a:t>
            </a:r>
            <a:r>
              <a:rPr b="1">
                <a:solidFill>
                  <a:srgbClr val="006994"/>
                </a:solidFill>
              </a:rPr>
              <a:t>1:1</a:t>
            </a:r>
            <a:r>
              <a:t> ratio.</a:t>
            </a:r>
          </a:p>
        </p:txBody>
      </p:sp>
      <p:grpSp>
        <p:nvGrpSpPr>
          <p:cNvPr id="1570" name="Group 1570"/>
          <p:cNvGrpSpPr/>
          <p:nvPr/>
        </p:nvGrpSpPr>
        <p:grpSpPr>
          <a:xfrm>
            <a:off x="6021885" y="6806002"/>
            <a:ext cx="6108701" cy="1835220"/>
            <a:chOff x="0" y="0"/>
            <a:chExt cx="6108699" cy="1835218"/>
          </a:xfrm>
        </p:grpSpPr>
        <p:pic>
          <p:nvPicPr>
            <p:cNvPr id="1561" name="guinea pig black short.png"/>
            <p:cNvPicPr>
              <a:picLocks noChangeAspect="1"/>
            </p:cNvPicPr>
            <p:nvPr/>
          </p:nvPicPr>
          <p:blipFill>
            <a:blip r:embed="rId2">
              <a:extLst/>
            </a:blip>
            <a:stretch>
              <a:fillRect/>
            </a:stretch>
          </p:blipFill>
          <p:spPr>
            <a:xfrm flipH="1">
              <a:off x="0" y="0"/>
              <a:ext cx="1358901" cy="791801"/>
            </a:xfrm>
            <a:prstGeom prst="rect">
              <a:avLst/>
            </a:prstGeom>
            <a:ln w="12700" cap="flat">
              <a:noFill/>
              <a:miter lim="400000"/>
            </a:ln>
            <a:effectLst/>
          </p:spPr>
        </p:pic>
        <p:pic>
          <p:nvPicPr>
            <p:cNvPr id="1562" name="guinea pig black short.png"/>
            <p:cNvPicPr>
              <a:picLocks noChangeAspect="1"/>
            </p:cNvPicPr>
            <p:nvPr/>
          </p:nvPicPr>
          <p:blipFill>
            <a:blip r:embed="rId2">
              <a:extLst/>
            </a:blip>
            <a:stretch>
              <a:fillRect/>
            </a:stretch>
          </p:blipFill>
          <p:spPr>
            <a:xfrm flipH="1">
              <a:off x="1549400" y="0"/>
              <a:ext cx="1358900" cy="791801"/>
            </a:xfrm>
            <a:prstGeom prst="rect">
              <a:avLst/>
            </a:prstGeom>
            <a:ln w="12700" cap="flat">
              <a:noFill/>
              <a:miter lim="400000"/>
            </a:ln>
            <a:effectLst/>
          </p:spPr>
        </p:pic>
        <p:pic>
          <p:nvPicPr>
            <p:cNvPr id="1563" name="guinea pig black short.png"/>
            <p:cNvPicPr>
              <a:picLocks noChangeAspect="1"/>
            </p:cNvPicPr>
            <p:nvPr/>
          </p:nvPicPr>
          <p:blipFill>
            <a:blip r:embed="rId2">
              <a:extLst/>
            </a:blip>
            <a:stretch>
              <a:fillRect/>
            </a:stretch>
          </p:blipFill>
          <p:spPr>
            <a:xfrm flipH="1">
              <a:off x="3124200" y="0"/>
              <a:ext cx="1358900" cy="791801"/>
            </a:xfrm>
            <a:prstGeom prst="rect">
              <a:avLst/>
            </a:prstGeom>
            <a:ln w="12700" cap="flat">
              <a:noFill/>
              <a:miter lim="400000"/>
            </a:ln>
            <a:effectLst/>
          </p:spPr>
        </p:pic>
        <p:pic>
          <p:nvPicPr>
            <p:cNvPr id="1564" name="guinea pig black short.png"/>
            <p:cNvPicPr>
              <a:picLocks noChangeAspect="1"/>
            </p:cNvPicPr>
            <p:nvPr/>
          </p:nvPicPr>
          <p:blipFill>
            <a:blip r:embed="rId2">
              <a:extLst/>
            </a:blip>
            <a:stretch>
              <a:fillRect/>
            </a:stretch>
          </p:blipFill>
          <p:spPr>
            <a:xfrm flipH="1">
              <a:off x="4749800" y="0"/>
              <a:ext cx="1358900" cy="791801"/>
            </a:xfrm>
            <a:prstGeom prst="rect">
              <a:avLst/>
            </a:prstGeom>
            <a:ln w="12700" cap="flat">
              <a:noFill/>
              <a:miter lim="400000"/>
            </a:ln>
            <a:effectLst/>
          </p:spPr>
        </p:pic>
        <p:sp>
          <p:nvSpPr>
            <p:cNvPr id="1565" name="Shape 1565"/>
            <p:cNvSpPr/>
            <p:nvPr/>
          </p:nvSpPr>
          <p:spPr>
            <a:xfrm>
              <a:off x="836114" y="1271197"/>
              <a:ext cx="47752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006795"/>
                  </a:solidFill>
                </a:defRPr>
              </a:lvl1pPr>
            </a:lstStyle>
            <a:p>
              <a:r>
                <a:t>All offspring are black, with homozygotes and heterozygotes in equal proportions</a:t>
              </a:r>
            </a:p>
          </p:txBody>
        </p:sp>
        <p:sp>
          <p:nvSpPr>
            <p:cNvPr id="1566" name="Shape 1566"/>
            <p:cNvSpPr/>
            <p:nvPr/>
          </p:nvSpPr>
          <p:spPr>
            <a:xfrm>
              <a:off x="3592014" y="229797"/>
              <a:ext cx="559855" cy="3210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567" name="Shape 1567"/>
            <p:cNvSpPr/>
            <p:nvPr/>
          </p:nvSpPr>
          <p:spPr>
            <a:xfrm>
              <a:off x="391614" y="229797"/>
              <a:ext cx="590960" cy="3210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568" name="Shape 1568"/>
            <p:cNvSpPr/>
            <p:nvPr/>
          </p:nvSpPr>
          <p:spPr>
            <a:xfrm>
              <a:off x="1902914" y="229797"/>
              <a:ext cx="590960" cy="3210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569" name="Shape 1569"/>
            <p:cNvSpPr/>
            <p:nvPr/>
          </p:nvSpPr>
          <p:spPr>
            <a:xfrm>
              <a:off x="5179514" y="255197"/>
              <a:ext cx="520504" cy="2837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700"/>
                </a:lnSpc>
                <a:tabLst>
                  <a:tab pos="520700" algn="l"/>
                </a:tabLst>
                <a:defRPr sz="2000" b="1" spc="216">
                  <a:solidFill>
                    <a:srgbClr val="FFFFFF"/>
                  </a:solidFill>
                </a:defRPr>
              </a:lvl1pPr>
            </a:lstStyle>
            <a:p>
              <a:pPr>
                <a:defRPr b="0" spc="0"/>
              </a:pPr>
              <a:r>
                <a:rPr b="1" spc="216"/>
                <a:t>Bb</a:t>
              </a:r>
            </a:p>
          </p:txBody>
        </p:sp>
      </p:grpSp>
      <p:grpSp>
        <p:nvGrpSpPr>
          <p:cNvPr id="1583" name="Group 1583"/>
          <p:cNvGrpSpPr/>
          <p:nvPr/>
        </p:nvGrpSpPr>
        <p:grpSpPr>
          <a:xfrm>
            <a:off x="5818685" y="2184400"/>
            <a:ext cx="6648573" cy="2501901"/>
            <a:chOff x="0" y="0"/>
            <a:chExt cx="6648572" cy="2501900"/>
          </a:xfrm>
        </p:grpSpPr>
        <p:sp>
          <p:nvSpPr>
            <p:cNvPr id="1571" name="Shape 1571"/>
            <p:cNvSpPr/>
            <p:nvPr/>
          </p:nvSpPr>
          <p:spPr>
            <a:xfrm flipV="1">
              <a:off x="518614" y="1384300"/>
              <a:ext cx="410635" cy="1104901"/>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72" name="Shape 1572"/>
            <p:cNvSpPr/>
            <p:nvPr/>
          </p:nvSpPr>
          <p:spPr>
            <a:xfrm flipH="1" flipV="1">
              <a:off x="1026614" y="1435100"/>
              <a:ext cx="546101" cy="1016000"/>
            </a:xfrm>
            <a:prstGeom prst="line">
              <a:avLst/>
            </a:prstGeom>
            <a:noFill/>
            <a:ln w="508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73" name="Shape 1573"/>
            <p:cNvSpPr/>
            <p:nvPr/>
          </p:nvSpPr>
          <p:spPr>
            <a:xfrm flipH="1" flipV="1">
              <a:off x="4675747" y="1329266"/>
              <a:ext cx="491068" cy="1109134"/>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74" name="Shape 1574"/>
            <p:cNvSpPr/>
            <p:nvPr/>
          </p:nvSpPr>
          <p:spPr>
            <a:xfrm flipV="1">
              <a:off x="3960314" y="1227666"/>
              <a:ext cx="503768" cy="1274235"/>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575" name="guinea pig black short.png"/>
            <p:cNvPicPr>
              <a:picLocks noChangeAspect="1"/>
            </p:cNvPicPr>
            <p:nvPr/>
          </p:nvPicPr>
          <p:blipFill>
            <a:blip r:embed="rId2">
              <a:extLst/>
            </a:blip>
            <a:stretch>
              <a:fillRect/>
            </a:stretch>
          </p:blipFill>
          <p:spPr>
            <a:xfrm flipH="1">
              <a:off x="-1" y="331202"/>
              <a:ext cx="2353963" cy="1371601"/>
            </a:xfrm>
            <a:prstGeom prst="rect">
              <a:avLst/>
            </a:prstGeom>
            <a:ln w="12700" cap="flat">
              <a:noFill/>
              <a:miter lim="400000"/>
            </a:ln>
            <a:effectLst/>
          </p:spPr>
        </p:pic>
        <p:pic>
          <p:nvPicPr>
            <p:cNvPr id="1576" name="guinea pig black short.png"/>
            <p:cNvPicPr>
              <a:picLocks noChangeAspect="1"/>
            </p:cNvPicPr>
            <p:nvPr/>
          </p:nvPicPr>
          <p:blipFill>
            <a:blip r:embed="rId2">
              <a:extLst/>
            </a:blip>
            <a:stretch>
              <a:fillRect/>
            </a:stretch>
          </p:blipFill>
          <p:spPr>
            <a:xfrm>
              <a:off x="3314700" y="331202"/>
              <a:ext cx="2353962" cy="1371601"/>
            </a:xfrm>
            <a:prstGeom prst="rect">
              <a:avLst/>
            </a:prstGeom>
            <a:ln w="12700" cap="flat">
              <a:noFill/>
              <a:miter lim="400000"/>
            </a:ln>
            <a:effectLst/>
          </p:spPr>
        </p:pic>
        <p:sp>
          <p:nvSpPr>
            <p:cNvPr id="1577" name="Shape 1577"/>
            <p:cNvSpPr/>
            <p:nvPr/>
          </p:nvSpPr>
          <p:spPr>
            <a:xfrm>
              <a:off x="2664914" y="1079500"/>
              <a:ext cx="381125" cy="4193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900"/>
                </a:lnSpc>
                <a:tabLst>
                  <a:tab pos="520700" algn="l"/>
                </a:tabLst>
                <a:defRPr sz="3000" b="1">
                  <a:solidFill>
                    <a:srgbClr val="006795"/>
                  </a:solidFill>
                </a:defRPr>
              </a:lvl1pPr>
            </a:lstStyle>
            <a:p>
              <a:r>
                <a:t>X</a:t>
              </a:r>
            </a:p>
          </p:txBody>
        </p:sp>
        <p:sp>
          <p:nvSpPr>
            <p:cNvPr id="1578" name="Shape 1578"/>
            <p:cNvSpPr/>
            <p:nvPr/>
          </p:nvSpPr>
          <p:spPr>
            <a:xfrm>
              <a:off x="6335214" y="1181100"/>
              <a:ext cx="31335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006795"/>
                  </a:solidFill>
                </a:defRPr>
              </a:lvl1pPr>
            </a:lstStyle>
            <a:p>
              <a:r>
                <a:t>P</a:t>
              </a:r>
            </a:p>
          </p:txBody>
        </p:sp>
        <p:sp>
          <p:nvSpPr>
            <p:cNvPr id="1579" name="Shape 1579"/>
            <p:cNvSpPr/>
            <p:nvPr/>
          </p:nvSpPr>
          <p:spPr>
            <a:xfrm>
              <a:off x="4315914" y="952500"/>
              <a:ext cx="63313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spc="259">
                  <a:solidFill>
                    <a:srgbClr val="FFFFFF"/>
                  </a:solidFill>
                </a:defRPr>
              </a:lvl1pPr>
            </a:lstStyle>
            <a:p>
              <a:pPr>
                <a:defRPr spc="0">
                  <a:solidFill>
                    <a:srgbClr val="006994"/>
                  </a:solidFill>
                </a:defRPr>
              </a:pPr>
              <a:r>
                <a:rPr spc="259">
                  <a:solidFill>
                    <a:srgbClr val="FFFFFF"/>
                  </a:solidFill>
                </a:rPr>
                <a:t>BB</a:t>
              </a:r>
            </a:p>
          </p:txBody>
        </p:sp>
        <p:sp>
          <p:nvSpPr>
            <p:cNvPr id="1580" name="Shape 1580"/>
            <p:cNvSpPr/>
            <p:nvPr/>
          </p:nvSpPr>
          <p:spPr>
            <a:xfrm>
              <a:off x="3579314" y="0"/>
              <a:ext cx="205827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black</a:t>
              </a:r>
            </a:p>
          </p:txBody>
        </p:sp>
        <p:sp>
          <p:nvSpPr>
            <p:cNvPr id="1581" name="Shape 1581"/>
            <p:cNvSpPr/>
            <p:nvPr/>
          </p:nvSpPr>
          <p:spPr>
            <a:xfrm>
              <a:off x="150314" y="0"/>
              <a:ext cx="213461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Heterozygous black</a:t>
              </a:r>
            </a:p>
          </p:txBody>
        </p:sp>
        <p:sp>
          <p:nvSpPr>
            <p:cNvPr id="1582" name="Shape 1582"/>
            <p:cNvSpPr/>
            <p:nvPr/>
          </p:nvSpPr>
          <p:spPr>
            <a:xfrm>
              <a:off x="899614" y="965200"/>
              <a:ext cx="559855"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pPr>
              <a:r>
                <a:rPr spc="237"/>
                <a:t>Bb</a:t>
              </a:r>
            </a:p>
          </p:txBody>
        </p:sp>
      </p:grpSp>
      <p:grpSp>
        <p:nvGrpSpPr>
          <p:cNvPr id="1602" name="Group 1602"/>
          <p:cNvGrpSpPr/>
          <p:nvPr/>
        </p:nvGrpSpPr>
        <p:grpSpPr>
          <a:xfrm>
            <a:off x="6032500" y="4622800"/>
            <a:ext cx="6477360" cy="1921934"/>
            <a:chOff x="0" y="0"/>
            <a:chExt cx="6477359" cy="1921933"/>
          </a:xfrm>
        </p:grpSpPr>
        <p:sp>
          <p:nvSpPr>
            <p:cNvPr id="1584" name="Shape 1584"/>
            <p:cNvSpPr/>
            <p:nvPr/>
          </p:nvSpPr>
          <p:spPr>
            <a:xfrm flipH="1" flipV="1">
              <a:off x="4876800" y="419100"/>
              <a:ext cx="110067" cy="1468967"/>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85" name="Shape 1585"/>
            <p:cNvSpPr/>
            <p:nvPr/>
          </p:nvSpPr>
          <p:spPr>
            <a:xfrm flipV="1">
              <a:off x="2311400" y="444500"/>
              <a:ext cx="2768600" cy="1435100"/>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86" name="Shape 1586"/>
            <p:cNvSpPr/>
            <p:nvPr/>
          </p:nvSpPr>
          <p:spPr>
            <a:xfrm flipV="1">
              <a:off x="533400" y="508000"/>
              <a:ext cx="3505200" cy="1346200"/>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87" name="Shape 1587"/>
            <p:cNvSpPr/>
            <p:nvPr/>
          </p:nvSpPr>
          <p:spPr>
            <a:xfrm flipH="1" flipV="1">
              <a:off x="1473200" y="444500"/>
              <a:ext cx="3420534" cy="1426633"/>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88" name="Shape 1588"/>
            <p:cNvSpPr/>
            <p:nvPr/>
          </p:nvSpPr>
          <p:spPr>
            <a:xfrm flipH="1" flipV="1">
              <a:off x="1460500" y="469899"/>
              <a:ext cx="2184400" cy="1371601"/>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89" name="Shape 1589"/>
            <p:cNvSpPr/>
            <p:nvPr/>
          </p:nvSpPr>
          <p:spPr>
            <a:xfrm flipH="1" flipV="1">
              <a:off x="304800" y="444500"/>
              <a:ext cx="1913468" cy="1477434"/>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90" name="Shape 1590"/>
            <p:cNvSpPr/>
            <p:nvPr/>
          </p:nvSpPr>
          <p:spPr>
            <a:xfrm flipH="1" flipV="1">
              <a:off x="270933" y="397933"/>
              <a:ext cx="186267" cy="1443567"/>
            </a:xfrm>
            <a:prstGeom prst="line">
              <a:avLst/>
            </a:prstGeom>
            <a:noFill/>
            <a:ln w="38100" cap="flat">
              <a:solidFill>
                <a:srgbClr val="006795"/>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91" name="Shape 1591"/>
            <p:cNvSpPr/>
            <p:nvPr/>
          </p:nvSpPr>
          <p:spPr>
            <a:xfrm flipV="1">
              <a:off x="3797300" y="457200"/>
              <a:ext cx="0" cy="1380099"/>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92" name="Shape 1592"/>
            <p:cNvSpPr/>
            <p:nvPr/>
          </p:nvSpPr>
          <p:spPr>
            <a:xfrm>
              <a:off x="1803400" y="0"/>
              <a:ext cx="16637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i="1">
                  <a:solidFill>
                    <a:srgbClr val="006795"/>
                  </a:solidFill>
                </a:defRPr>
              </a:lvl1pPr>
            </a:lstStyle>
            <a:p>
              <a:r>
                <a:t>Possible fertilisations</a:t>
              </a:r>
            </a:p>
          </p:txBody>
        </p:sp>
        <p:sp>
          <p:nvSpPr>
            <p:cNvPr id="1593" name="Shape 1593"/>
            <p:cNvSpPr/>
            <p:nvPr/>
          </p:nvSpPr>
          <p:spPr>
            <a:xfrm>
              <a:off x="5422900" y="152400"/>
              <a:ext cx="10544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Gametes</a:t>
              </a:r>
            </a:p>
          </p:txBody>
        </p:sp>
        <p:sp>
          <p:nvSpPr>
            <p:cNvPr id="1594" name="Shape 1594"/>
            <p:cNvSpPr/>
            <p:nvPr/>
          </p:nvSpPr>
          <p:spPr>
            <a:xfrm>
              <a:off x="1193800" y="5080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595" name="Shape 1595"/>
            <p:cNvSpPr/>
            <p:nvPr/>
          </p:nvSpPr>
          <p:spPr>
            <a:xfrm>
              <a:off x="1308100" y="2159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sp>
          <p:nvSpPr>
            <p:cNvPr id="1596" name="Shape 1596"/>
            <p:cNvSpPr/>
            <p:nvPr/>
          </p:nvSpPr>
          <p:spPr>
            <a:xfrm>
              <a:off x="3454400" y="8890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597" name="Shape 1597"/>
            <p:cNvSpPr/>
            <p:nvPr/>
          </p:nvSpPr>
          <p:spPr>
            <a:xfrm>
              <a:off x="3568700" y="2540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sp>
          <p:nvSpPr>
            <p:cNvPr id="1598" name="Shape 1598"/>
            <p:cNvSpPr/>
            <p:nvPr/>
          </p:nvSpPr>
          <p:spPr>
            <a:xfrm>
              <a:off x="4597400" y="7620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599" name="Shape 1599"/>
            <p:cNvSpPr/>
            <p:nvPr/>
          </p:nvSpPr>
          <p:spPr>
            <a:xfrm>
              <a:off x="4711700" y="2413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sp>
          <p:nvSpPr>
            <p:cNvPr id="1600" name="Shape 1600"/>
            <p:cNvSpPr/>
            <p:nvPr/>
          </p:nvSpPr>
          <p:spPr>
            <a:xfrm>
              <a:off x="0" y="63500"/>
              <a:ext cx="635000" cy="635000"/>
            </a:xfrm>
            <a:prstGeom prst="ellipse">
              <a:avLst/>
            </a:prstGeom>
            <a:solidFill>
              <a:srgbClr val="006795"/>
            </a:solidFill>
            <a:ln w="127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01" name="Shape 1601"/>
            <p:cNvSpPr/>
            <p:nvPr/>
          </p:nvSpPr>
          <p:spPr>
            <a:xfrm>
              <a:off x="114300" y="2286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B</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6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6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6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6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6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15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3" nodeType="clickEffect">
                                  <p:stCondLst>
                                    <p:cond delay="0"/>
                                  </p:stCondLst>
                                  <p:iterate>
                                    <p:tmAbs val="0"/>
                                  </p:iterate>
                                  <p:childTnLst>
                                    <p:set>
                                      <p:cBhvr>
                                        <p:cTn id="32" fill="hold"/>
                                        <p:tgtEl>
                                          <p:spTgt spid="16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4" nodeType="clickEffect">
                                  <p:stCondLst>
                                    <p:cond delay="0"/>
                                  </p:stCondLst>
                                  <p:iterate>
                                    <p:tmAbs val="0"/>
                                  </p:iterate>
                                  <p:childTnLst>
                                    <p:set>
                                      <p:cBhvr>
                                        <p:cTn id="36" fill="hold"/>
                                        <p:tgtEl>
                                          <p:spTgt spid="1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 grpId="1" build="p" bldLvl="5" animBg="1" advAuto="0"/>
      <p:bldP spid="1570" grpId="4" animBg="1" advAuto="0"/>
      <p:bldP spid="1583" grpId="2" animBg="1" advAuto="0"/>
      <p:bldP spid="1602" grpId="3"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 name="Shape 1604"/>
          <p:cNvSpPr/>
          <p:nvPr/>
        </p:nvSpPr>
        <p:spPr>
          <a:xfrm>
            <a:off x="5715000" y="1866900"/>
            <a:ext cx="7327900" cy="67945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1617" name="Group 1617"/>
          <p:cNvGrpSpPr/>
          <p:nvPr/>
        </p:nvGrpSpPr>
        <p:grpSpPr>
          <a:xfrm>
            <a:off x="6199685" y="4881033"/>
            <a:ext cx="6326214" cy="2577070"/>
            <a:chOff x="700585" y="0"/>
            <a:chExt cx="6326212" cy="2577069"/>
          </a:xfrm>
        </p:grpSpPr>
        <p:sp>
          <p:nvSpPr>
            <p:cNvPr id="1605" name="Shape 1605"/>
            <p:cNvSpPr/>
            <p:nvPr/>
          </p:nvSpPr>
          <p:spPr>
            <a:xfrm flipH="1" flipV="1">
              <a:off x="5588000" y="21166"/>
              <a:ext cx="110067" cy="1468968"/>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06" name="Shape 1606"/>
            <p:cNvSpPr/>
            <p:nvPr/>
          </p:nvSpPr>
          <p:spPr>
            <a:xfrm flipV="1">
              <a:off x="3022600" y="46566"/>
              <a:ext cx="2768600" cy="1435101"/>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07" name="Shape 1607"/>
            <p:cNvSpPr/>
            <p:nvPr/>
          </p:nvSpPr>
          <p:spPr>
            <a:xfrm flipV="1">
              <a:off x="1244600" y="110066"/>
              <a:ext cx="3505200" cy="1346201"/>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08" name="Shape 1608"/>
            <p:cNvSpPr/>
            <p:nvPr/>
          </p:nvSpPr>
          <p:spPr>
            <a:xfrm flipH="1" flipV="1">
              <a:off x="2184400" y="46566"/>
              <a:ext cx="3420534" cy="1426634"/>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09" name="Shape 1609"/>
            <p:cNvSpPr/>
            <p:nvPr/>
          </p:nvSpPr>
          <p:spPr>
            <a:xfrm flipH="1" flipV="1">
              <a:off x="2171700" y="71965"/>
              <a:ext cx="2184400" cy="1371602"/>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10" name="Shape 1610"/>
            <p:cNvSpPr/>
            <p:nvPr/>
          </p:nvSpPr>
          <p:spPr>
            <a:xfrm flipH="1" flipV="1">
              <a:off x="1016000" y="46566"/>
              <a:ext cx="1913468" cy="1477434"/>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11" name="Shape 1611"/>
            <p:cNvSpPr/>
            <p:nvPr/>
          </p:nvSpPr>
          <p:spPr>
            <a:xfrm flipH="1" flipV="1">
              <a:off x="982133" y="0"/>
              <a:ext cx="186267" cy="1443567"/>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12" name="Shape 1612"/>
            <p:cNvSpPr/>
            <p:nvPr/>
          </p:nvSpPr>
          <p:spPr>
            <a:xfrm flipV="1">
              <a:off x="4508500" y="59266"/>
              <a:ext cx="0" cy="1380100"/>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613" name="guinea pig black short.png"/>
            <p:cNvPicPr>
              <a:picLocks noChangeAspect="1"/>
            </p:cNvPicPr>
            <p:nvPr/>
          </p:nvPicPr>
          <p:blipFill>
            <a:blip r:embed="rId2">
              <a:extLst/>
            </a:blip>
            <a:stretch>
              <a:fillRect/>
            </a:stretch>
          </p:blipFill>
          <p:spPr>
            <a:xfrm flipH="1">
              <a:off x="700585" y="1785268"/>
              <a:ext cx="1358901" cy="791802"/>
            </a:xfrm>
            <a:prstGeom prst="rect">
              <a:avLst/>
            </a:prstGeom>
            <a:ln w="12700" cap="flat">
              <a:noFill/>
              <a:miter lim="400000"/>
            </a:ln>
            <a:effectLst/>
          </p:spPr>
        </p:pic>
        <p:pic>
          <p:nvPicPr>
            <p:cNvPr id="1614" name="guinea pig black short.png"/>
            <p:cNvPicPr>
              <a:picLocks noChangeAspect="1"/>
            </p:cNvPicPr>
            <p:nvPr/>
          </p:nvPicPr>
          <p:blipFill>
            <a:blip r:embed="rId2">
              <a:extLst/>
            </a:blip>
            <a:stretch>
              <a:fillRect/>
            </a:stretch>
          </p:blipFill>
          <p:spPr>
            <a:xfrm flipH="1">
              <a:off x="2249985" y="1785268"/>
              <a:ext cx="1358901" cy="791802"/>
            </a:xfrm>
            <a:prstGeom prst="rect">
              <a:avLst/>
            </a:prstGeom>
            <a:ln w="12700" cap="flat">
              <a:noFill/>
              <a:miter lim="400000"/>
            </a:ln>
            <a:effectLst/>
          </p:spPr>
        </p:pic>
        <p:pic>
          <p:nvPicPr>
            <p:cNvPr id="1615" name="guinea pig black short.png"/>
            <p:cNvPicPr>
              <a:picLocks noChangeAspect="1"/>
            </p:cNvPicPr>
            <p:nvPr/>
          </p:nvPicPr>
          <p:blipFill>
            <a:blip r:embed="rId2">
              <a:extLst/>
            </a:blip>
            <a:stretch>
              <a:fillRect/>
            </a:stretch>
          </p:blipFill>
          <p:spPr>
            <a:xfrm flipH="1">
              <a:off x="3824785" y="1785268"/>
              <a:ext cx="1358901" cy="791802"/>
            </a:xfrm>
            <a:prstGeom prst="rect">
              <a:avLst/>
            </a:prstGeom>
            <a:ln w="12700" cap="flat">
              <a:noFill/>
              <a:miter lim="400000"/>
            </a:ln>
            <a:effectLst/>
          </p:spPr>
        </p:pic>
        <p:pic>
          <p:nvPicPr>
            <p:cNvPr id="1616" name="guinea pig white short.png"/>
            <p:cNvPicPr>
              <a:picLocks noChangeAspect="1"/>
            </p:cNvPicPr>
            <p:nvPr/>
          </p:nvPicPr>
          <p:blipFill>
            <a:blip r:embed="rId3">
              <a:extLst/>
            </a:blip>
            <a:stretch>
              <a:fillRect/>
            </a:stretch>
          </p:blipFill>
          <p:spPr>
            <a:xfrm>
              <a:off x="5367574" y="1786466"/>
              <a:ext cx="1659225" cy="774701"/>
            </a:xfrm>
            <a:prstGeom prst="rect">
              <a:avLst/>
            </a:prstGeom>
            <a:ln w="12700" cap="flat">
              <a:noFill/>
              <a:miter lim="400000"/>
            </a:ln>
            <a:effectLst/>
          </p:spPr>
        </p:pic>
      </p:grpSp>
      <p:grpSp>
        <p:nvGrpSpPr>
          <p:cNvPr id="1636" name="Group 1636"/>
          <p:cNvGrpSpPr/>
          <p:nvPr/>
        </p:nvGrpSpPr>
        <p:grpSpPr>
          <a:xfrm>
            <a:off x="6121400" y="3272366"/>
            <a:ext cx="6566260" cy="1921934"/>
            <a:chOff x="0" y="0"/>
            <a:chExt cx="6566259" cy="1921933"/>
          </a:xfrm>
        </p:grpSpPr>
        <p:sp>
          <p:nvSpPr>
            <p:cNvPr id="1618" name="Shape 1618"/>
            <p:cNvSpPr/>
            <p:nvPr/>
          </p:nvSpPr>
          <p:spPr>
            <a:xfrm flipV="1">
              <a:off x="393700" y="156633"/>
              <a:ext cx="410634" cy="1104901"/>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19" name="Shape 1619"/>
            <p:cNvSpPr/>
            <p:nvPr/>
          </p:nvSpPr>
          <p:spPr>
            <a:xfrm flipH="1" flipV="1">
              <a:off x="901700" y="207433"/>
              <a:ext cx="546100" cy="1016001"/>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20" name="Shape 1620"/>
            <p:cNvSpPr/>
            <p:nvPr/>
          </p:nvSpPr>
          <p:spPr>
            <a:xfrm flipH="1" flipV="1">
              <a:off x="4550833" y="101600"/>
              <a:ext cx="491067" cy="1109134"/>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21" name="Shape 1621"/>
            <p:cNvSpPr/>
            <p:nvPr/>
          </p:nvSpPr>
          <p:spPr>
            <a:xfrm flipV="1">
              <a:off x="3835400" y="0"/>
              <a:ext cx="503767" cy="1274234"/>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624" name="Group 1624"/>
            <p:cNvGrpSpPr/>
            <p:nvPr/>
          </p:nvGrpSpPr>
          <p:grpSpPr>
            <a:xfrm>
              <a:off x="0" y="1286933"/>
              <a:ext cx="635000" cy="635001"/>
              <a:chOff x="0" y="0"/>
              <a:chExt cx="635000" cy="635000"/>
            </a:xfrm>
          </p:grpSpPr>
          <p:sp>
            <p:nvSpPr>
              <p:cNvPr id="1622" name="Shape 1622"/>
              <p:cNvSpPr/>
              <p:nvPr/>
            </p:nvSpPr>
            <p:spPr>
              <a:xfrm>
                <a:off x="0" y="0"/>
                <a:ext cx="635000" cy="635000"/>
              </a:xfrm>
              <a:prstGeom prst="ellipse">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23" name="Shape 1623"/>
              <p:cNvSpPr/>
              <p:nvPr/>
            </p:nvSpPr>
            <p:spPr>
              <a:xfrm>
                <a:off x="127000" y="1651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B</a:t>
                </a:r>
              </a:p>
            </p:txBody>
          </p:sp>
        </p:grpSp>
        <p:grpSp>
          <p:nvGrpSpPr>
            <p:cNvPr id="1627" name="Group 1627"/>
            <p:cNvGrpSpPr/>
            <p:nvPr/>
          </p:nvGrpSpPr>
          <p:grpSpPr>
            <a:xfrm>
              <a:off x="1219200" y="1286933"/>
              <a:ext cx="635000" cy="635001"/>
              <a:chOff x="0" y="0"/>
              <a:chExt cx="635000" cy="635000"/>
            </a:xfrm>
          </p:grpSpPr>
          <p:sp>
            <p:nvSpPr>
              <p:cNvPr id="1625" name="Shape 1625"/>
              <p:cNvSpPr/>
              <p:nvPr/>
            </p:nvSpPr>
            <p:spPr>
              <a:xfrm>
                <a:off x="0" y="0"/>
                <a:ext cx="635000" cy="635000"/>
              </a:xfrm>
              <a:prstGeom prst="ellipse">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26" name="Shape 1626"/>
              <p:cNvSpPr/>
              <p:nvPr/>
            </p:nvSpPr>
            <p:spPr>
              <a:xfrm>
                <a:off x="139700" y="1524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b</a:t>
                </a:r>
              </a:p>
            </p:txBody>
          </p:sp>
        </p:grpSp>
        <p:grpSp>
          <p:nvGrpSpPr>
            <p:cNvPr id="1630" name="Group 1630"/>
            <p:cNvGrpSpPr/>
            <p:nvPr/>
          </p:nvGrpSpPr>
          <p:grpSpPr>
            <a:xfrm>
              <a:off x="4724400" y="1286933"/>
              <a:ext cx="635000" cy="635001"/>
              <a:chOff x="0" y="0"/>
              <a:chExt cx="635000" cy="635000"/>
            </a:xfrm>
          </p:grpSpPr>
          <p:sp>
            <p:nvSpPr>
              <p:cNvPr id="1628" name="Shape 1628"/>
              <p:cNvSpPr/>
              <p:nvPr/>
            </p:nvSpPr>
            <p:spPr>
              <a:xfrm>
                <a:off x="0" y="0"/>
                <a:ext cx="635000" cy="635000"/>
              </a:xfrm>
              <a:prstGeom prst="ellipse">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29" name="Shape 1629"/>
              <p:cNvSpPr/>
              <p:nvPr/>
            </p:nvSpPr>
            <p:spPr>
              <a:xfrm>
                <a:off x="139700" y="152400"/>
                <a:ext cx="29766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b</a:t>
                </a:r>
              </a:p>
            </p:txBody>
          </p:sp>
        </p:grpSp>
        <p:sp>
          <p:nvSpPr>
            <p:cNvPr id="1631" name="Shape 1631"/>
            <p:cNvSpPr/>
            <p:nvPr/>
          </p:nvSpPr>
          <p:spPr>
            <a:xfrm>
              <a:off x="1892300" y="1210733"/>
              <a:ext cx="16637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i="1"/>
              </a:lvl1pPr>
            </a:lstStyle>
            <a:p>
              <a:r>
                <a:t>Possible fertilisations</a:t>
              </a:r>
            </a:p>
          </p:txBody>
        </p:sp>
        <p:grpSp>
          <p:nvGrpSpPr>
            <p:cNvPr id="1634" name="Group 1634"/>
            <p:cNvGrpSpPr/>
            <p:nvPr/>
          </p:nvGrpSpPr>
          <p:grpSpPr>
            <a:xfrm>
              <a:off x="3581400" y="1286933"/>
              <a:ext cx="635000" cy="635001"/>
              <a:chOff x="0" y="0"/>
              <a:chExt cx="635000" cy="635000"/>
            </a:xfrm>
          </p:grpSpPr>
          <p:sp>
            <p:nvSpPr>
              <p:cNvPr id="1632" name="Shape 1632"/>
              <p:cNvSpPr/>
              <p:nvPr/>
            </p:nvSpPr>
            <p:spPr>
              <a:xfrm>
                <a:off x="0" y="0"/>
                <a:ext cx="635000" cy="635000"/>
              </a:xfrm>
              <a:prstGeom prst="ellipse">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33" name="Shape 1633"/>
              <p:cNvSpPr/>
              <p:nvPr/>
            </p:nvSpPr>
            <p:spPr>
              <a:xfrm>
                <a:off x="139700" y="1651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B</a:t>
                </a:r>
              </a:p>
            </p:txBody>
          </p:sp>
        </p:grpSp>
        <p:sp>
          <p:nvSpPr>
            <p:cNvPr id="1635" name="Shape 1635"/>
            <p:cNvSpPr/>
            <p:nvPr/>
          </p:nvSpPr>
          <p:spPr>
            <a:xfrm>
              <a:off x="5511800" y="1363133"/>
              <a:ext cx="10544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Gametes</a:t>
              </a:r>
            </a:p>
          </p:txBody>
        </p:sp>
      </p:grpSp>
      <p:grpSp>
        <p:nvGrpSpPr>
          <p:cNvPr id="1643" name="Group 1643"/>
          <p:cNvGrpSpPr/>
          <p:nvPr/>
        </p:nvGrpSpPr>
        <p:grpSpPr>
          <a:xfrm>
            <a:off x="5996485" y="2375902"/>
            <a:ext cx="6640015" cy="1421398"/>
            <a:chOff x="0" y="0"/>
            <a:chExt cx="6640014" cy="1421397"/>
          </a:xfrm>
        </p:grpSpPr>
        <p:pic>
          <p:nvPicPr>
            <p:cNvPr id="1637" name="guinea pig black short.png"/>
            <p:cNvPicPr>
              <a:picLocks noChangeAspect="1"/>
            </p:cNvPicPr>
            <p:nvPr/>
          </p:nvPicPr>
          <p:blipFill>
            <a:blip r:embed="rId2">
              <a:extLst/>
            </a:blip>
            <a:stretch>
              <a:fillRect/>
            </a:stretch>
          </p:blipFill>
          <p:spPr>
            <a:xfrm flipH="1">
              <a:off x="-1" y="0"/>
              <a:ext cx="2353963" cy="1371600"/>
            </a:xfrm>
            <a:prstGeom prst="rect">
              <a:avLst/>
            </a:prstGeom>
            <a:ln w="12700" cap="flat">
              <a:noFill/>
              <a:miter lim="400000"/>
            </a:ln>
            <a:effectLst/>
          </p:spPr>
        </p:pic>
        <p:pic>
          <p:nvPicPr>
            <p:cNvPr id="1638" name="guinea pig black short.png"/>
            <p:cNvPicPr>
              <a:picLocks noChangeAspect="1"/>
            </p:cNvPicPr>
            <p:nvPr/>
          </p:nvPicPr>
          <p:blipFill>
            <a:blip r:embed="rId2">
              <a:extLst/>
            </a:blip>
            <a:stretch>
              <a:fillRect/>
            </a:stretch>
          </p:blipFill>
          <p:spPr>
            <a:xfrm>
              <a:off x="3314700" y="0"/>
              <a:ext cx="2353962" cy="1371600"/>
            </a:xfrm>
            <a:prstGeom prst="rect">
              <a:avLst/>
            </a:prstGeom>
            <a:ln w="12700" cap="flat">
              <a:noFill/>
              <a:miter lim="400000"/>
            </a:ln>
            <a:effectLst/>
          </p:spPr>
        </p:pic>
        <p:sp>
          <p:nvSpPr>
            <p:cNvPr id="1639" name="Shape 1639"/>
            <p:cNvSpPr/>
            <p:nvPr/>
          </p:nvSpPr>
          <p:spPr>
            <a:xfrm>
              <a:off x="2664914" y="748297"/>
              <a:ext cx="381125" cy="419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900"/>
                </a:lnSpc>
                <a:tabLst>
                  <a:tab pos="520700" algn="l"/>
                </a:tabLst>
                <a:defRPr sz="3000" b="1">
                  <a:solidFill>
                    <a:srgbClr val="201B17"/>
                  </a:solidFill>
                </a:defRPr>
              </a:lvl1pPr>
            </a:lstStyle>
            <a:p>
              <a:pPr>
                <a:defRPr>
                  <a:solidFill>
                    <a:srgbClr val="006994"/>
                  </a:solidFill>
                </a:defRPr>
              </a:pPr>
              <a:r>
                <a:rPr>
                  <a:solidFill>
                    <a:srgbClr val="201B17"/>
                  </a:solidFill>
                </a:rPr>
                <a:t>X</a:t>
              </a:r>
            </a:p>
          </p:txBody>
        </p:sp>
        <p:grpSp>
          <p:nvGrpSpPr>
            <p:cNvPr id="1642" name="Group 1642"/>
            <p:cNvGrpSpPr/>
            <p:nvPr/>
          </p:nvGrpSpPr>
          <p:grpSpPr>
            <a:xfrm>
              <a:off x="6157414" y="938797"/>
              <a:ext cx="482601" cy="482601"/>
              <a:chOff x="0" y="0"/>
              <a:chExt cx="482600" cy="482600"/>
            </a:xfrm>
          </p:grpSpPr>
          <p:sp>
            <p:nvSpPr>
              <p:cNvPr id="1640" name="Shape 1640"/>
              <p:cNvSpPr/>
              <p:nvPr/>
            </p:nvSpPr>
            <p:spPr>
              <a:xfrm>
                <a:off x="0" y="0"/>
                <a:ext cx="482600" cy="482600"/>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41" name="Shape 1641"/>
              <p:cNvSpPr/>
              <p:nvPr/>
            </p:nvSpPr>
            <p:spPr>
              <a:xfrm>
                <a:off x="76200" y="88900"/>
                <a:ext cx="313358"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FFFFFF"/>
                    </a:solidFill>
                  </a:defRPr>
                </a:lvl1pPr>
              </a:lstStyle>
              <a:p>
                <a:r>
                  <a:t>P</a:t>
                </a:r>
              </a:p>
            </p:txBody>
          </p:sp>
        </p:grpSp>
      </p:grpSp>
      <p:sp>
        <p:nvSpPr>
          <p:cNvPr id="1644" name="Shape 1644"/>
          <p:cNvSpPr>
            <a:spLocks noGrp="1"/>
          </p:cNvSpPr>
          <p:nvPr>
            <p:ph type="title"/>
          </p:nvPr>
        </p:nvSpPr>
        <p:spPr>
          <a:xfrm>
            <a:off x="304800" y="368300"/>
            <a:ext cx="12192000" cy="1079500"/>
          </a:xfrm>
          <a:prstGeom prst="rect">
            <a:avLst/>
          </a:prstGeom>
        </p:spPr>
        <p:txBody>
          <a:bodyPr/>
          <a:lstStyle>
            <a:lvl1pPr>
              <a:tabLst>
                <a:tab pos="952500" algn="l"/>
              </a:tabLst>
            </a:lvl1pPr>
          </a:lstStyle>
          <a:p>
            <a:r>
              <a:t>Monohybrid Cross 6</a:t>
            </a:r>
          </a:p>
        </p:txBody>
      </p:sp>
      <p:grpSp>
        <p:nvGrpSpPr>
          <p:cNvPr id="1649" name="Group 1649"/>
          <p:cNvGrpSpPr/>
          <p:nvPr/>
        </p:nvGrpSpPr>
        <p:grpSpPr>
          <a:xfrm>
            <a:off x="6146800" y="2044700"/>
            <a:ext cx="5563617" cy="1298129"/>
            <a:chOff x="0" y="0"/>
            <a:chExt cx="5563616" cy="1298128"/>
          </a:xfrm>
        </p:grpSpPr>
        <p:sp>
          <p:nvSpPr>
            <p:cNvPr id="1645" name="Shape 1645"/>
            <p:cNvSpPr/>
            <p:nvPr/>
          </p:nvSpPr>
          <p:spPr>
            <a:xfrm>
              <a:off x="4165600" y="952500"/>
              <a:ext cx="599204"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spc="259">
                  <a:solidFill>
                    <a:srgbClr val="FFFFFF"/>
                  </a:solidFill>
                </a:defRPr>
              </a:lvl1pPr>
            </a:lstStyle>
            <a:p>
              <a:pPr>
                <a:defRPr spc="0">
                  <a:solidFill>
                    <a:srgbClr val="006994"/>
                  </a:solidFill>
                </a:defRPr>
              </a:pPr>
              <a:r>
                <a:rPr spc="259">
                  <a:solidFill>
                    <a:srgbClr val="FFFFFF"/>
                  </a:solidFill>
                </a:rPr>
                <a:t>Bb</a:t>
              </a:r>
            </a:p>
          </p:txBody>
        </p:sp>
        <p:sp>
          <p:nvSpPr>
            <p:cNvPr id="1646" name="Shape 1646"/>
            <p:cNvSpPr/>
            <p:nvPr/>
          </p:nvSpPr>
          <p:spPr>
            <a:xfrm>
              <a:off x="0" y="0"/>
              <a:ext cx="213461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Heterozygous black</a:t>
              </a:r>
            </a:p>
          </p:txBody>
        </p:sp>
        <p:sp>
          <p:nvSpPr>
            <p:cNvPr id="1647" name="Shape 1647"/>
            <p:cNvSpPr/>
            <p:nvPr/>
          </p:nvSpPr>
          <p:spPr>
            <a:xfrm>
              <a:off x="3429000" y="0"/>
              <a:ext cx="213461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Heterozygous black</a:t>
              </a:r>
            </a:p>
          </p:txBody>
        </p:sp>
        <p:sp>
          <p:nvSpPr>
            <p:cNvPr id="1648" name="Shape 1648"/>
            <p:cNvSpPr/>
            <p:nvPr/>
          </p:nvSpPr>
          <p:spPr>
            <a:xfrm>
              <a:off x="749300" y="965200"/>
              <a:ext cx="55985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pPr>
              <a:r>
                <a:rPr spc="237"/>
                <a:t>Bb</a:t>
              </a:r>
            </a:p>
          </p:txBody>
        </p:sp>
      </p:grpSp>
      <p:grpSp>
        <p:nvGrpSpPr>
          <p:cNvPr id="1655" name="Group 1655"/>
          <p:cNvGrpSpPr/>
          <p:nvPr/>
        </p:nvGrpSpPr>
        <p:grpSpPr>
          <a:xfrm>
            <a:off x="6591300" y="6896100"/>
            <a:ext cx="5343626" cy="1605422"/>
            <a:chOff x="0" y="0"/>
            <a:chExt cx="5343625" cy="1605421"/>
          </a:xfrm>
        </p:grpSpPr>
        <p:sp>
          <p:nvSpPr>
            <p:cNvPr id="1650" name="Shape 1650"/>
            <p:cNvSpPr/>
            <p:nvPr/>
          </p:nvSpPr>
          <p:spPr>
            <a:xfrm>
              <a:off x="1143000" y="1041400"/>
              <a:ext cx="28194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400"/>
                </a:lnSpc>
                <a:tabLst>
                  <a:tab pos="520700" algn="l"/>
                </a:tabLst>
              </a:pPr>
              <a:r>
                <a:t>3 : 1 phenotypic ratio</a:t>
              </a:r>
            </a:p>
            <a:p>
              <a:pPr algn="ctr">
                <a:lnSpc>
                  <a:spcPts val="2400"/>
                </a:lnSpc>
                <a:tabLst>
                  <a:tab pos="520700" algn="l"/>
                </a:tabLst>
              </a:pPr>
              <a:r>
                <a:t>1 : 2 : 2 genotypic ratio</a:t>
              </a:r>
            </a:p>
          </p:txBody>
        </p:sp>
        <p:sp>
          <p:nvSpPr>
            <p:cNvPr id="1651" name="Shape 1651"/>
            <p:cNvSpPr/>
            <p:nvPr/>
          </p:nvSpPr>
          <p:spPr>
            <a:xfrm>
              <a:off x="3200400" y="0"/>
              <a:ext cx="55985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652" name="Shape 1652"/>
            <p:cNvSpPr/>
            <p:nvPr/>
          </p:nvSpPr>
          <p:spPr>
            <a:xfrm>
              <a:off x="0" y="0"/>
              <a:ext cx="590959"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653" name="Shape 1653"/>
            <p:cNvSpPr/>
            <p:nvPr/>
          </p:nvSpPr>
          <p:spPr>
            <a:xfrm>
              <a:off x="1511300" y="0"/>
              <a:ext cx="55985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a:t>
              </a:r>
            </a:p>
          </p:txBody>
        </p:sp>
        <p:sp>
          <p:nvSpPr>
            <p:cNvPr id="1654" name="Shape 1654"/>
            <p:cNvSpPr/>
            <p:nvPr/>
          </p:nvSpPr>
          <p:spPr>
            <a:xfrm>
              <a:off x="4851400" y="25400"/>
              <a:ext cx="492226"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700"/>
                </a:lnSpc>
                <a:tabLst>
                  <a:tab pos="520700" algn="l"/>
                </a:tabLst>
                <a:defRPr sz="2000" b="1" spc="216">
                  <a:solidFill>
                    <a:srgbClr val="000000"/>
                  </a:solidFill>
                </a:defRPr>
              </a:lvl1pPr>
            </a:lstStyle>
            <a:p>
              <a:pPr>
                <a:defRPr b="0" spc="0"/>
              </a:pPr>
              <a:r>
                <a:rPr b="1" spc="216"/>
                <a:t>bb</a:t>
              </a:r>
            </a:p>
          </p:txBody>
        </p:sp>
      </p:grpSp>
      <p:grpSp>
        <p:nvGrpSpPr>
          <p:cNvPr id="1658" name="Group 1658"/>
          <p:cNvGrpSpPr/>
          <p:nvPr/>
        </p:nvGrpSpPr>
        <p:grpSpPr>
          <a:xfrm>
            <a:off x="698500" y="6400800"/>
            <a:ext cx="3517355" cy="736600"/>
            <a:chOff x="0" y="0"/>
            <a:chExt cx="3517354" cy="736600"/>
          </a:xfrm>
        </p:grpSpPr>
        <p:sp>
          <p:nvSpPr>
            <p:cNvPr id="1656" name="Shape 1656"/>
            <p:cNvSpPr/>
            <p:nvPr/>
          </p:nvSpPr>
          <p:spPr>
            <a:xfrm>
              <a:off x="0" y="0"/>
              <a:ext cx="2768600" cy="723900"/>
            </a:xfrm>
            <a:prstGeom prst="rect">
              <a:avLst/>
            </a:prstGeom>
            <a:solidFill>
              <a:srgbClr val="FFFFFF"/>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57" name="Shape 1657"/>
            <p:cNvSpPr/>
            <p:nvPr/>
          </p:nvSpPr>
          <p:spPr>
            <a:xfrm>
              <a:off x="298224" y="241300"/>
              <a:ext cx="3219131"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lvl1pPr>
            </a:lstStyle>
            <a:p>
              <a:r>
                <a:t>1 BB : 2 Bb : 1 bb</a:t>
              </a:r>
            </a:p>
          </p:txBody>
        </p:sp>
      </p:grpSp>
      <p:sp>
        <p:nvSpPr>
          <p:cNvPr id="1659" name="Shape 1659"/>
          <p:cNvSpPr>
            <a:spLocks noGrp="1"/>
          </p:cNvSpPr>
          <p:nvPr>
            <p:ph type="body" sz="quarter" idx="1"/>
          </p:nvPr>
        </p:nvSpPr>
        <p:spPr>
          <a:xfrm>
            <a:off x="355600" y="1790700"/>
            <a:ext cx="4826050" cy="4406900"/>
          </a:xfrm>
          <a:prstGeom prst="rect">
            <a:avLst/>
          </a:prstGeom>
        </p:spPr>
        <p:txBody>
          <a:bodyPr/>
          <a:lstStyle/>
          <a:p>
            <a:pPr>
              <a:spcBef>
                <a:spcPts val="2600"/>
              </a:spcBef>
              <a:buClr>
                <a:srgbClr val="006894"/>
              </a:buClr>
              <a:tabLst>
                <a:tab pos="1016000" algn="l"/>
              </a:tabLst>
            </a:pPr>
            <a:r>
              <a:t>Here, the parents have the same </a:t>
            </a:r>
            <a:r>
              <a:rPr b="1">
                <a:solidFill>
                  <a:srgbClr val="006894"/>
                </a:solidFill>
              </a:rPr>
              <a:t>black</a:t>
            </a:r>
            <a:r>
              <a:t> phenotype for coat colour.</a:t>
            </a:r>
          </a:p>
          <a:p>
            <a:pPr marL="968000" lvl="1" indent="-320000">
              <a:spcBef>
                <a:spcPts val="2600"/>
              </a:spcBef>
              <a:tabLst>
                <a:tab pos="1485900" algn="l"/>
              </a:tabLst>
            </a:pPr>
            <a:r>
              <a:t>Both are heterozygous for black coat colour and carry the recessive white allele.</a:t>
            </a:r>
          </a:p>
          <a:p>
            <a:pPr marL="345600" indent="-345600">
              <a:spcBef>
                <a:spcPts val="2600"/>
              </a:spcBef>
              <a:tabLst>
                <a:tab pos="1016000" algn="l"/>
              </a:tabLst>
            </a:pPr>
            <a:r>
              <a:t>The offspring will be produced in the phenotypic ratio: </a:t>
            </a:r>
            <a:r>
              <a:rPr b="1">
                <a:solidFill>
                  <a:srgbClr val="006894"/>
                </a:solidFill>
              </a:rPr>
              <a:t>3 black</a:t>
            </a:r>
            <a:r>
              <a:t> and </a:t>
            </a:r>
            <a:r>
              <a:rPr b="1">
                <a:solidFill>
                  <a:srgbClr val="006894"/>
                </a:solidFill>
              </a:rPr>
              <a:t>1 white</a:t>
            </a:r>
            <a:r>
              <a:t>.</a:t>
            </a:r>
          </a:p>
          <a:p>
            <a:pPr marL="345600" indent="-345600">
              <a:spcBef>
                <a:spcPts val="2600"/>
              </a:spcBef>
              <a:tabLst>
                <a:tab pos="1016000" algn="l"/>
              </a:tabLst>
            </a:pPr>
            <a:r>
              <a:t>The genotype ratios will be:</a:t>
            </a:r>
            <a:b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5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5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5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5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164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3" nodeType="afterEffect">
                                  <p:stCondLst>
                                    <p:cond delay="0"/>
                                  </p:stCondLst>
                                  <p:iterate>
                                    <p:tmAbs val="0"/>
                                  </p:iterate>
                                  <p:childTnLst>
                                    <p:set>
                                      <p:cBhvr>
                                        <p:cTn id="27" fill="hold"/>
                                        <p:tgtEl>
                                          <p:spTgt spid="164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4" nodeType="clickEffect">
                                  <p:stCondLst>
                                    <p:cond delay="0"/>
                                  </p:stCondLst>
                                  <p:iterate>
                                    <p:tmAbs val="0"/>
                                  </p:iterate>
                                  <p:childTnLst>
                                    <p:set>
                                      <p:cBhvr>
                                        <p:cTn id="31" fill="hold"/>
                                        <p:tgtEl>
                                          <p:spTgt spid="16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5" nodeType="clickEffect">
                                  <p:stCondLst>
                                    <p:cond delay="0"/>
                                  </p:stCondLst>
                                  <p:iterate>
                                    <p:tmAbs val="0"/>
                                  </p:iterate>
                                  <p:childTnLst>
                                    <p:set>
                                      <p:cBhvr>
                                        <p:cTn id="35" fill="hold"/>
                                        <p:tgtEl>
                                          <p:spTgt spid="16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6" nodeType="clickEffect">
                                  <p:stCondLst>
                                    <p:cond delay="0"/>
                                  </p:stCondLst>
                                  <p:iterate>
                                    <p:tmAbs val="0"/>
                                  </p:iterate>
                                  <p:childTnLst>
                                    <p:set>
                                      <p:cBhvr>
                                        <p:cTn id="39" fill="hold"/>
                                        <p:tgtEl>
                                          <p:spTgt spid="1655"/>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7" nodeType="afterEffect">
                                  <p:stCondLst>
                                    <p:cond delay="0"/>
                                  </p:stCondLst>
                                  <p:iterate>
                                    <p:tmAbs val="0"/>
                                  </p:iterate>
                                  <p:childTnLst>
                                    <p:set>
                                      <p:cBhvr>
                                        <p:cTn id="42" fill="hold"/>
                                        <p:tgtEl>
                                          <p:spTgt spid="1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 grpId="5" animBg="1" advAuto="0"/>
      <p:bldP spid="1636" grpId="4" animBg="1" advAuto="0"/>
      <p:bldP spid="1643" grpId="2" animBg="1" advAuto="0"/>
      <p:bldP spid="1649" grpId="3" animBg="1" advAuto="0"/>
      <p:bldP spid="1655" grpId="6" animBg="1" advAuto="0"/>
      <p:bldP spid="1658" grpId="7" animBg="1" advAuto="0"/>
      <p:bldP spid="1659" grpId="1" build="p" bldLvl="5"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5" name="Group 1675"/>
          <p:cNvGrpSpPr/>
          <p:nvPr/>
        </p:nvGrpSpPr>
        <p:grpSpPr>
          <a:xfrm>
            <a:off x="216830" y="6798733"/>
            <a:ext cx="11111570" cy="2503301"/>
            <a:chOff x="0" y="0"/>
            <a:chExt cx="11111569" cy="2503299"/>
          </a:xfrm>
        </p:grpSpPr>
        <p:sp>
          <p:nvSpPr>
            <p:cNvPr id="1661" name="Shape 1661"/>
            <p:cNvSpPr/>
            <p:nvPr/>
          </p:nvSpPr>
          <p:spPr>
            <a:xfrm>
              <a:off x="2285069" y="1278466"/>
              <a:ext cx="8826501" cy="11811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662" name="Roan-Bull-Colour.png"/>
            <p:cNvPicPr>
              <a:picLocks noChangeAspect="1"/>
            </p:cNvPicPr>
            <p:nvPr/>
          </p:nvPicPr>
          <p:blipFill>
            <a:blip r:embed="rId2">
              <a:extLst/>
            </a:blip>
            <a:stretch>
              <a:fillRect/>
            </a:stretch>
          </p:blipFill>
          <p:spPr>
            <a:xfrm flipH="1">
              <a:off x="2348569" y="1291166"/>
              <a:ext cx="1714501" cy="1212134"/>
            </a:xfrm>
            <a:prstGeom prst="rect">
              <a:avLst/>
            </a:prstGeom>
            <a:ln w="12700" cap="flat">
              <a:noFill/>
              <a:miter lim="400000"/>
            </a:ln>
            <a:effectLst/>
          </p:spPr>
        </p:pic>
        <p:pic>
          <p:nvPicPr>
            <p:cNvPr id="1663" name="Roan-Bull-Colour.png"/>
            <p:cNvPicPr>
              <a:picLocks noChangeAspect="1"/>
            </p:cNvPicPr>
            <p:nvPr/>
          </p:nvPicPr>
          <p:blipFill>
            <a:blip r:embed="rId2">
              <a:extLst/>
            </a:blip>
            <a:stretch>
              <a:fillRect/>
            </a:stretch>
          </p:blipFill>
          <p:spPr>
            <a:xfrm flipH="1">
              <a:off x="6730069" y="1265766"/>
              <a:ext cx="1714501" cy="1212134"/>
            </a:xfrm>
            <a:prstGeom prst="rect">
              <a:avLst/>
            </a:prstGeom>
            <a:ln w="12700" cap="flat">
              <a:noFill/>
              <a:miter lim="400000"/>
            </a:ln>
            <a:effectLst/>
          </p:spPr>
        </p:pic>
        <p:sp>
          <p:nvSpPr>
            <p:cNvPr id="1664" name="Shape 1664"/>
            <p:cNvSpPr/>
            <p:nvPr/>
          </p:nvSpPr>
          <p:spPr>
            <a:xfrm flipH="1" flipV="1">
              <a:off x="3254502" y="42333"/>
              <a:ext cx="1828801" cy="1337734"/>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65" name="Shape 1665"/>
            <p:cNvSpPr/>
            <p:nvPr/>
          </p:nvSpPr>
          <p:spPr>
            <a:xfrm flipH="1" flipV="1">
              <a:off x="4947835" y="42333"/>
              <a:ext cx="4707468" cy="1320800"/>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66" name="Shape 1666"/>
            <p:cNvSpPr/>
            <p:nvPr/>
          </p:nvSpPr>
          <p:spPr>
            <a:xfrm flipH="1" flipV="1">
              <a:off x="4875869" y="135466"/>
              <a:ext cx="2628901" cy="1210734"/>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67" name="Shape 1667"/>
            <p:cNvSpPr/>
            <p:nvPr/>
          </p:nvSpPr>
          <p:spPr>
            <a:xfrm flipH="1" flipV="1">
              <a:off x="9710335" y="25400"/>
              <a:ext cx="63501" cy="1354667"/>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68" name="Shape 1668"/>
            <p:cNvSpPr/>
            <p:nvPr/>
          </p:nvSpPr>
          <p:spPr>
            <a:xfrm flipV="1">
              <a:off x="5184902" y="0"/>
              <a:ext cx="4533901" cy="1363134"/>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69" name="Shape 1669"/>
            <p:cNvSpPr/>
            <p:nvPr/>
          </p:nvSpPr>
          <p:spPr>
            <a:xfrm flipV="1">
              <a:off x="7623302" y="25399"/>
              <a:ext cx="575734" cy="1337735"/>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70" name="Shape 1670"/>
            <p:cNvSpPr/>
            <p:nvPr/>
          </p:nvSpPr>
          <p:spPr>
            <a:xfrm flipV="1">
              <a:off x="3339169" y="8466"/>
              <a:ext cx="4809067" cy="1337734"/>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71" name="Shape 1671"/>
            <p:cNvSpPr/>
            <p:nvPr/>
          </p:nvSpPr>
          <p:spPr>
            <a:xfrm flipH="1" flipV="1">
              <a:off x="3199469" y="359832"/>
              <a:ext cx="21167" cy="1020235"/>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672" name="Roan-Cow-Colour.png"/>
            <p:cNvPicPr>
              <a:picLocks noChangeAspect="1"/>
            </p:cNvPicPr>
            <p:nvPr/>
          </p:nvPicPr>
          <p:blipFill>
            <a:blip r:embed="rId3">
              <a:extLst/>
            </a:blip>
            <a:stretch>
              <a:fillRect/>
            </a:stretch>
          </p:blipFill>
          <p:spPr>
            <a:xfrm>
              <a:off x="4342159" y="1269252"/>
              <a:ext cx="1770973" cy="1200277"/>
            </a:xfrm>
            <a:prstGeom prst="rect">
              <a:avLst/>
            </a:prstGeom>
            <a:ln w="12700" cap="flat">
              <a:noFill/>
              <a:miter lim="400000"/>
            </a:ln>
            <a:effectLst>
              <a:outerShdw blurRad="190500" dist="190500" dir="2700000" rotWithShape="0">
                <a:srgbClr val="000000">
                  <a:alpha val="50000"/>
                </a:srgbClr>
              </a:outerShdw>
            </a:effectLst>
          </p:spPr>
        </p:pic>
        <p:pic>
          <p:nvPicPr>
            <p:cNvPr id="1673" name="Roan-Cow-Colour.png"/>
            <p:cNvPicPr>
              <a:picLocks noChangeAspect="1"/>
            </p:cNvPicPr>
            <p:nvPr/>
          </p:nvPicPr>
          <p:blipFill>
            <a:blip r:embed="rId3">
              <a:extLst/>
            </a:blip>
            <a:stretch>
              <a:fillRect/>
            </a:stretch>
          </p:blipFill>
          <p:spPr>
            <a:xfrm>
              <a:off x="8908796" y="1272802"/>
              <a:ext cx="1770973" cy="1200277"/>
            </a:xfrm>
            <a:prstGeom prst="rect">
              <a:avLst/>
            </a:prstGeom>
            <a:ln w="12700" cap="flat">
              <a:noFill/>
              <a:miter lim="400000"/>
            </a:ln>
            <a:effectLst>
              <a:outerShdw blurRad="190500" dist="190500" dir="2700000" rotWithShape="0">
                <a:srgbClr val="000000">
                  <a:alpha val="50000"/>
                </a:srgbClr>
              </a:outerShdw>
            </a:effectLst>
          </p:spPr>
        </p:pic>
        <p:sp>
          <p:nvSpPr>
            <p:cNvPr id="1674" name="Shape 1674"/>
            <p:cNvSpPr/>
            <p:nvPr/>
          </p:nvSpPr>
          <p:spPr>
            <a:xfrm>
              <a:off x="0" y="570109"/>
              <a:ext cx="1536700" cy="787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700"/>
                </a:lnSpc>
                <a:tabLst>
                  <a:tab pos="520700" algn="l"/>
                </a:tabLst>
                <a:defRPr sz="2000">
                  <a:solidFill>
                    <a:srgbClr val="000000"/>
                  </a:solidFill>
                </a:defRPr>
              </a:pPr>
              <a:r>
                <a:t>Possible</a:t>
              </a:r>
              <a:br/>
              <a:r>
                <a:t>fertilizations</a:t>
              </a:r>
            </a:p>
          </p:txBody>
        </p:sp>
      </p:grpSp>
      <p:grpSp>
        <p:nvGrpSpPr>
          <p:cNvPr id="1681" name="Group 1681"/>
          <p:cNvGrpSpPr/>
          <p:nvPr/>
        </p:nvGrpSpPr>
        <p:grpSpPr>
          <a:xfrm>
            <a:off x="1625600" y="4145474"/>
            <a:ext cx="9982200" cy="2188585"/>
            <a:chOff x="0" y="0"/>
            <a:chExt cx="9982200" cy="2188584"/>
          </a:xfrm>
        </p:grpSpPr>
        <p:grpSp>
          <p:nvGrpSpPr>
            <p:cNvPr id="1678" name="Group 1678"/>
            <p:cNvGrpSpPr/>
            <p:nvPr/>
          </p:nvGrpSpPr>
          <p:grpSpPr>
            <a:xfrm>
              <a:off x="0" y="693225"/>
              <a:ext cx="9982200" cy="1080001"/>
              <a:chOff x="0" y="0"/>
              <a:chExt cx="9982200" cy="1079999"/>
            </a:xfrm>
          </p:grpSpPr>
          <p:sp>
            <p:nvSpPr>
              <p:cNvPr id="1676" name="Shape 1676"/>
              <p:cNvSpPr/>
              <p:nvPr/>
            </p:nvSpPr>
            <p:spPr>
              <a:xfrm>
                <a:off x="0" y="0"/>
                <a:ext cx="4572000" cy="10800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77" name="Shape 1677"/>
              <p:cNvSpPr/>
              <p:nvPr/>
            </p:nvSpPr>
            <p:spPr>
              <a:xfrm>
                <a:off x="5410200" y="249"/>
                <a:ext cx="4572000" cy="10795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pic>
          <p:nvPicPr>
            <p:cNvPr id="1679" name="White-Cow-Colour.png"/>
            <p:cNvPicPr>
              <a:picLocks noChangeAspect="1"/>
            </p:cNvPicPr>
            <p:nvPr/>
          </p:nvPicPr>
          <p:blipFill>
            <a:blip r:embed="rId4">
              <a:extLst/>
            </a:blip>
            <a:stretch>
              <a:fillRect/>
            </a:stretch>
          </p:blipFill>
          <p:spPr>
            <a:xfrm flipH="1">
              <a:off x="5613049" y="0"/>
              <a:ext cx="2794001" cy="1955800"/>
            </a:xfrm>
            <a:prstGeom prst="rect">
              <a:avLst/>
            </a:prstGeom>
            <a:ln w="12700" cap="flat">
              <a:noFill/>
              <a:miter lim="400000"/>
            </a:ln>
            <a:effectLst>
              <a:outerShdw blurRad="190500" dist="190500" dir="2700000" rotWithShape="0">
                <a:srgbClr val="000000">
                  <a:alpha val="50000"/>
                </a:srgbClr>
              </a:outerShdw>
            </a:effectLst>
          </p:spPr>
        </p:pic>
        <p:pic>
          <p:nvPicPr>
            <p:cNvPr id="1680" name="Red-bull-1.png"/>
            <p:cNvPicPr>
              <a:picLocks noChangeAspect="1"/>
            </p:cNvPicPr>
            <p:nvPr/>
          </p:nvPicPr>
          <p:blipFill>
            <a:blip r:embed="rId5">
              <a:extLst/>
            </a:blip>
            <a:stretch>
              <a:fillRect/>
            </a:stretch>
          </p:blipFill>
          <p:spPr>
            <a:xfrm>
              <a:off x="657034" y="11442"/>
              <a:ext cx="3810001" cy="2177143"/>
            </a:xfrm>
            <a:prstGeom prst="rect">
              <a:avLst/>
            </a:prstGeom>
            <a:ln w="12700" cap="flat">
              <a:noFill/>
              <a:miter lim="400000"/>
            </a:ln>
            <a:effectLst>
              <a:outerShdw blurRad="190500" dist="190500" dir="2700000" rotWithShape="0">
                <a:srgbClr val="000000">
                  <a:alpha val="50000"/>
                </a:srgbClr>
              </a:outerShdw>
            </a:effectLst>
          </p:spPr>
        </p:pic>
      </p:grpSp>
      <p:sp>
        <p:nvSpPr>
          <p:cNvPr id="1682" name="Shape 1682"/>
          <p:cNvSpPr>
            <a:spLocks noGrp="1"/>
          </p:cNvSpPr>
          <p:nvPr>
            <p:ph type="title"/>
          </p:nvPr>
        </p:nvSpPr>
        <p:spPr>
          <a:prstGeom prst="rect">
            <a:avLst/>
          </a:prstGeom>
        </p:spPr>
        <p:txBody>
          <a:bodyPr/>
          <a:lstStyle>
            <a:lvl1pPr>
              <a:tabLst>
                <a:tab pos="952500" algn="l"/>
              </a:tabLst>
            </a:lvl1pPr>
          </a:lstStyle>
          <a:p>
            <a:r>
              <a:t>Codominance</a:t>
            </a:r>
          </a:p>
        </p:txBody>
      </p:sp>
      <p:sp>
        <p:nvSpPr>
          <p:cNvPr id="1683" name="Shape 1683"/>
          <p:cNvSpPr>
            <a:spLocks noGrp="1"/>
          </p:cNvSpPr>
          <p:nvPr>
            <p:ph type="body" sz="quarter" idx="1"/>
          </p:nvPr>
        </p:nvSpPr>
        <p:spPr>
          <a:xfrm>
            <a:off x="368300" y="1790700"/>
            <a:ext cx="11344970" cy="2045048"/>
          </a:xfrm>
          <a:prstGeom prst="rect">
            <a:avLst/>
          </a:prstGeom>
        </p:spPr>
        <p:txBody>
          <a:bodyPr/>
          <a:lstStyle/>
          <a:p>
            <a:pPr marL="345600" indent="-345600">
              <a:tabLst>
                <a:tab pos="1016000" algn="l"/>
              </a:tabLst>
            </a:pPr>
            <a:r>
              <a:t>In cases of codominance, both alleles are independently and equally expressed in the heterozygote. Examples include:</a:t>
            </a:r>
          </a:p>
          <a:p>
            <a:pPr marL="680000" lvl="1" indent="-320000">
              <a:tabLst>
                <a:tab pos="1485900" algn="l"/>
              </a:tabLst>
            </a:pPr>
            <a:r>
              <a:t>Roan (stippled red and white) coat colour in cattle. A cross between a red bull and a white cow produces all roan offspring.</a:t>
            </a:r>
          </a:p>
          <a:p>
            <a:pPr marL="680000" lvl="1" indent="-320000">
              <a:tabLst>
                <a:tab pos="1485900" algn="l"/>
              </a:tabLst>
            </a:pPr>
            <a:r>
              <a:t>ABO human blood groups.</a:t>
            </a:r>
          </a:p>
        </p:txBody>
      </p:sp>
      <p:grpSp>
        <p:nvGrpSpPr>
          <p:cNvPr id="1697" name="Group 1697"/>
          <p:cNvGrpSpPr/>
          <p:nvPr/>
        </p:nvGrpSpPr>
        <p:grpSpPr>
          <a:xfrm>
            <a:off x="211333" y="8225226"/>
            <a:ext cx="10237068" cy="1350574"/>
            <a:chOff x="0" y="0"/>
            <a:chExt cx="10237066" cy="1350572"/>
          </a:xfrm>
        </p:grpSpPr>
        <p:sp>
          <p:nvSpPr>
            <p:cNvPr id="1684" name="Shape 1684"/>
            <p:cNvSpPr/>
            <p:nvPr/>
          </p:nvSpPr>
          <p:spPr>
            <a:xfrm>
              <a:off x="9433264" y="1072901"/>
              <a:ext cx="736263" cy="2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Roan</a:t>
              </a:r>
            </a:p>
          </p:txBody>
        </p:sp>
        <p:sp>
          <p:nvSpPr>
            <p:cNvPr id="1685" name="Shape 1685"/>
            <p:cNvSpPr/>
            <p:nvPr/>
          </p:nvSpPr>
          <p:spPr>
            <a:xfrm>
              <a:off x="7194554" y="1072901"/>
              <a:ext cx="736263" cy="2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Roan</a:t>
              </a:r>
            </a:p>
          </p:txBody>
        </p:sp>
        <p:sp>
          <p:nvSpPr>
            <p:cNvPr id="1686" name="Shape 1686"/>
            <p:cNvSpPr/>
            <p:nvPr/>
          </p:nvSpPr>
          <p:spPr>
            <a:xfrm>
              <a:off x="4893529" y="1072901"/>
              <a:ext cx="736263" cy="2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Roan</a:t>
              </a:r>
            </a:p>
          </p:txBody>
        </p:sp>
        <p:sp>
          <p:nvSpPr>
            <p:cNvPr id="1687" name="Shape 1687"/>
            <p:cNvSpPr/>
            <p:nvPr/>
          </p:nvSpPr>
          <p:spPr>
            <a:xfrm>
              <a:off x="2860387" y="1072901"/>
              <a:ext cx="736263" cy="2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Roan</a:t>
              </a:r>
            </a:p>
          </p:txBody>
        </p:sp>
        <p:sp>
          <p:nvSpPr>
            <p:cNvPr id="1688" name="Shape 1688"/>
            <p:cNvSpPr/>
            <p:nvPr/>
          </p:nvSpPr>
          <p:spPr>
            <a:xfrm>
              <a:off x="2880189" y="0"/>
              <a:ext cx="762001" cy="762001"/>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689" name="Shape 1689"/>
            <p:cNvSpPr/>
            <p:nvPr/>
          </p:nvSpPr>
          <p:spPr>
            <a:xfrm>
              <a:off x="2806037" y="246353"/>
              <a:ext cx="823604"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W</a:t>
              </a:r>
            </a:p>
          </p:txBody>
        </p:sp>
        <p:sp>
          <p:nvSpPr>
            <p:cNvPr id="1690" name="Shape 1690"/>
            <p:cNvSpPr/>
            <p:nvPr/>
          </p:nvSpPr>
          <p:spPr>
            <a:xfrm>
              <a:off x="4913331" y="12700"/>
              <a:ext cx="762001" cy="762001"/>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691" name="Shape 1691"/>
            <p:cNvSpPr/>
            <p:nvPr/>
          </p:nvSpPr>
          <p:spPr>
            <a:xfrm>
              <a:off x="4839179" y="259053"/>
              <a:ext cx="823604"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W</a:t>
              </a:r>
            </a:p>
          </p:txBody>
        </p:sp>
        <p:sp>
          <p:nvSpPr>
            <p:cNvPr id="1692" name="Shape 1692"/>
            <p:cNvSpPr/>
            <p:nvPr/>
          </p:nvSpPr>
          <p:spPr>
            <a:xfrm>
              <a:off x="7214356" y="0"/>
              <a:ext cx="762001" cy="762001"/>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693" name="Shape 1693"/>
            <p:cNvSpPr/>
            <p:nvPr/>
          </p:nvSpPr>
          <p:spPr>
            <a:xfrm>
              <a:off x="7140204" y="246353"/>
              <a:ext cx="823604"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W</a:t>
              </a:r>
            </a:p>
          </p:txBody>
        </p:sp>
        <p:sp>
          <p:nvSpPr>
            <p:cNvPr id="1694" name="Shape 1694"/>
            <p:cNvSpPr/>
            <p:nvPr/>
          </p:nvSpPr>
          <p:spPr>
            <a:xfrm>
              <a:off x="9449514" y="0"/>
              <a:ext cx="762001" cy="762001"/>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695" name="Shape 1695"/>
            <p:cNvSpPr/>
            <p:nvPr/>
          </p:nvSpPr>
          <p:spPr>
            <a:xfrm>
              <a:off x="9413462" y="259053"/>
              <a:ext cx="823605"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W</a:t>
              </a:r>
            </a:p>
          </p:txBody>
        </p:sp>
        <p:sp>
          <p:nvSpPr>
            <p:cNvPr id="1696" name="Shape 1696"/>
            <p:cNvSpPr/>
            <p:nvPr/>
          </p:nvSpPr>
          <p:spPr>
            <a:xfrm>
              <a:off x="0" y="659844"/>
              <a:ext cx="14986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defRPr sz="2000">
                  <a:solidFill>
                    <a:srgbClr val="000000"/>
                  </a:solidFill>
                </a:defRPr>
              </a:pPr>
              <a:r>
                <a:t>F</a:t>
              </a:r>
              <a:r>
                <a:rPr baseline="-5999"/>
                <a:t>1 </a:t>
              </a:r>
              <a:r>
                <a:t>offspring</a:t>
              </a:r>
            </a:p>
          </p:txBody>
        </p:sp>
      </p:grpSp>
      <p:grpSp>
        <p:nvGrpSpPr>
          <p:cNvPr id="1715" name="Group 1715"/>
          <p:cNvGrpSpPr/>
          <p:nvPr/>
        </p:nvGrpSpPr>
        <p:grpSpPr>
          <a:xfrm>
            <a:off x="216830" y="4622800"/>
            <a:ext cx="10059630" cy="2535668"/>
            <a:chOff x="0" y="0"/>
            <a:chExt cx="10059628" cy="2535667"/>
          </a:xfrm>
        </p:grpSpPr>
        <p:grpSp>
          <p:nvGrpSpPr>
            <p:cNvPr id="1700" name="Group 1700"/>
            <p:cNvGrpSpPr/>
            <p:nvPr/>
          </p:nvGrpSpPr>
          <p:grpSpPr>
            <a:xfrm>
              <a:off x="2858760" y="1831157"/>
              <a:ext cx="694178" cy="694178"/>
              <a:chOff x="0" y="0"/>
              <a:chExt cx="694177" cy="694177"/>
            </a:xfrm>
          </p:grpSpPr>
          <p:sp>
            <p:nvSpPr>
              <p:cNvPr id="1698" name="Shape 1698"/>
              <p:cNvSpPr/>
              <p:nvPr/>
            </p:nvSpPr>
            <p:spPr>
              <a:xfrm>
                <a:off x="0" y="0"/>
                <a:ext cx="694178" cy="694178"/>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699" name="Shape 1699"/>
              <p:cNvSpPr/>
              <p:nvPr/>
            </p:nvSpPr>
            <p:spPr>
              <a:xfrm>
                <a:off x="69417" y="208253"/>
                <a:ext cx="459677"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p>
            </p:txBody>
          </p:sp>
        </p:grpSp>
        <p:grpSp>
          <p:nvGrpSpPr>
            <p:cNvPr id="1703" name="Group 1703"/>
            <p:cNvGrpSpPr/>
            <p:nvPr/>
          </p:nvGrpSpPr>
          <p:grpSpPr>
            <a:xfrm>
              <a:off x="4624790" y="1832340"/>
              <a:ext cx="694178" cy="694179"/>
              <a:chOff x="0" y="0"/>
              <a:chExt cx="694177" cy="694177"/>
            </a:xfrm>
          </p:grpSpPr>
          <p:sp>
            <p:nvSpPr>
              <p:cNvPr id="1701" name="Shape 1701"/>
              <p:cNvSpPr/>
              <p:nvPr/>
            </p:nvSpPr>
            <p:spPr>
              <a:xfrm>
                <a:off x="0" y="0"/>
                <a:ext cx="694178" cy="694178"/>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000000"/>
                    </a:solidFill>
                    <a:effectLst>
                      <a:outerShdw blurRad="38100" dist="12700" dir="5400000" rotWithShape="0">
                        <a:srgbClr val="000000">
                          <a:alpha val="50000"/>
                        </a:srgbClr>
                      </a:outerShdw>
                    </a:effectLst>
                  </a:defRPr>
                </a:pPr>
                <a:endParaRPr/>
              </a:p>
            </p:txBody>
          </p:sp>
          <p:sp>
            <p:nvSpPr>
              <p:cNvPr id="1702" name="Shape 1702"/>
              <p:cNvSpPr/>
              <p:nvPr/>
            </p:nvSpPr>
            <p:spPr>
              <a:xfrm>
                <a:off x="94818" y="195553"/>
                <a:ext cx="459676"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defRPr>
                    <a:solidFill>
                      <a:srgbClr val="000000"/>
                    </a:solidFill>
                  </a:defRPr>
                </a:pPr>
                <a:r>
                  <a:rPr b="1"/>
                  <a:t>C</a:t>
                </a:r>
                <a:r>
                  <a:rPr sz="1400" b="1" baseline="32142"/>
                  <a:t>R</a:t>
                </a:r>
              </a:p>
            </p:txBody>
          </p:sp>
        </p:grpSp>
        <p:grpSp>
          <p:nvGrpSpPr>
            <p:cNvPr id="1706" name="Group 1706"/>
            <p:cNvGrpSpPr/>
            <p:nvPr/>
          </p:nvGrpSpPr>
          <p:grpSpPr>
            <a:xfrm>
              <a:off x="9365450" y="1841489"/>
              <a:ext cx="694179" cy="694179"/>
              <a:chOff x="0" y="0"/>
              <a:chExt cx="694177" cy="694177"/>
            </a:xfrm>
          </p:grpSpPr>
          <p:sp>
            <p:nvSpPr>
              <p:cNvPr id="1704" name="Shape 1704"/>
              <p:cNvSpPr/>
              <p:nvPr/>
            </p:nvSpPr>
            <p:spPr>
              <a:xfrm>
                <a:off x="0" y="0"/>
                <a:ext cx="694178" cy="694178"/>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05" name="Shape 1705"/>
              <p:cNvSpPr/>
              <p:nvPr/>
            </p:nvSpPr>
            <p:spPr>
              <a:xfrm>
                <a:off x="54350" y="208253"/>
                <a:ext cx="502765"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W</a:t>
                </a:r>
              </a:p>
            </p:txBody>
          </p:sp>
        </p:grpSp>
        <p:grpSp>
          <p:nvGrpSpPr>
            <p:cNvPr id="1709" name="Group 1709"/>
            <p:cNvGrpSpPr/>
            <p:nvPr/>
          </p:nvGrpSpPr>
          <p:grpSpPr>
            <a:xfrm>
              <a:off x="7837169" y="1829973"/>
              <a:ext cx="694179" cy="694179"/>
              <a:chOff x="0" y="0"/>
              <a:chExt cx="694177" cy="694177"/>
            </a:xfrm>
          </p:grpSpPr>
          <p:sp>
            <p:nvSpPr>
              <p:cNvPr id="1707" name="Shape 1707"/>
              <p:cNvSpPr/>
              <p:nvPr/>
            </p:nvSpPr>
            <p:spPr>
              <a:xfrm>
                <a:off x="0" y="0"/>
                <a:ext cx="694178" cy="694178"/>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08" name="Shape 1708"/>
              <p:cNvSpPr/>
              <p:nvPr/>
            </p:nvSpPr>
            <p:spPr>
              <a:xfrm>
                <a:off x="41650" y="208253"/>
                <a:ext cx="502765"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W</a:t>
                </a:r>
              </a:p>
            </p:txBody>
          </p:sp>
        </p:grpSp>
        <p:sp>
          <p:nvSpPr>
            <p:cNvPr id="1710" name="Shape 1710"/>
            <p:cNvSpPr/>
            <p:nvPr/>
          </p:nvSpPr>
          <p:spPr>
            <a:xfrm flipV="1">
              <a:off x="3254502" y="190500"/>
              <a:ext cx="719668" cy="1672167"/>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11" name="Shape 1711"/>
            <p:cNvSpPr/>
            <p:nvPr/>
          </p:nvSpPr>
          <p:spPr>
            <a:xfrm flipH="1" flipV="1">
              <a:off x="4012269" y="88900"/>
              <a:ext cx="889001" cy="1748367"/>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12" name="Shape 1712"/>
            <p:cNvSpPr/>
            <p:nvPr/>
          </p:nvSpPr>
          <p:spPr>
            <a:xfrm flipH="1" flipV="1">
              <a:off x="8927169" y="0"/>
              <a:ext cx="736601" cy="1790700"/>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13" name="Shape 1713"/>
            <p:cNvSpPr/>
            <p:nvPr/>
          </p:nvSpPr>
          <p:spPr>
            <a:xfrm flipV="1">
              <a:off x="8241369" y="59266"/>
              <a:ext cx="668867" cy="1731434"/>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14" name="Shape 1714"/>
            <p:cNvSpPr/>
            <p:nvPr/>
          </p:nvSpPr>
          <p:spPr>
            <a:xfrm>
              <a:off x="0" y="1939120"/>
              <a:ext cx="12700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sz="2000">
                  <a:solidFill>
                    <a:srgbClr val="000000"/>
                  </a:solidFill>
                </a:defRPr>
              </a:lvl1pPr>
            </a:lstStyle>
            <a:p>
              <a:r>
                <a:t>Gametes</a:t>
              </a:r>
            </a:p>
          </p:txBody>
        </p:sp>
      </p:grpSp>
      <p:grpSp>
        <p:nvGrpSpPr>
          <p:cNvPr id="1724" name="Group 1724"/>
          <p:cNvGrpSpPr/>
          <p:nvPr/>
        </p:nvGrpSpPr>
        <p:grpSpPr>
          <a:xfrm>
            <a:off x="296632" y="4443755"/>
            <a:ext cx="11568234" cy="1220681"/>
            <a:chOff x="0" y="0"/>
            <a:chExt cx="11568233" cy="1220680"/>
          </a:xfrm>
        </p:grpSpPr>
        <p:sp>
          <p:nvSpPr>
            <p:cNvPr id="1716" name="Shape 1716"/>
            <p:cNvSpPr/>
            <p:nvPr/>
          </p:nvSpPr>
          <p:spPr>
            <a:xfrm>
              <a:off x="10018833" y="0"/>
              <a:ext cx="1549401"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700"/>
                </a:lnSpc>
                <a:tabLst>
                  <a:tab pos="520700" algn="l"/>
                </a:tabLst>
                <a:defRPr sz="2000" b="1">
                  <a:solidFill>
                    <a:srgbClr val="000000"/>
                  </a:solidFill>
                </a:defRPr>
              </a:lvl1pPr>
            </a:lstStyle>
            <a:p>
              <a:r>
                <a:t>White cow</a:t>
              </a:r>
            </a:p>
          </p:txBody>
        </p:sp>
        <p:sp>
          <p:nvSpPr>
            <p:cNvPr id="1717" name="Shape 1717"/>
            <p:cNvSpPr/>
            <p:nvPr/>
          </p:nvSpPr>
          <p:spPr>
            <a:xfrm>
              <a:off x="898494" y="0"/>
              <a:ext cx="1320801"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700"/>
                </a:lnSpc>
                <a:tabLst>
                  <a:tab pos="520700" algn="l"/>
                </a:tabLst>
                <a:defRPr sz="2000" b="1">
                  <a:solidFill>
                    <a:srgbClr val="000000"/>
                  </a:solidFill>
                </a:defRPr>
              </a:lvl1pPr>
            </a:lstStyle>
            <a:p>
              <a:r>
                <a:t>Red bull</a:t>
              </a:r>
            </a:p>
          </p:txBody>
        </p:sp>
        <p:sp>
          <p:nvSpPr>
            <p:cNvPr id="1718" name="Shape 1718"/>
            <p:cNvSpPr/>
            <p:nvPr/>
          </p:nvSpPr>
          <p:spPr>
            <a:xfrm>
              <a:off x="3548698" y="87808"/>
              <a:ext cx="762001" cy="762001"/>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19" name="Shape 1719"/>
            <p:cNvSpPr/>
            <p:nvPr/>
          </p:nvSpPr>
          <p:spPr>
            <a:xfrm>
              <a:off x="3540413" y="296062"/>
              <a:ext cx="780517"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R</a:t>
              </a:r>
            </a:p>
          </p:txBody>
        </p:sp>
        <p:sp>
          <p:nvSpPr>
            <p:cNvPr id="1720" name="Shape 1720"/>
            <p:cNvSpPr/>
            <p:nvPr/>
          </p:nvSpPr>
          <p:spPr>
            <a:xfrm>
              <a:off x="8390958" y="61225"/>
              <a:ext cx="762001" cy="762001"/>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21" name="Shape 1721"/>
            <p:cNvSpPr/>
            <p:nvPr/>
          </p:nvSpPr>
          <p:spPr>
            <a:xfrm>
              <a:off x="8342206" y="294878"/>
              <a:ext cx="846640"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300"/>
                </a:lnSpc>
                <a:tabLst>
                  <a:tab pos="520700" algn="l"/>
                </a:tabLst>
              </a:pPr>
              <a:r>
                <a:rPr sz="1700" b="1">
                  <a:solidFill>
                    <a:srgbClr val="201B17"/>
                  </a:solidFill>
                </a:rPr>
                <a:t>C</a:t>
              </a:r>
              <a:r>
                <a:rPr sz="1400" b="1" baseline="32142">
                  <a:solidFill>
                    <a:srgbClr val="201B17"/>
                  </a:solidFill>
                </a:rPr>
                <a:t>W</a:t>
              </a:r>
              <a:r>
                <a:rPr sz="1700" b="1">
                  <a:solidFill>
                    <a:srgbClr val="201B17"/>
                  </a:solidFill>
                </a:rPr>
                <a:t>C</a:t>
              </a:r>
              <a:r>
                <a:rPr sz="1400" b="1" baseline="32142">
                  <a:solidFill>
                    <a:srgbClr val="201B17"/>
                  </a:solidFill>
                </a:rPr>
                <a:t>W</a:t>
              </a:r>
            </a:p>
          </p:txBody>
        </p:sp>
        <p:sp>
          <p:nvSpPr>
            <p:cNvPr id="1722" name="Shape 1722"/>
            <p:cNvSpPr/>
            <p:nvPr/>
          </p:nvSpPr>
          <p:spPr>
            <a:xfrm>
              <a:off x="0" y="395702"/>
              <a:ext cx="1104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sz="2000">
                  <a:solidFill>
                    <a:srgbClr val="000000"/>
                  </a:solidFill>
                </a:defRPr>
              </a:lvl1pPr>
            </a:lstStyle>
            <a:p>
              <a:r>
                <a:t>Parents</a:t>
              </a:r>
            </a:p>
          </p:txBody>
        </p:sp>
        <p:sp>
          <p:nvSpPr>
            <p:cNvPr id="1723" name="Shape 1723"/>
            <p:cNvSpPr/>
            <p:nvPr/>
          </p:nvSpPr>
          <p:spPr>
            <a:xfrm>
              <a:off x="6218467" y="801344"/>
              <a:ext cx="266825" cy="419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774054">
                <a:lnSpc>
                  <a:spcPts val="6000"/>
                </a:lnSpc>
                <a:tabLst>
                  <a:tab pos="520700" algn="l"/>
                </a:tabLst>
                <a:defRPr sz="3000" b="1">
                  <a:solidFill>
                    <a:srgbClr val="000000"/>
                  </a:solidFill>
                </a:defRPr>
              </a:lvl1pPr>
            </a:lstStyle>
            <a:p>
              <a:r>
                <a:t>X</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8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8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8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168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3" nodeType="afterEffect">
                                  <p:stCondLst>
                                    <p:cond delay="0"/>
                                  </p:stCondLst>
                                  <p:iterate>
                                    <p:tmAbs val="0"/>
                                  </p:iterate>
                                  <p:childTnLst>
                                    <p:set>
                                      <p:cBhvr>
                                        <p:cTn id="23" fill="hold"/>
                                        <p:tgtEl>
                                          <p:spTgt spid="17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4" nodeType="clickEffect">
                                  <p:stCondLst>
                                    <p:cond delay="0"/>
                                  </p:stCondLst>
                                  <p:iterate>
                                    <p:tmAbs val="0"/>
                                  </p:iterate>
                                  <p:childTnLst>
                                    <p:set>
                                      <p:cBhvr>
                                        <p:cTn id="27" fill="hold"/>
                                        <p:tgtEl>
                                          <p:spTgt spid="17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5" nodeType="clickEffect">
                                  <p:stCondLst>
                                    <p:cond delay="0"/>
                                  </p:stCondLst>
                                  <p:iterate>
                                    <p:tmAbs val="0"/>
                                  </p:iterate>
                                  <p:childTnLst>
                                    <p:set>
                                      <p:cBhvr>
                                        <p:cTn id="31" fill="hold"/>
                                        <p:tgtEl>
                                          <p:spTgt spid="167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6" nodeType="clickEffect">
                                  <p:stCondLst>
                                    <p:cond delay="0"/>
                                  </p:stCondLst>
                                  <p:iterate>
                                    <p:tmAbs val="0"/>
                                  </p:iterate>
                                  <p:childTnLst>
                                    <p:set>
                                      <p:cBhvr>
                                        <p:cTn id="35" fill="hold"/>
                                        <p:tgtEl>
                                          <p:spTgt spid="1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5" grpId="5" animBg="1" advAuto="0"/>
      <p:bldP spid="1681" grpId="2" animBg="1" advAuto="0"/>
      <p:bldP spid="1683" grpId="1" build="p" bldLvl="5" animBg="1" advAuto="0"/>
      <p:bldP spid="1697" grpId="6" animBg="1" advAuto="0"/>
      <p:bldP spid="1715" grpId="4" animBg="1" advAuto="0"/>
      <p:bldP spid="1724"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6"/>
          <p:cNvGrpSpPr/>
          <p:nvPr/>
        </p:nvGrpSpPr>
        <p:grpSpPr>
          <a:xfrm>
            <a:off x="11047873" y="3806201"/>
            <a:ext cx="1833222" cy="1512559"/>
            <a:chOff x="453136" y="0"/>
            <a:chExt cx="1833220" cy="1512558"/>
          </a:xfrm>
        </p:grpSpPr>
        <p:sp>
          <p:nvSpPr>
            <p:cNvPr id="144" name="Shape 144"/>
            <p:cNvSpPr/>
            <p:nvPr/>
          </p:nvSpPr>
          <p:spPr>
            <a:xfrm flipV="1">
              <a:off x="453136" y="-1"/>
              <a:ext cx="270948" cy="1388268"/>
            </a:xfrm>
            <a:prstGeom prst="line">
              <a:avLst/>
            </a:prstGeom>
            <a:noFill/>
            <a:ln w="1143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5" name="Shape 145"/>
            <p:cNvSpPr/>
            <p:nvPr/>
          </p:nvSpPr>
          <p:spPr>
            <a:xfrm>
              <a:off x="771763" y="598158"/>
              <a:ext cx="1514595"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4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Influenced </a:t>
              </a:r>
              <a:br>
                <a:rPr sz="1800">
                  <a:solidFill>
                    <a:srgbClr val="000000"/>
                  </a:solidFill>
                  <a:latin typeface="Helvetica"/>
                  <a:ea typeface="Helvetica"/>
                  <a:cs typeface="Helvetica"/>
                  <a:sym typeface="Helvetica"/>
                </a:rPr>
              </a:br>
              <a:r>
                <a:rPr sz="1800">
                  <a:solidFill>
                    <a:srgbClr val="000000"/>
                  </a:solidFill>
                  <a:latin typeface="Helvetica"/>
                  <a:ea typeface="Helvetica"/>
                  <a:cs typeface="Helvetica"/>
                  <a:sym typeface="Helvetica"/>
                </a:rPr>
                <a:t>by the environment</a:t>
              </a:r>
            </a:p>
          </p:txBody>
        </p:sp>
      </p:grpSp>
      <p:sp>
        <p:nvSpPr>
          <p:cNvPr id="147" name="Shape 147"/>
          <p:cNvSpPr/>
          <p:nvPr/>
        </p:nvSpPr>
        <p:spPr>
          <a:xfrm>
            <a:off x="7216140" y="1779190"/>
            <a:ext cx="3780671" cy="1552338"/>
          </a:xfrm>
          <a:prstGeom prst="rect">
            <a:avLst/>
          </a:prstGeom>
          <a:solidFill>
            <a:srgbClr val="FFFFFF"/>
          </a:solidFill>
          <a:ln w="25400">
            <a:solidFill>
              <a:srgbClr val="006994"/>
            </a:solidFill>
            <a:miter lim="400000"/>
          </a:ln>
        </p:spPr>
        <p:txBody>
          <a:bodyPr lIns="38100" tIns="38100" rIns="38100" bIns="3810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48" name="Shape 148"/>
          <p:cNvSpPr/>
          <p:nvPr/>
        </p:nvSpPr>
        <p:spPr>
          <a:xfrm>
            <a:off x="9199880" y="5491907"/>
            <a:ext cx="3483214" cy="3483213"/>
          </a:xfrm>
          <a:prstGeom prst="ellipse">
            <a:avLst/>
          </a:prstGeom>
          <a:solidFill>
            <a:srgbClr val="C5E1ED"/>
          </a:solidFill>
          <a:ln w="38100">
            <a:solidFill>
              <a:srgbClr val="000000"/>
            </a:solidFill>
            <a:miter lim="400000"/>
          </a:ln>
        </p:spPr>
        <p:txBody>
          <a:bodyPr lIns="38100" tIns="38100" rIns="38100" bIns="3810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49" name="Abies-Pardei-Pine.png"/>
          <p:cNvPicPr>
            <a:picLocks noChangeAspect="1"/>
          </p:cNvPicPr>
          <p:nvPr/>
        </p:nvPicPr>
        <p:blipFill>
          <a:blip r:embed="rId2">
            <a:extLst/>
          </a:blip>
          <a:stretch>
            <a:fillRect/>
          </a:stretch>
        </p:blipFill>
        <p:spPr>
          <a:xfrm>
            <a:off x="9814269" y="4598621"/>
            <a:ext cx="2201052" cy="3871195"/>
          </a:xfrm>
          <a:prstGeom prst="rect">
            <a:avLst/>
          </a:prstGeom>
          <a:ln w="12700">
            <a:miter lim="400000"/>
          </a:ln>
        </p:spPr>
      </p:pic>
      <p:sp>
        <p:nvSpPr>
          <p:cNvPr id="150" name="Shape 150"/>
          <p:cNvSpPr>
            <a:spLocks noGrp="1"/>
          </p:cNvSpPr>
          <p:nvPr>
            <p:ph type="title"/>
          </p:nvPr>
        </p:nvSpPr>
        <p:spPr>
          <a:prstGeom prst="rect">
            <a:avLst/>
          </a:prstGeom>
        </p:spPr>
        <p:txBody>
          <a:bodyPr/>
          <a:lstStyle>
            <a:lvl1pPr>
              <a:tabLst>
                <a:tab pos="952500" algn="l"/>
              </a:tabLst>
            </a:lvl1pPr>
          </a:lstStyle>
          <a:p>
            <a:r>
              <a:t>Influences on Phenotype</a:t>
            </a:r>
          </a:p>
        </p:txBody>
      </p:sp>
      <p:sp>
        <p:nvSpPr>
          <p:cNvPr id="151" name="Shape 151"/>
          <p:cNvSpPr/>
          <p:nvPr/>
        </p:nvSpPr>
        <p:spPr>
          <a:xfrm>
            <a:off x="8097519" y="9044940"/>
            <a:ext cx="4988680" cy="59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0000"/>
                </a:solidFill>
                <a:latin typeface="Helvetica"/>
                <a:ea typeface="Helvetica"/>
                <a:cs typeface="Helvetica"/>
                <a:sym typeface="Helvetica"/>
              </a:defRPr>
            </a:lvl1pPr>
          </a:lstStyle>
          <a:p>
            <a:pPr>
              <a:defRPr>
                <a:latin typeface="Hoefler Text"/>
                <a:ea typeface="Hoefler Text"/>
                <a:cs typeface="Hoefler Text"/>
                <a:sym typeface="Hoefler Text"/>
              </a:defRPr>
            </a:pPr>
            <a:r>
              <a:rPr>
                <a:latin typeface="Helvetica"/>
                <a:ea typeface="Helvetica"/>
                <a:cs typeface="Helvetica"/>
                <a:sym typeface="Helvetica"/>
              </a:rPr>
              <a:t>The resulting phenotype is the product of the effects of the environment on genetic potential</a:t>
            </a:r>
          </a:p>
        </p:txBody>
      </p:sp>
      <p:grpSp>
        <p:nvGrpSpPr>
          <p:cNvPr id="154" name="Group 154"/>
          <p:cNvGrpSpPr/>
          <p:nvPr/>
        </p:nvGrpSpPr>
        <p:grpSpPr>
          <a:xfrm>
            <a:off x="6053666" y="4279900"/>
            <a:ext cx="2833081" cy="1841500"/>
            <a:chOff x="0" y="800100"/>
            <a:chExt cx="2833079" cy="1841499"/>
          </a:xfrm>
        </p:grpSpPr>
        <p:sp>
          <p:nvSpPr>
            <p:cNvPr id="152" name="Shape 152"/>
            <p:cNvSpPr/>
            <p:nvPr/>
          </p:nvSpPr>
          <p:spPr>
            <a:xfrm flipH="1" flipV="1">
              <a:off x="-1" y="800100"/>
              <a:ext cx="2833081" cy="1787512"/>
            </a:xfrm>
            <a:prstGeom prst="line">
              <a:avLst/>
            </a:prstGeom>
            <a:noFill/>
            <a:ln w="1143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3" name="Shape 153"/>
            <p:cNvSpPr/>
            <p:nvPr/>
          </p:nvSpPr>
          <p:spPr>
            <a:xfrm>
              <a:off x="242993" y="1727200"/>
              <a:ext cx="1100932" cy="914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4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Provides</a:t>
              </a:r>
            </a:p>
            <a:p>
              <a:pPr algn="ctr">
                <a:lnSpc>
                  <a:spcPts val="24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inherited variation</a:t>
              </a:r>
            </a:p>
          </p:txBody>
        </p:sp>
      </p:grpSp>
      <p:sp>
        <p:nvSpPr>
          <p:cNvPr id="155" name="Shape 155"/>
          <p:cNvSpPr/>
          <p:nvPr/>
        </p:nvSpPr>
        <p:spPr>
          <a:xfrm>
            <a:off x="8346440" y="4777740"/>
            <a:ext cx="1435101"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b="1">
                <a:solidFill>
                  <a:srgbClr val="000000"/>
                </a:solidFill>
              </a:defRPr>
            </a:lvl1pPr>
          </a:lstStyle>
          <a:p>
            <a:r>
              <a:t>Combine in their effects</a:t>
            </a:r>
          </a:p>
        </p:txBody>
      </p:sp>
      <p:grpSp>
        <p:nvGrpSpPr>
          <p:cNvPr id="158" name="Group 158"/>
          <p:cNvGrpSpPr/>
          <p:nvPr/>
        </p:nvGrpSpPr>
        <p:grpSpPr>
          <a:xfrm>
            <a:off x="6155266" y="7748281"/>
            <a:ext cx="2829944" cy="1394013"/>
            <a:chOff x="0" y="851096"/>
            <a:chExt cx="2829942" cy="1394012"/>
          </a:xfrm>
        </p:grpSpPr>
        <p:sp>
          <p:nvSpPr>
            <p:cNvPr id="156" name="Shape 156"/>
            <p:cNvSpPr/>
            <p:nvPr/>
          </p:nvSpPr>
          <p:spPr>
            <a:xfrm flipH="1" flipV="1">
              <a:off x="-1" y="851096"/>
              <a:ext cx="2829944" cy="1"/>
            </a:xfrm>
            <a:prstGeom prst="line">
              <a:avLst/>
            </a:prstGeom>
            <a:noFill/>
            <a:ln w="1143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57" name="Shape 157"/>
            <p:cNvSpPr/>
            <p:nvPr/>
          </p:nvSpPr>
          <p:spPr>
            <a:xfrm>
              <a:off x="319971" y="1263604"/>
              <a:ext cx="1539487" cy="9815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ts val="24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Provides</a:t>
              </a:r>
            </a:p>
            <a:p>
              <a:pPr algn="ctr">
                <a:lnSpc>
                  <a:spcPts val="24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non-inherited variation</a:t>
              </a:r>
            </a:p>
          </p:txBody>
        </p:sp>
      </p:grpSp>
      <p:sp>
        <p:nvSpPr>
          <p:cNvPr id="159" name="Shape 159"/>
          <p:cNvSpPr/>
          <p:nvPr/>
        </p:nvSpPr>
        <p:spPr>
          <a:xfrm>
            <a:off x="9931400" y="8470900"/>
            <a:ext cx="1685082" cy="3429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tabLst>
                <a:tab pos="520700" algn="l"/>
              </a:tabLst>
              <a:defRPr sz="2200" b="1">
                <a:solidFill>
                  <a:srgbClr val="000000"/>
                </a:solidFill>
              </a:defRPr>
            </a:lvl1pPr>
          </a:lstStyle>
          <a:p>
            <a:r>
              <a:t>Phenotype</a:t>
            </a:r>
          </a:p>
        </p:txBody>
      </p:sp>
      <p:sp>
        <p:nvSpPr>
          <p:cNvPr id="160" name="Shape 160"/>
          <p:cNvSpPr/>
          <p:nvPr/>
        </p:nvSpPr>
        <p:spPr>
          <a:xfrm>
            <a:off x="723900" y="6159500"/>
            <a:ext cx="4165600" cy="3328115"/>
          </a:xfrm>
          <a:prstGeom prst="rect">
            <a:avLst/>
          </a:prstGeom>
          <a:solidFill>
            <a:srgbClr val="FFFFFF"/>
          </a:solidFill>
          <a:ln w="25400">
            <a:solidFill>
              <a:srgbClr val="006994"/>
            </a:solidFill>
            <a:miter lim="400000"/>
          </a:ln>
        </p:spPr>
        <p:txBody>
          <a:bodyPr lIns="38100" tIns="38100" rIns="38100" bIns="3810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1" name="Shape 161"/>
          <p:cNvSpPr/>
          <p:nvPr/>
        </p:nvSpPr>
        <p:spPr>
          <a:xfrm>
            <a:off x="3289300" y="6167774"/>
            <a:ext cx="3310126" cy="3310127"/>
          </a:xfrm>
          <a:prstGeom prst="ellipse">
            <a:avLst/>
          </a:prstGeom>
          <a:solidFill>
            <a:srgbClr val="C5E1ED"/>
          </a:solidFill>
          <a:ln w="38100">
            <a:solidFill>
              <a:srgbClr val="000000"/>
            </a:solidFill>
            <a:miter lim="400000"/>
          </a:ln>
        </p:spPr>
        <p:txBody>
          <a:bodyPr lIns="38100" tIns="38100" rIns="38100" bIns="3810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2" name="Shape 162"/>
          <p:cNvSpPr/>
          <p:nvPr/>
        </p:nvSpPr>
        <p:spPr>
          <a:xfrm>
            <a:off x="1145477" y="7162800"/>
            <a:ext cx="1909925" cy="2260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5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Wind</a:t>
            </a:r>
            <a:br>
              <a:rPr sz="1800">
                <a:solidFill>
                  <a:srgbClr val="000000"/>
                </a:solidFill>
                <a:latin typeface="Helvetica"/>
                <a:ea typeface="Helvetica"/>
                <a:cs typeface="Helvetica"/>
                <a:sym typeface="Helvetica"/>
              </a:rPr>
            </a:br>
            <a:r>
              <a:rPr sz="1800">
                <a:solidFill>
                  <a:srgbClr val="000000"/>
                </a:solidFill>
                <a:latin typeface="Helvetica"/>
                <a:ea typeface="Helvetica"/>
                <a:cs typeface="Helvetica"/>
                <a:sym typeface="Helvetica"/>
              </a:rPr>
              <a:t>Water availability</a:t>
            </a:r>
          </a:p>
          <a:p>
            <a:pPr algn="ctr">
              <a:lnSpc>
                <a:spcPts val="25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Acidity</a:t>
            </a:r>
          </a:p>
          <a:p>
            <a:pPr algn="ctr">
              <a:lnSpc>
                <a:spcPts val="25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Temperature</a:t>
            </a:r>
          </a:p>
          <a:p>
            <a:pPr algn="ctr">
              <a:lnSpc>
                <a:spcPts val="25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Soil type</a:t>
            </a:r>
          </a:p>
          <a:p>
            <a:pPr algn="ctr">
              <a:lnSpc>
                <a:spcPts val="25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Light</a:t>
            </a:r>
          </a:p>
          <a:p>
            <a:pPr algn="ctr">
              <a:lnSpc>
                <a:spcPts val="25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Predation</a:t>
            </a:r>
          </a:p>
        </p:txBody>
      </p:sp>
      <p:sp>
        <p:nvSpPr>
          <p:cNvPr id="163" name="Shape 163"/>
          <p:cNvSpPr/>
          <p:nvPr/>
        </p:nvSpPr>
        <p:spPr>
          <a:xfrm>
            <a:off x="977900" y="6273800"/>
            <a:ext cx="2293025" cy="867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400"/>
              </a:lnSpc>
              <a:tabLst>
                <a:tab pos="520700" algn="l"/>
              </a:tabLst>
              <a:defRPr sz="2800">
                <a:solidFill>
                  <a:srgbClr val="483F36"/>
                </a:solidFill>
                <a:latin typeface="Hoefler Text"/>
                <a:ea typeface="Hoefler Text"/>
                <a:cs typeface="Hoefler Text"/>
                <a:sym typeface="Hoefler Text"/>
              </a:defRPr>
            </a:pPr>
            <a:r>
              <a:rPr sz="2000" b="1">
                <a:solidFill>
                  <a:srgbClr val="000000"/>
                </a:solidFill>
                <a:latin typeface="+mn-lt"/>
                <a:ea typeface="+mn-ea"/>
                <a:cs typeface="+mn-cs"/>
                <a:sym typeface="Arial"/>
              </a:rPr>
              <a:t>Source of</a:t>
            </a:r>
          </a:p>
          <a:p>
            <a:pPr algn="ctr">
              <a:lnSpc>
                <a:spcPts val="2400"/>
              </a:lnSpc>
              <a:tabLst>
                <a:tab pos="520700" algn="l"/>
              </a:tabLst>
              <a:defRPr sz="2800">
                <a:solidFill>
                  <a:srgbClr val="483F36"/>
                </a:solidFill>
                <a:latin typeface="Hoefler Text"/>
                <a:ea typeface="Hoefler Text"/>
                <a:cs typeface="Hoefler Text"/>
                <a:sym typeface="Hoefler Text"/>
              </a:defRPr>
            </a:pPr>
            <a:r>
              <a:rPr sz="2000" b="1">
                <a:solidFill>
                  <a:srgbClr val="000000"/>
                </a:solidFill>
                <a:latin typeface="+mn-lt"/>
                <a:ea typeface="+mn-ea"/>
                <a:cs typeface="+mn-cs"/>
                <a:sym typeface="Arial"/>
              </a:rPr>
              <a:t>environmentally induced variation</a:t>
            </a:r>
          </a:p>
        </p:txBody>
      </p:sp>
      <p:sp>
        <p:nvSpPr>
          <p:cNvPr id="164" name="Shape 164"/>
          <p:cNvSpPr/>
          <p:nvPr/>
        </p:nvSpPr>
        <p:spPr>
          <a:xfrm>
            <a:off x="4003040" y="8935719"/>
            <a:ext cx="1679402"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000000"/>
                </a:solidFill>
              </a:defRPr>
            </a:lvl1pPr>
          </a:lstStyle>
          <a:p>
            <a:r>
              <a:t>Environment</a:t>
            </a:r>
          </a:p>
        </p:txBody>
      </p:sp>
      <p:pic>
        <p:nvPicPr>
          <p:cNvPr id="165" name="cedar seedling 22744457.png"/>
          <p:cNvPicPr>
            <a:picLocks noChangeAspect="1"/>
          </p:cNvPicPr>
          <p:nvPr/>
        </p:nvPicPr>
        <p:blipFill>
          <a:blip r:embed="rId3">
            <a:extLst/>
          </a:blip>
          <a:stretch>
            <a:fillRect/>
          </a:stretch>
        </p:blipFill>
        <p:spPr>
          <a:xfrm>
            <a:off x="4178300" y="6210300"/>
            <a:ext cx="1653452" cy="2717800"/>
          </a:xfrm>
          <a:prstGeom prst="rect">
            <a:avLst/>
          </a:prstGeom>
          <a:ln w="25400">
            <a:miter lim="400000"/>
          </a:ln>
        </p:spPr>
      </p:pic>
      <p:grpSp>
        <p:nvGrpSpPr>
          <p:cNvPr id="171" name="Group 171"/>
          <p:cNvGrpSpPr/>
          <p:nvPr/>
        </p:nvGrpSpPr>
        <p:grpSpPr>
          <a:xfrm>
            <a:off x="723900" y="2223829"/>
            <a:ext cx="5857071" cy="3291672"/>
            <a:chOff x="0" y="128329"/>
            <a:chExt cx="5857070" cy="3291670"/>
          </a:xfrm>
        </p:grpSpPr>
        <p:sp>
          <p:nvSpPr>
            <p:cNvPr id="166" name="Shape 166"/>
            <p:cNvSpPr/>
            <p:nvPr/>
          </p:nvSpPr>
          <p:spPr>
            <a:xfrm>
              <a:off x="0" y="241300"/>
              <a:ext cx="3780671" cy="31115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7" name="Shape 167"/>
            <p:cNvSpPr/>
            <p:nvPr/>
          </p:nvSpPr>
          <p:spPr>
            <a:xfrm>
              <a:off x="2565400" y="128329"/>
              <a:ext cx="3291671" cy="3291672"/>
            </a:xfrm>
            <a:prstGeom prst="ellipse">
              <a:avLst/>
            </a:prstGeom>
            <a:solidFill>
              <a:srgbClr val="C5E1ED"/>
            </a:solidFill>
            <a:ln w="381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8" name="Shape 168"/>
            <p:cNvSpPr/>
            <p:nvPr/>
          </p:nvSpPr>
          <p:spPr>
            <a:xfrm>
              <a:off x="308574" y="419100"/>
              <a:ext cx="2145482" cy="613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700"/>
                </a:lnSpc>
                <a:tabLst>
                  <a:tab pos="520700" algn="l"/>
                </a:tabLst>
                <a:defRPr sz="2800">
                  <a:solidFill>
                    <a:srgbClr val="483F36"/>
                  </a:solidFill>
                  <a:latin typeface="Hoefler Text"/>
                  <a:ea typeface="Hoefler Text"/>
                  <a:cs typeface="Hoefler Text"/>
                  <a:sym typeface="Hoefler Text"/>
                </a:defRPr>
              </a:pPr>
              <a:r>
                <a:rPr sz="2000" b="1">
                  <a:solidFill>
                    <a:srgbClr val="000000"/>
                  </a:solidFill>
                  <a:latin typeface="+mn-lt"/>
                  <a:ea typeface="+mn-ea"/>
                  <a:cs typeface="+mn-cs"/>
                  <a:sym typeface="Arial"/>
                </a:rPr>
                <a:t>Source of</a:t>
              </a:r>
            </a:p>
            <a:p>
              <a:pPr algn="ctr">
                <a:lnSpc>
                  <a:spcPts val="2700"/>
                </a:lnSpc>
                <a:tabLst>
                  <a:tab pos="520700" algn="l"/>
                </a:tabLst>
                <a:defRPr sz="2800">
                  <a:solidFill>
                    <a:srgbClr val="483F36"/>
                  </a:solidFill>
                  <a:latin typeface="Hoefler Text"/>
                  <a:ea typeface="Hoefler Text"/>
                  <a:cs typeface="Hoefler Text"/>
                  <a:sym typeface="Hoefler Text"/>
                </a:defRPr>
              </a:pPr>
              <a:r>
                <a:rPr sz="2000" b="1">
                  <a:solidFill>
                    <a:srgbClr val="000000"/>
                  </a:solidFill>
                  <a:latin typeface="+mn-lt"/>
                  <a:ea typeface="+mn-ea"/>
                  <a:cs typeface="+mn-cs"/>
                  <a:sym typeface="Arial"/>
                </a:rPr>
                <a:t>genetic variation</a:t>
              </a:r>
            </a:p>
          </p:txBody>
        </p:sp>
        <p:sp>
          <p:nvSpPr>
            <p:cNvPr id="169" name="Shape 169"/>
            <p:cNvSpPr/>
            <p:nvPr/>
          </p:nvSpPr>
          <p:spPr>
            <a:xfrm>
              <a:off x="55220" y="1206500"/>
              <a:ext cx="2656000" cy="1993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6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Dominant alleles</a:t>
              </a:r>
            </a:p>
            <a:p>
              <a:pPr algn="ctr">
                <a:lnSpc>
                  <a:spcPts val="26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Recessive alleles</a:t>
              </a:r>
            </a:p>
            <a:p>
              <a:pPr algn="ctr">
                <a:lnSpc>
                  <a:spcPts val="26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Mutations</a:t>
              </a:r>
            </a:p>
            <a:p>
              <a:pPr algn="ctr">
                <a:lnSpc>
                  <a:spcPts val="26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Crossing over</a:t>
              </a:r>
            </a:p>
            <a:p>
              <a:pPr algn="ctr">
                <a:lnSpc>
                  <a:spcPts val="26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Independent assortment</a:t>
              </a:r>
            </a:p>
            <a:p>
              <a:pPr algn="ctr">
                <a:lnSpc>
                  <a:spcPts val="26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Gene interactions</a:t>
              </a:r>
            </a:p>
          </p:txBody>
        </p:sp>
        <p:sp>
          <p:nvSpPr>
            <p:cNvPr id="170" name="Shape 170"/>
            <p:cNvSpPr/>
            <p:nvPr/>
          </p:nvSpPr>
          <p:spPr>
            <a:xfrm>
              <a:off x="3632200" y="355600"/>
              <a:ext cx="1298402"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700"/>
                </a:lnSpc>
                <a:tabLst>
                  <a:tab pos="520700" algn="l"/>
                </a:tabLst>
                <a:defRPr sz="2000" b="1">
                  <a:solidFill>
                    <a:srgbClr val="201B17"/>
                  </a:solidFill>
                </a:defRPr>
              </a:lvl1pPr>
            </a:lstStyle>
            <a:p>
              <a:pPr>
                <a:defRPr>
                  <a:solidFill>
                    <a:srgbClr val="483F36"/>
                  </a:solidFill>
                </a:defRPr>
              </a:pPr>
              <a:r>
                <a:rPr>
                  <a:solidFill>
                    <a:srgbClr val="201B17"/>
                  </a:solidFill>
                </a:rPr>
                <a:t>Genotype</a:t>
              </a:r>
            </a:p>
          </p:txBody>
        </p:sp>
      </p:grpSp>
      <p:pic>
        <p:nvPicPr>
          <p:cNvPr id="172" name="Environment genotype.pdf"/>
          <p:cNvPicPr>
            <a:picLocks noChangeAspect="1"/>
          </p:cNvPicPr>
          <p:nvPr/>
        </p:nvPicPr>
        <p:blipFill>
          <a:blip r:embed="rId4">
            <a:extLst/>
          </a:blip>
          <a:stretch>
            <a:fillRect/>
          </a:stretch>
        </p:blipFill>
        <p:spPr>
          <a:xfrm>
            <a:off x="4076700" y="2773607"/>
            <a:ext cx="1689100" cy="2382593"/>
          </a:xfrm>
          <a:prstGeom prst="rect">
            <a:avLst/>
          </a:prstGeom>
          <a:ln w="25400">
            <a:miter lim="400000"/>
          </a:ln>
        </p:spPr>
      </p:pic>
      <p:sp>
        <p:nvSpPr>
          <p:cNvPr id="173" name="Shape 173"/>
          <p:cNvSpPr/>
          <p:nvPr/>
        </p:nvSpPr>
        <p:spPr>
          <a:xfrm>
            <a:off x="9598659" y="1106229"/>
            <a:ext cx="3291672" cy="3291672"/>
          </a:xfrm>
          <a:prstGeom prst="ellipse">
            <a:avLst/>
          </a:prstGeom>
          <a:solidFill>
            <a:srgbClr val="C5E1ED"/>
          </a:solidFill>
          <a:ln w="38100">
            <a:solidFill>
              <a:srgbClr val="000000"/>
            </a:solidFill>
            <a:miter lim="400000"/>
          </a:ln>
        </p:spPr>
        <p:txBody>
          <a:bodyPr lIns="38100" tIns="38100" rIns="38100" bIns="3810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4" name="Shape 174"/>
          <p:cNvSpPr/>
          <p:nvPr/>
        </p:nvSpPr>
        <p:spPr>
          <a:xfrm>
            <a:off x="7668730" y="1965960"/>
            <a:ext cx="1552650"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700"/>
              </a:lnSpc>
              <a:tabLst>
                <a:tab pos="520700" algn="l"/>
              </a:tabLst>
              <a:defRPr sz="2000" b="1">
                <a:solidFill>
                  <a:srgbClr val="000000"/>
                </a:solidFill>
              </a:defRPr>
            </a:lvl1pPr>
          </a:lstStyle>
          <a:p>
            <a:pPr>
              <a:defRPr sz="2800" b="0">
                <a:solidFill>
                  <a:srgbClr val="483F36"/>
                </a:solidFill>
                <a:latin typeface="Hoefler Text"/>
                <a:ea typeface="Hoefler Text"/>
                <a:cs typeface="Hoefler Text"/>
                <a:sym typeface="Hoefler Text"/>
              </a:defRPr>
            </a:pPr>
            <a:r>
              <a:rPr sz="2000" b="1">
                <a:solidFill>
                  <a:srgbClr val="000000"/>
                </a:solidFill>
                <a:latin typeface="+mn-lt"/>
                <a:ea typeface="+mn-ea"/>
                <a:cs typeface="+mn-cs"/>
                <a:sym typeface="Arial"/>
              </a:rPr>
              <a:t>Epigenetics</a:t>
            </a:r>
          </a:p>
        </p:txBody>
      </p:sp>
      <p:sp>
        <p:nvSpPr>
          <p:cNvPr id="175" name="Shape 175"/>
          <p:cNvSpPr/>
          <p:nvPr/>
        </p:nvSpPr>
        <p:spPr>
          <a:xfrm>
            <a:off x="7351705" y="2387600"/>
            <a:ext cx="2264290" cy="6223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6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Histone modification </a:t>
            </a:r>
          </a:p>
          <a:p>
            <a:pPr algn="ctr">
              <a:lnSpc>
                <a:spcPts val="26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Helvetica"/>
                <a:ea typeface="Helvetica"/>
                <a:cs typeface="Helvetica"/>
                <a:sym typeface="Helvetica"/>
              </a:rPr>
              <a:t>DNA methylation</a:t>
            </a:r>
          </a:p>
        </p:txBody>
      </p:sp>
      <p:pic>
        <p:nvPicPr>
          <p:cNvPr id="176" name="Histones and DNA colour.pdf"/>
          <p:cNvPicPr>
            <a:picLocks noChangeAspect="1"/>
          </p:cNvPicPr>
          <p:nvPr/>
        </p:nvPicPr>
        <p:blipFill>
          <a:blip r:embed="rId5">
            <a:extLst/>
          </a:blip>
          <a:stretch>
            <a:fillRect/>
          </a:stretch>
        </p:blipFill>
        <p:spPr>
          <a:xfrm>
            <a:off x="10320605" y="1623059"/>
            <a:ext cx="1875869" cy="221236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3" animBg="1" advAuto="0"/>
      <p:bldP spid="151" grpId="5" animBg="1" advAuto="0"/>
      <p:bldP spid="154" grpId="1" animBg="1" advAuto="0"/>
      <p:bldP spid="155" grpId="4" animBg="1" advAuto="0"/>
      <p:bldP spid="158" grpId="2"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 name="Group 1740"/>
          <p:cNvGrpSpPr/>
          <p:nvPr/>
        </p:nvGrpSpPr>
        <p:grpSpPr>
          <a:xfrm>
            <a:off x="470830" y="6159500"/>
            <a:ext cx="11225870" cy="2595881"/>
            <a:chOff x="0" y="0"/>
            <a:chExt cx="11225869" cy="2595880"/>
          </a:xfrm>
        </p:grpSpPr>
        <p:sp>
          <p:nvSpPr>
            <p:cNvPr id="1726" name="Shape 1726"/>
            <p:cNvSpPr/>
            <p:nvPr/>
          </p:nvSpPr>
          <p:spPr>
            <a:xfrm>
              <a:off x="2399369" y="1346200"/>
              <a:ext cx="8826501" cy="11811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27" name="Shape 1727"/>
            <p:cNvSpPr/>
            <p:nvPr/>
          </p:nvSpPr>
          <p:spPr>
            <a:xfrm flipH="1" flipV="1">
              <a:off x="3368802" y="110066"/>
              <a:ext cx="2091268" cy="1325035"/>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28" name="Shape 1728"/>
            <p:cNvSpPr/>
            <p:nvPr/>
          </p:nvSpPr>
          <p:spPr>
            <a:xfrm flipH="1" flipV="1">
              <a:off x="5062135" y="110067"/>
              <a:ext cx="4707468" cy="1320800"/>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29" name="Shape 1729"/>
            <p:cNvSpPr/>
            <p:nvPr/>
          </p:nvSpPr>
          <p:spPr>
            <a:xfrm flipH="1" flipV="1">
              <a:off x="5002869" y="266700"/>
              <a:ext cx="2616201" cy="1147234"/>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30" name="Shape 1730"/>
            <p:cNvSpPr/>
            <p:nvPr/>
          </p:nvSpPr>
          <p:spPr>
            <a:xfrm flipH="1" flipV="1">
              <a:off x="9824635" y="93133"/>
              <a:ext cx="63501" cy="1354667"/>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31" name="Shape 1731"/>
            <p:cNvSpPr/>
            <p:nvPr/>
          </p:nvSpPr>
          <p:spPr>
            <a:xfrm flipV="1">
              <a:off x="5515102" y="0"/>
              <a:ext cx="4275668" cy="1443568"/>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32" name="Shape 1732"/>
            <p:cNvSpPr/>
            <p:nvPr/>
          </p:nvSpPr>
          <p:spPr>
            <a:xfrm flipV="1">
              <a:off x="7737602" y="93133"/>
              <a:ext cx="575734" cy="1337734"/>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33" name="Shape 1733"/>
            <p:cNvSpPr/>
            <p:nvPr/>
          </p:nvSpPr>
          <p:spPr>
            <a:xfrm flipV="1">
              <a:off x="3453469" y="76200"/>
              <a:ext cx="4809067" cy="1337734"/>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34" name="Shape 1734"/>
            <p:cNvSpPr/>
            <p:nvPr/>
          </p:nvSpPr>
          <p:spPr>
            <a:xfrm flipH="1" flipV="1">
              <a:off x="3313769" y="427566"/>
              <a:ext cx="21167" cy="1020234"/>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735" name="Red-cow-1.png"/>
            <p:cNvPicPr>
              <a:picLocks noChangeAspect="1"/>
            </p:cNvPicPr>
            <p:nvPr/>
          </p:nvPicPr>
          <p:blipFill>
            <a:blip r:embed="rId2">
              <a:extLst/>
            </a:blip>
            <a:stretch>
              <a:fillRect/>
            </a:stretch>
          </p:blipFill>
          <p:spPr>
            <a:xfrm>
              <a:off x="2475569" y="1339550"/>
              <a:ext cx="1943101" cy="1200450"/>
            </a:xfrm>
            <a:prstGeom prst="rect">
              <a:avLst/>
            </a:prstGeom>
            <a:ln w="12700" cap="flat">
              <a:noFill/>
              <a:miter lim="400000"/>
            </a:ln>
            <a:effectLst>
              <a:outerShdw blurRad="190500" dist="190500" dir="2700000" rotWithShape="0">
                <a:srgbClr val="000000">
                  <a:alpha val="50000"/>
                </a:srgbClr>
              </a:outerShdw>
            </a:effectLst>
          </p:spPr>
        </p:pic>
        <p:pic>
          <p:nvPicPr>
            <p:cNvPr id="1736" name="White-Cow-Colour.png"/>
            <p:cNvPicPr>
              <a:picLocks noChangeAspect="1"/>
            </p:cNvPicPr>
            <p:nvPr/>
          </p:nvPicPr>
          <p:blipFill>
            <a:blip r:embed="rId3">
              <a:extLst/>
            </a:blip>
            <a:stretch>
              <a:fillRect/>
            </a:stretch>
          </p:blipFill>
          <p:spPr>
            <a:xfrm>
              <a:off x="9066869" y="1333500"/>
              <a:ext cx="1803401" cy="1262381"/>
            </a:xfrm>
            <a:prstGeom prst="rect">
              <a:avLst/>
            </a:prstGeom>
            <a:ln w="12700" cap="flat">
              <a:noFill/>
              <a:miter lim="400000"/>
            </a:ln>
            <a:effectLst>
              <a:outerShdw blurRad="190500" dist="190500" dir="2700000" rotWithShape="0">
                <a:srgbClr val="000000">
                  <a:alpha val="50000"/>
                </a:srgbClr>
              </a:outerShdw>
            </a:effectLst>
          </p:spPr>
        </p:pic>
        <p:pic>
          <p:nvPicPr>
            <p:cNvPr id="1737" name="Roan-Cow-Colour.png"/>
            <p:cNvPicPr>
              <a:picLocks noChangeAspect="1"/>
            </p:cNvPicPr>
            <p:nvPr/>
          </p:nvPicPr>
          <p:blipFill>
            <a:blip r:embed="rId4">
              <a:extLst/>
            </a:blip>
            <a:stretch>
              <a:fillRect/>
            </a:stretch>
          </p:blipFill>
          <p:spPr>
            <a:xfrm>
              <a:off x="6831669" y="1244795"/>
              <a:ext cx="1892301" cy="1282506"/>
            </a:xfrm>
            <a:prstGeom prst="rect">
              <a:avLst/>
            </a:prstGeom>
            <a:ln w="12700" cap="flat">
              <a:noFill/>
              <a:miter lim="400000"/>
            </a:ln>
            <a:effectLst>
              <a:outerShdw blurRad="190500" dist="190500" dir="2700000" rotWithShape="0">
                <a:srgbClr val="000000">
                  <a:alpha val="50000"/>
                </a:srgbClr>
              </a:outerShdw>
            </a:effectLst>
          </p:spPr>
        </p:pic>
        <p:pic>
          <p:nvPicPr>
            <p:cNvPr id="1738" name="Roan-Cow-Colour.png"/>
            <p:cNvPicPr>
              <a:picLocks noChangeAspect="1"/>
            </p:cNvPicPr>
            <p:nvPr/>
          </p:nvPicPr>
          <p:blipFill>
            <a:blip r:embed="rId4">
              <a:extLst/>
            </a:blip>
            <a:stretch>
              <a:fillRect/>
            </a:stretch>
          </p:blipFill>
          <p:spPr>
            <a:xfrm>
              <a:off x="4571069" y="1295595"/>
              <a:ext cx="1892301" cy="1282506"/>
            </a:xfrm>
            <a:prstGeom prst="rect">
              <a:avLst/>
            </a:prstGeom>
            <a:ln w="12700" cap="flat">
              <a:noFill/>
              <a:miter lim="400000"/>
            </a:ln>
            <a:effectLst>
              <a:outerShdw blurRad="190500" dist="190500" dir="2700000" rotWithShape="0">
                <a:srgbClr val="000000">
                  <a:alpha val="50000"/>
                </a:srgbClr>
              </a:outerShdw>
            </a:effectLst>
          </p:spPr>
        </p:pic>
        <p:sp>
          <p:nvSpPr>
            <p:cNvPr id="1739" name="Shape 1739"/>
            <p:cNvSpPr/>
            <p:nvPr/>
          </p:nvSpPr>
          <p:spPr>
            <a:xfrm>
              <a:off x="0" y="764843"/>
              <a:ext cx="1536700" cy="787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700"/>
                </a:lnSpc>
                <a:tabLst>
                  <a:tab pos="520700" algn="l"/>
                </a:tabLst>
                <a:defRPr sz="2000">
                  <a:solidFill>
                    <a:srgbClr val="000000"/>
                  </a:solidFill>
                </a:defRPr>
              </a:pPr>
              <a:r>
                <a:t>Possible</a:t>
              </a:r>
              <a:br/>
              <a:r>
                <a:t>fertilizations</a:t>
              </a:r>
            </a:p>
          </p:txBody>
        </p:sp>
      </p:grpSp>
      <p:grpSp>
        <p:nvGrpSpPr>
          <p:cNvPr id="1754" name="Group 1754"/>
          <p:cNvGrpSpPr/>
          <p:nvPr/>
        </p:nvGrpSpPr>
        <p:grpSpPr>
          <a:xfrm>
            <a:off x="465333" y="7569200"/>
            <a:ext cx="10278867" cy="1491122"/>
            <a:chOff x="0" y="0"/>
            <a:chExt cx="10278865" cy="1491121"/>
          </a:xfrm>
        </p:grpSpPr>
        <p:sp>
          <p:nvSpPr>
            <p:cNvPr id="1741" name="Shape 1741"/>
            <p:cNvSpPr/>
            <p:nvPr/>
          </p:nvSpPr>
          <p:spPr>
            <a:xfrm>
              <a:off x="9427965" y="1231900"/>
              <a:ext cx="71133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White</a:t>
              </a:r>
            </a:p>
          </p:txBody>
        </p:sp>
        <p:sp>
          <p:nvSpPr>
            <p:cNvPr id="1742" name="Shape 1742"/>
            <p:cNvSpPr/>
            <p:nvPr/>
          </p:nvSpPr>
          <p:spPr>
            <a:xfrm>
              <a:off x="7345165" y="1231900"/>
              <a:ext cx="67349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Roan</a:t>
              </a:r>
            </a:p>
          </p:txBody>
        </p:sp>
        <p:sp>
          <p:nvSpPr>
            <p:cNvPr id="1743" name="Shape 1743"/>
            <p:cNvSpPr/>
            <p:nvPr/>
          </p:nvSpPr>
          <p:spPr>
            <a:xfrm>
              <a:off x="5059166" y="1231900"/>
              <a:ext cx="67349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Roan</a:t>
              </a:r>
            </a:p>
          </p:txBody>
        </p:sp>
        <p:sp>
          <p:nvSpPr>
            <p:cNvPr id="1744" name="Shape 1744"/>
            <p:cNvSpPr/>
            <p:nvPr/>
          </p:nvSpPr>
          <p:spPr>
            <a:xfrm>
              <a:off x="3065266" y="1231900"/>
              <a:ext cx="54636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Red</a:t>
              </a:r>
            </a:p>
          </p:txBody>
        </p:sp>
        <p:sp>
          <p:nvSpPr>
            <p:cNvPr id="1745" name="Shape 1745"/>
            <p:cNvSpPr/>
            <p:nvPr/>
          </p:nvSpPr>
          <p:spPr>
            <a:xfrm>
              <a:off x="3014466" y="50800"/>
              <a:ext cx="762001"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46" name="Shape 1746"/>
            <p:cNvSpPr/>
            <p:nvPr/>
          </p:nvSpPr>
          <p:spPr>
            <a:xfrm>
              <a:off x="2989066" y="330200"/>
              <a:ext cx="713979" cy="265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R</a:t>
              </a:r>
            </a:p>
          </p:txBody>
        </p:sp>
        <p:sp>
          <p:nvSpPr>
            <p:cNvPr id="1747" name="Shape 1747"/>
            <p:cNvSpPr/>
            <p:nvPr/>
          </p:nvSpPr>
          <p:spPr>
            <a:xfrm>
              <a:off x="5097266" y="50800"/>
              <a:ext cx="762001"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48" name="Shape 1748"/>
            <p:cNvSpPr/>
            <p:nvPr/>
          </p:nvSpPr>
          <p:spPr>
            <a:xfrm>
              <a:off x="5021066" y="330200"/>
              <a:ext cx="753393" cy="265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W</a:t>
              </a:r>
            </a:p>
          </p:txBody>
        </p:sp>
        <p:sp>
          <p:nvSpPr>
            <p:cNvPr id="1749" name="Shape 1749"/>
            <p:cNvSpPr/>
            <p:nvPr/>
          </p:nvSpPr>
          <p:spPr>
            <a:xfrm>
              <a:off x="9516865" y="50800"/>
              <a:ext cx="762001"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50" name="Shape 1750"/>
            <p:cNvSpPr/>
            <p:nvPr/>
          </p:nvSpPr>
          <p:spPr>
            <a:xfrm>
              <a:off x="9440665" y="279400"/>
              <a:ext cx="774465" cy="2626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300"/>
                </a:lnSpc>
                <a:tabLst>
                  <a:tab pos="520700" algn="l"/>
                </a:tabLst>
              </a:pPr>
              <a:r>
                <a:rPr sz="1700" b="1">
                  <a:solidFill>
                    <a:srgbClr val="201B17"/>
                  </a:solidFill>
                </a:rPr>
                <a:t>C</a:t>
              </a:r>
              <a:r>
                <a:rPr sz="1400" b="1" baseline="32142">
                  <a:solidFill>
                    <a:srgbClr val="201B17"/>
                  </a:solidFill>
                </a:rPr>
                <a:t>W</a:t>
              </a:r>
              <a:r>
                <a:rPr sz="1700" b="1">
                  <a:solidFill>
                    <a:srgbClr val="201B17"/>
                  </a:solidFill>
                </a:rPr>
                <a:t>C</a:t>
              </a:r>
              <a:r>
                <a:rPr sz="1400" b="1" baseline="32142">
                  <a:solidFill>
                    <a:srgbClr val="201B17"/>
                  </a:solidFill>
                </a:rPr>
                <a:t>W</a:t>
              </a:r>
            </a:p>
          </p:txBody>
        </p:sp>
        <p:sp>
          <p:nvSpPr>
            <p:cNvPr id="1751" name="Shape 1751"/>
            <p:cNvSpPr/>
            <p:nvPr/>
          </p:nvSpPr>
          <p:spPr>
            <a:xfrm>
              <a:off x="7281665" y="0"/>
              <a:ext cx="762001"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52" name="Shape 1752"/>
            <p:cNvSpPr/>
            <p:nvPr/>
          </p:nvSpPr>
          <p:spPr>
            <a:xfrm>
              <a:off x="7281665" y="279400"/>
              <a:ext cx="753394" cy="265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W</a:t>
              </a:r>
            </a:p>
          </p:txBody>
        </p:sp>
        <p:sp>
          <p:nvSpPr>
            <p:cNvPr id="1753" name="Shape 1753"/>
            <p:cNvSpPr/>
            <p:nvPr/>
          </p:nvSpPr>
          <p:spPr>
            <a:xfrm>
              <a:off x="0" y="871371"/>
              <a:ext cx="14986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sz="2000">
                  <a:solidFill>
                    <a:srgbClr val="000000"/>
                  </a:solidFill>
                </a:defRPr>
              </a:lvl1pPr>
            </a:lstStyle>
            <a:p>
              <a:r>
                <a:t>Offspring</a:t>
              </a:r>
            </a:p>
          </p:txBody>
        </p:sp>
      </p:grpSp>
      <p:sp>
        <p:nvSpPr>
          <p:cNvPr id="1755" name="Shape 1755"/>
          <p:cNvSpPr>
            <a:spLocks noGrp="1"/>
          </p:cNvSpPr>
          <p:nvPr>
            <p:ph type="title"/>
          </p:nvPr>
        </p:nvSpPr>
        <p:spPr>
          <a:prstGeom prst="rect">
            <a:avLst/>
          </a:prstGeom>
        </p:spPr>
        <p:txBody>
          <a:bodyPr/>
          <a:lstStyle>
            <a:lvl1pPr>
              <a:tabLst>
                <a:tab pos="952500" algn="l"/>
              </a:tabLst>
            </a:lvl1pPr>
          </a:lstStyle>
          <a:p>
            <a:r>
              <a:t>Codominance in Cattle</a:t>
            </a:r>
          </a:p>
        </p:txBody>
      </p:sp>
      <p:sp>
        <p:nvSpPr>
          <p:cNvPr id="1756" name="Shape 1756"/>
          <p:cNvSpPr>
            <a:spLocks noGrp="1"/>
          </p:cNvSpPr>
          <p:nvPr>
            <p:ph type="body" sz="quarter" idx="1"/>
          </p:nvPr>
        </p:nvSpPr>
        <p:spPr>
          <a:xfrm>
            <a:off x="368300" y="1790700"/>
            <a:ext cx="11389172" cy="806401"/>
          </a:xfrm>
          <a:prstGeom prst="rect">
            <a:avLst/>
          </a:prstGeom>
        </p:spPr>
        <p:txBody>
          <a:bodyPr/>
          <a:lstStyle>
            <a:lvl1pPr>
              <a:tabLst>
                <a:tab pos="1016000" algn="l"/>
              </a:tabLst>
            </a:lvl1pPr>
          </a:lstStyle>
          <a:p>
            <a:r>
              <a:t>In a cross between two heterozygous (roan) shorthorn cattle, red, roan, and white offspring are produced in a 1:2:1 ratio.</a:t>
            </a:r>
          </a:p>
        </p:txBody>
      </p:sp>
      <p:grpSp>
        <p:nvGrpSpPr>
          <p:cNvPr id="1761" name="Group 1761"/>
          <p:cNvGrpSpPr/>
          <p:nvPr/>
        </p:nvGrpSpPr>
        <p:grpSpPr>
          <a:xfrm>
            <a:off x="1943100" y="2781300"/>
            <a:ext cx="10033000" cy="2724378"/>
            <a:chOff x="0" y="0"/>
            <a:chExt cx="10033000" cy="2724377"/>
          </a:xfrm>
        </p:grpSpPr>
        <p:sp>
          <p:nvSpPr>
            <p:cNvPr id="1757" name="Shape 1757"/>
            <p:cNvSpPr/>
            <p:nvPr/>
          </p:nvSpPr>
          <p:spPr>
            <a:xfrm>
              <a:off x="0" y="1244600"/>
              <a:ext cx="4445000" cy="10800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758" name="Bull-roan small.png"/>
            <p:cNvPicPr>
              <a:picLocks noChangeAspect="1"/>
            </p:cNvPicPr>
            <p:nvPr/>
          </p:nvPicPr>
          <p:blipFill>
            <a:blip r:embed="rId5">
              <a:extLst/>
            </a:blip>
            <a:stretch>
              <a:fillRect/>
            </a:stretch>
          </p:blipFill>
          <p:spPr>
            <a:xfrm flipH="1">
              <a:off x="419099" y="0"/>
              <a:ext cx="4318001" cy="2720340"/>
            </a:xfrm>
            <a:prstGeom prst="rect">
              <a:avLst/>
            </a:prstGeom>
            <a:ln w="12700" cap="flat">
              <a:noFill/>
              <a:miter lim="400000"/>
            </a:ln>
            <a:effectLst>
              <a:outerShdw blurRad="190500" dist="190500" dir="2700000" rotWithShape="0">
                <a:srgbClr val="000000">
                  <a:alpha val="50000"/>
                </a:srgbClr>
              </a:outerShdw>
            </a:effectLst>
          </p:spPr>
        </p:pic>
        <p:sp>
          <p:nvSpPr>
            <p:cNvPr id="1759" name="Shape 1759"/>
            <p:cNvSpPr/>
            <p:nvPr/>
          </p:nvSpPr>
          <p:spPr>
            <a:xfrm>
              <a:off x="5588000" y="1244600"/>
              <a:ext cx="4445000" cy="10800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760" name="Roan-Cow-Colour.png"/>
            <p:cNvPicPr>
              <a:picLocks noChangeAspect="1"/>
            </p:cNvPicPr>
            <p:nvPr/>
          </p:nvPicPr>
          <p:blipFill>
            <a:blip r:embed="rId4">
              <a:extLst/>
            </a:blip>
            <a:stretch>
              <a:fillRect/>
            </a:stretch>
          </p:blipFill>
          <p:spPr>
            <a:xfrm flipH="1">
              <a:off x="5168900" y="142152"/>
              <a:ext cx="3810000" cy="2582226"/>
            </a:xfrm>
            <a:prstGeom prst="rect">
              <a:avLst/>
            </a:prstGeom>
            <a:ln w="12700" cap="flat">
              <a:noFill/>
              <a:miter lim="400000"/>
            </a:ln>
            <a:effectLst>
              <a:outerShdw blurRad="190500" dist="190500" dir="2700000" rotWithShape="0">
                <a:srgbClr val="000000">
                  <a:alpha val="50000"/>
                </a:srgbClr>
              </a:outerShdw>
            </a:effectLst>
          </p:spPr>
        </p:pic>
      </p:grpSp>
      <p:grpSp>
        <p:nvGrpSpPr>
          <p:cNvPr id="1779" name="Group 1779"/>
          <p:cNvGrpSpPr/>
          <p:nvPr/>
        </p:nvGrpSpPr>
        <p:grpSpPr>
          <a:xfrm>
            <a:off x="470830" y="4051300"/>
            <a:ext cx="10173930" cy="2535668"/>
            <a:chOff x="0" y="0"/>
            <a:chExt cx="10173928" cy="2535667"/>
          </a:xfrm>
        </p:grpSpPr>
        <p:grpSp>
          <p:nvGrpSpPr>
            <p:cNvPr id="1764" name="Group 1764"/>
            <p:cNvGrpSpPr/>
            <p:nvPr/>
          </p:nvGrpSpPr>
          <p:grpSpPr>
            <a:xfrm>
              <a:off x="9479750" y="1841489"/>
              <a:ext cx="694179" cy="694179"/>
              <a:chOff x="0" y="0"/>
              <a:chExt cx="694177" cy="694177"/>
            </a:xfrm>
          </p:grpSpPr>
          <p:sp>
            <p:nvSpPr>
              <p:cNvPr id="1762" name="Shape 1762"/>
              <p:cNvSpPr/>
              <p:nvPr/>
            </p:nvSpPr>
            <p:spPr>
              <a:xfrm>
                <a:off x="0" y="0"/>
                <a:ext cx="694178" cy="694178"/>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63" name="Shape 1763"/>
              <p:cNvSpPr/>
              <p:nvPr/>
            </p:nvSpPr>
            <p:spPr>
              <a:xfrm>
                <a:off x="41650" y="208253"/>
                <a:ext cx="502765"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W</a:t>
                </a:r>
              </a:p>
            </p:txBody>
          </p:sp>
        </p:grpSp>
        <p:sp>
          <p:nvSpPr>
            <p:cNvPr id="1765" name="Shape 1765"/>
            <p:cNvSpPr/>
            <p:nvPr/>
          </p:nvSpPr>
          <p:spPr>
            <a:xfrm flipV="1">
              <a:off x="3368802" y="169333"/>
              <a:ext cx="643467" cy="16933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66" name="Shape 1766"/>
            <p:cNvSpPr/>
            <p:nvPr/>
          </p:nvSpPr>
          <p:spPr>
            <a:xfrm flipH="1" flipV="1">
              <a:off x="4130802" y="50800"/>
              <a:ext cx="884768" cy="1786467"/>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67" name="Shape 1767"/>
            <p:cNvSpPr/>
            <p:nvPr/>
          </p:nvSpPr>
          <p:spPr>
            <a:xfrm flipH="1" flipV="1">
              <a:off x="9041469" y="0"/>
              <a:ext cx="728134" cy="1879600"/>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768" name="Shape 1768"/>
            <p:cNvSpPr/>
            <p:nvPr/>
          </p:nvSpPr>
          <p:spPr>
            <a:xfrm flipV="1">
              <a:off x="8381069" y="63500"/>
              <a:ext cx="685801" cy="1794934"/>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771" name="Group 1771"/>
            <p:cNvGrpSpPr/>
            <p:nvPr/>
          </p:nvGrpSpPr>
          <p:grpSpPr>
            <a:xfrm>
              <a:off x="2970869" y="1828800"/>
              <a:ext cx="694801" cy="694800"/>
              <a:chOff x="0" y="0"/>
              <a:chExt cx="694799" cy="694799"/>
            </a:xfrm>
          </p:grpSpPr>
          <p:sp>
            <p:nvSpPr>
              <p:cNvPr id="1769" name="Shape 1769"/>
              <p:cNvSpPr/>
              <p:nvPr/>
            </p:nvSpPr>
            <p:spPr>
              <a:xfrm>
                <a:off x="0" y="0"/>
                <a:ext cx="694800" cy="6948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70" name="Shape 1770"/>
              <p:cNvSpPr/>
              <p:nvPr/>
            </p:nvSpPr>
            <p:spPr>
              <a:xfrm>
                <a:off x="69480" y="208439"/>
                <a:ext cx="460088" cy="30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p>
            </p:txBody>
          </p:sp>
        </p:grpSp>
        <p:grpSp>
          <p:nvGrpSpPr>
            <p:cNvPr id="1774" name="Group 1774"/>
            <p:cNvGrpSpPr/>
            <p:nvPr/>
          </p:nvGrpSpPr>
          <p:grpSpPr>
            <a:xfrm>
              <a:off x="7987369" y="1828800"/>
              <a:ext cx="694801" cy="694800"/>
              <a:chOff x="0" y="0"/>
              <a:chExt cx="694799" cy="694799"/>
            </a:xfrm>
          </p:grpSpPr>
          <p:sp>
            <p:nvSpPr>
              <p:cNvPr id="1772" name="Shape 1772"/>
              <p:cNvSpPr/>
              <p:nvPr/>
            </p:nvSpPr>
            <p:spPr>
              <a:xfrm>
                <a:off x="0" y="0"/>
                <a:ext cx="694800" cy="6948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73" name="Shape 1773"/>
              <p:cNvSpPr/>
              <p:nvPr/>
            </p:nvSpPr>
            <p:spPr>
              <a:xfrm>
                <a:off x="69480" y="208439"/>
                <a:ext cx="460088" cy="30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p>
            </p:txBody>
          </p:sp>
        </p:grpSp>
        <p:grpSp>
          <p:nvGrpSpPr>
            <p:cNvPr id="1777" name="Group 1777"/>
            <p:cNvGrpSpPr/>
            <p:nvPr/>
          </p:nvGrpSpPr>
          <p:grpSpPr>
            <a:xfrm>
              <a:off x="4685369" y="1828800"/>
              <a:ext cx="694801" cy="694800"/>
              <a:chOff x="0" y="0"/>
              <a:chExt cx="694799" cy="694799"/>
            </a:xfrm>
          </p:grpSpPr>
          <p:sp>
            <p:nvSpPr>
              <p:cNvPr id="1775" name="Shape 1775"/>
              <p:cNvSpPr/>
              <p:nvPr/>
            </p:nvSpPr>
            <p:spPr>
              <a:xfrm>
                <a:off x="0" y="0"/>
                <a:ext cx="694800" cy="6948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76" name="Shape 1776"/>
              <p:cNvSpPr/>
              <p:nvPr/>
            </p:nvSpPr>
            <p:spPr>
              <a:xfrm>
                <a:off x="41687" y="208439"/>
                <a:ext cx="503216" cy="30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W</a:t>
                </a:r>
              </a:p>
            </p:txBody>
          </p:sp>
        </p:grpSp>
        <p:sp>
          <p:nvSpPr>
            <p:cNvPr id="1778" name="Shape 1778"/>
            <p:cNvSpPr/>
            <p:nvPr/>
          </p:nvSpPr>
          <p:spPr>
            <a:xfrm>
              <a:off x="0" y="2066120"/>
              <a:ext cx="12700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sz="2000">
                  <a:solidFill>
                    <a:srgbClr val="000000"/>
                  </a:solidFill>
                </a:defRPr>
              </a:lvl1pPr>
            </a:lstStyle>
            <a:p>
              <a:r>
                <a:t>Gametes</a:t>
              </a:r>
            </a:p>
          </p:txBody>
        </p:sp>
      </p:grpSp>
      <p:grpSp>
        <p:nvGrpSpPr>
          <p:cNvPr id="1790" name="Group 1790"/>
          <p:cNvGrpSpPr/>
          <p:nvPr/>
        </p:nvGrpSpPr>
        <p:grpSpPr>
          <a:xfrm>
            <a:off x="550632" y="3632200"/>
            <a:ext cx="11812223" cy="1118359"/>
            <a:chOff x="0" y="0"/>
            <a:chExt cx="11812222" cy="1118358"/>
          </a:xfrm>
        </p:grpSpPr>
        <p:sp>
          <p:nvSpPr>
            <p:cNvPr id="1780" name="Shape 1780"/>
            <p:cNvSpPr/>
            <p:nvPr/>
          </p:nvSpPr>
          <p:spPr>
            <a:xfrm>
              <a:off x="10485667" y="0"/>
              <a:ext cx="1326556"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700"/>
                </a:lnSpc>
                <a:tabLst>
                  <a:tab pos="520700" algn="l"/>
                </a:tabLst>
                <a:defRPr sz="2000" b="1">
                  <a:solidFill>
                    <a:srgbClr val="000000"/>
                  </a:solidFill>
                </a:defRPr>
              </a:lvl1pPr>
            </a:lstStyle>
            <a:p>
              <a:r>
                <a:t>Roan cow</a:t>
              </a:r>
            </a:p>
          </p:txBody>
        </p:sp>
        <p:sp>
          <p:nvSpPr>
            <p:cNvPr id="1781" name="Shape 1781"/>
            <p:cNvSpPr/>
            <p:nvPr/>
          </p:nvSpPr>
          <p:spPr>
            <a:xfrm>
              <a:off x="490767" y="0"/>
              <a:ext cx="1284016"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700"/>
                </a:lnSpc>
                <a:tabLst>
                  <a:tab pos="520700" algn="l"/>
                </a:tabLst>
                <a:defRPr sz="2000" b="1">
                  <a:solidFill>
                    <a:srgbClr val="000000"/>
                  </a:solidFill>
                </a:defRPr>
              </a:lvl1pPr>
            </a:lstStyle>
            <a:p>
              <a:r>
                <a:t>Roan bull</a:t>
              </a:r>
            </a:p>
          </p:txBody>
        </p:sp>
        <p:grpSp>
          <p:nvGrpSpPr>
            <p:cNvPr id="1784" name="Group 1784"/>
            <p:cNvGrpSpPr/>
            <p:nvPr/>
          </p:nvGrpSpPr>
          <p:grpSpPr>
            <a:xfrm>
              <a:off x="8555267" y="165100"/>
              <a:ext cx="847399" cy="762001"/>
              <a:chOff x="0" y="0"/>
              <a:chExt cx="847398" cy="762000"/>
            </a:xfrm>
          </p:grpSpPr>
          <p:sp>
            <p:nvSpPr>
              <p:cNvPr id="1782" name="Shape 1782"/>
              <p:cNvSpPr/>
              <p:nvPr/>
            </p:nvSpPr>
            <p:spPr>
              <a:xfrm>
                <a:off x="48863" y="0"/>
                <a:ext cx="762001" cy="762001"/>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83" name="Shape 1783"/>
              <p:cNvSpPr/>
              <p:nvPr/>
            </p:nvSpPr>
            <p:spPr>
              <a:xfrm>
                <a:off x="0" y="246539"/>
                <a:ext cx="847399" cy="30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300"/>
                  </a:lnSpc>
                  <a:tabLst>
                    <a:tab pos="520700" algn="l"/>
                  </a:tabLst>
                </a:pPr>
                <a:r>
                  <a:rPr sz="1700" b="1">
                    <a:solidFill>
                      <a:srgbClr val="201B17"/>
                    </a:solidFill>
                  </a:rPr>
                  <a:t>C</a:t>
                </a:r>
                <a:r>
                  <a:rPr sz="1400" b="1" baseline="32142">
                    <a:solidFill>
                      <a:srgbClr val="201B17"/>
                    </a:solidFill>
                  </a:rPr>
                  <a:t>R</a:t>
                </a:r>
                <a:r>
                  <a:rPr sz="1700" b="1">
                    <a:solidFill>
                      <a:srgbClr val="201B17"/>
                    </a:solidFill>
                  </a:rPr>
                  <a:t>C</a:t>
                </a:r>
                <a:r>
                  <a:rPr sz="1400" b="1" baseline="32142">
                    <a:solidFill>
                      <a:srgbClr val="201B17"/>
                    </a:solidFill>
                  </a:rPr>
                  <a:t>W</a:t>
                </a:r>
              </a:p>
            </p:txBody>
          </p:sp>
        </p:grpSp>
        <p:grpSp>
          <p:nvGrpSpPr>
            <p:cNvPr id="1787" name="Group 1787"/>
            <p:cNvGrpSpPr/>
            <p:nvPr/>
          </p:nvGrpSpPr>
          <p:grpSpPr>
            <a:xfrm>
              <a:off x="3614967" y="165100"/>
              <a:ext cx="824343" cy="762001"/>
              <a:chOff x="0" y="0"/>
              <a:chExt cx="824342" cy="762000"/>
            </a:xfrm>
          </p:grpSpPr>
          <p:sp>
            <p:nvSpPr>
              <p:cNvPr id="1785" name="Shape 1785"/>
              <p:cNvSpPr/>
              <p:nvPr/>
            </p:nvSpPr>
            <p:spPr>
              <a:xfrm>
                <a:off x="36164" y="0"/>
                <a:ext cx="762001" cy="762001"/>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786" name="Shape 1786"/>
              <p:cNvSpPr/>
              <p:nvPr/>
            </p:nvSpPr>
            <p:spPr>
              <a:xfrm>
                <a:off x="0" y="246539"/>
                <a:ext cx="824343" cy="30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W</a:t>
                </a:r>
              </a:p>
            </p:txBody>
          </p:sp>
        </p:grpSp>
        <p:sp>
          <p:nvSpPr>
            <p:cNvPr id="1788" name="Shape 1788"/>
            <p:cNvSpPr/>
            <p:nvPr/>
          </p:nvSpPr>
          <p:spPr>
            <a:xfrm>
              <a:off x="0" y="762758"/>
              <a:ext cx="1104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sz="2000">
                  <a:solidFill>
                    <a:srgbClr val="000000"/>
                  </a:solidFill>
                </a:defRPr>
              </a:lvl1pPr>
            </a:lstStyle>
            <a:p>
              <a:r>
                <a:t>Parents</a:t>
              </a:r>
            </a:p>
          </p:txBody>
        </p:sp>
        <p:sp>
          <p:nvSpPr>
            <p:cNvPr id="1789" name="Shape 1789"/>
            <p:cNvSpPr/>
            <p:nvPr/>
          </p:nvSpPr>
          <p:spPr>
            <a:xfrm>
              <a:off x="6294667" y="673100"/>
              <a:ext cx="266825" cy="4193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774054">
                <a:lnSpc>
                  <a:spcPts val="6000"/>
                </a:lnSpc>
                <a:tabLst>
                  <a:tab pos="520700" algn="l"/>
                </a:tabLst>
                <a:defRPr sz="3000" b="1">
                  <a:solidFill>
                    <a:srgbClr val="000000"/>
                  </a:solidFill>
                </a:defRPr>
              </a:lvl1pPr>
            </a:lstStyle>
            <a:p>
              <a:r>
                <a:t>X</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76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3" nodeType="afterEffect">
                                  <p:stCondLst>
                                    <p:cond delay="0"/>
                                  </p:stCondLst>
                                  <p:iterate>
                                    <p:tmAbs val="0"/>
                                  </p:iterate>
                                  <p:childTnLst>
                                    <p:set>
                                      <p:cBhvr>
                                        <p:cTn id="15" fill="hold"/>
                                        <p:tgtEl>
                                          <p:spTgt spid="179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p:tmAbs val="0"/>
                                  </p:iterate>
                                  <p:childTnLst>
                                    <p:set>
                                      <p:cBhvr>
                                        <p:cTn id="19" fill="hold"/>
                                        <p:tgtEl>
                                          <p:spTgt spid="177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17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6" nodeType="clickEffect">
                                  <p:stCondLst>
                                    <p:cond delay="0"/>
                                  </p:stCondLst>
                                  <p:iterate>
                                    <p:tmAbs val="0"/>
                                  </p:iterate>
                                  <p:childTnLst>
                                    <p:set>
                                      <p:cBhvr>
                                        <p:cTn id="27" fill="hold"/>
                                        <p:tgtEl>
                                          <p:spTgt spid="1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 grpId="5" animBg="1" advAuto="0"/>
      <p:bldP spid="1754" grpId="6" animBg="1" advAuto="0"/>
      <p:bldP spid="1756" grpId="1" build="p" bldLvl="5" animBg="1" advAuto="0"/>
      <p:bldP spid="1761" grpId="2" animBg="1" advAuto="0"/>
      <p:bldP spid="1779" grpId="4" animBg="1" advAuto="0"/>
      <p:bldP spid="1790" grpId="3"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p:cNvSpPr>
          <p:nvPr>
            <p:ph type="title"/>
          </p:nvPr>
        </p:nvSpPr>
        <p:spPr>
          <a:prstGeom prst="rect">
            <a:avLst/>
          </a:prstGeom>
        </p:spPr>
        <p:txBody>
          <a:bodyPr/>
          <a:lstStyle>
            <a:lvl1pPr>
              <a:tabLst>
                <a:tab pos="952500" algn="l"/>
              </a:tabLst>
            </a:lvl1pPr>
          </a:lstStyle>
          <a:p>
            <a:r>
              <a:t>Codominance in Cattle</a:t>
            </a:r>
          </a:p>
        </p:txBody>
      </p:sp>
      <p:grpSp>
        <p:nvGrpSpPr>
          <p:cNvPr id="1795" name="Group 1795"/>
          <p:cNvGrpSpPr/>
          <p:nvPr/>
        </p:nvGrpSpPr>
        <p:grpSpPr>
          <a:xfrm>
            <a:off x="1676400" y="4254500"/>
            <a:ext cx="10033000" cy="1080000"/>
            <a:chOff x="0" y="0"/>
            <a:chExt cx="10033000" cy="1079999"/>
          </a:xfrm>
        </p:grpSpPr>
        <p:sp>
          <p:nvSpPr>
            <p:cNvPr id="1793" name="Shape 1793"/>
            <p:cNvSpPr/>
            <p:nvPr/>
          </p:nvSpPr>
          <p:spPr>
            <a:xfrm>
              <a:off x="0" y="0"/>
              <a:ext cx="4445000" cy="10800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94" name="Shape 1794"/>
            <p:cNvSpPr/>
            <p:nvPr/>
          </p:nvSpPr>
          <p:spPr>
            <a:xfrm>
              <a:off x="5588000" y="0"/>
              <a:ext cx="4445000" cy="10800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802" name="Group 1802"/>
          <p:cNvGrpSpPr/>
          <p:nvPr/>
        </p:nvGrpSpPr>
        <p:grpSpPr>
          <a:xfrm>
            <a:off x="296632" y="3316080"/>
            <a:ext cx="11723323" cy="2667001"/>
            <a:chOff x="0" y="0"/>
            <a:chExt cx="11723322" cy="2667000"/>
          </a:xfrm>
        </p:grpSpPr>
        <p:pic>
          <p:nvPicPr>
            <p:cNvPr id="1796" name="Red-bull-1.png"/>
            <p:cNvPicPr>
              <a:picLocks noChangeAspect="1"/>
            </p:cNvPicPr>
            <p:nvPr/>
          </p:nvPicPr>
          <p:blipFill>
            <a:blip r:embed="rId2">
              <a:extLst/>
            </a:blip>
            <a:stretch>
              <a:fillRect/>
            </a:stretch>
          </p:blipFill>
          <p:spPr>
            <a:xfrm>
              <a:off x="2176501" y="28035"/>
              <a:ext cx="4064001" cy="2322287"/>
            </a:xfrm>
            <a:prstGeom prst="rect">
              <a:avLst/>
            </a:prstGeom>
            <a:ln w="12700" cap="flat">
              <a:noFill/>
              <a:miter lim="400000"/>
            </a:ln>
            <a:effectLst>
              <a:outerShdw blurRad="190500" dist="190500" dir="2700000" rotWithShape="0">
                <a:srgbClr val="000000">
                  <a:alpha val="50000"/>
                </a:srgbClr>
              </a:outerShdw>
            </a:effectLst>
          </p:spPr>
        </p:pic>
        <p:sp>
          <p:nvSpPr>
            <p:cNvPr id="1797" name="Shape 1797"/>
            <p:cNvSpPr/>
            <p:nvPr/>
          </p:nvSpPr>
          <p:spPr>
            <a:xfrm>
              <a:off x="6281967" y="1217819"/>
              <a:ext cx="266825" cy="419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774054">
                <a:lnSpc>
                  <a:spcPts val="6000"/>
                </a:lnSpc>
                <a:tabLst>
                  <a:tab pos="520700" algn="l"/>
                </a:tabLst>
                <a:defRPr sz="3000" b="1">
                  <a:solidFill>
                    <a:srgbClr val="000000"/>
                  </a:solidFill>
                </a:defRPr>
              </a:lvl1pPr>
            </a:lstStyle>
            <a:p>
              <a:r>
                <a:t>X</a:t>
              </a:r>
            </a:p>
          </p:txBody>
        </p:sp>
        <p:pic>
          <p:nvPicPr>
            <p:cNvPr id="1798" name="Roan-Cow-Colour.png"/>
            <p:cNvPicPr>
              <a:picLocks noChangeAspect="1"/>
            </p:cNvPicPr>
            <p:nvPr/>
          </p:nvPicPr>
          <p:blipFill>
            <a:blip r:embed="rId3">
              <a:extLst/>
            </a:blip>
            <a:stretch>
              <a:fillRect/>
            </a:stretch>
          </p:blipFill>
          <p:spPr>
            <a:xfrm flipH="1">
              <a:off x="6487084" y="0"/>
              <a:ext cx="3935084" cy="2667000"/>
            </a:xfrm>
            <a:prstGeom prst="rect">
              <a:avLst/>
            </a:prstGeom>
            <a:ln w="12700" cap="flat">
              <a:noFill/>
              <a:miter lim="400000"/>
            </a:ln>
            <a:effectLst>
              <a:outerShdw blurRad="190500" dist="190500" dir="2700000" rotWithShape="0">
                <a:srgbClr val="000000">
                  <a:alpha val="50000"/>
                </a:srgbClr>
              </a:outerShdw>
            </a:effectLst>
          </p:spPr>
        </p:pic>
        <p:sp>
          <p:nvSpPr>
            <p:cNvPr id="1799" name="Shape 1799"/>
            <p:cNvSpPr/>
            <p:nvPr/>
          </p:nvSpPr>
          <p:spPr>
            <a:xfrm>
              <a:off x="10396767" y="506619"/>
              <a:ext cx="1326556"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700"/>
                </a:lnSpc>
                <a:tabLst>
                  <a:tab pos="520700" algn="l"/>
                </a:tabLst>
                <a:defRPr sz="2000" b="1">
                  <a:solidFill>
                    <a:srgbClr val="000000"/>
                  </a:solidFill>
                </a:defRPr>
              </a:lvl1pPr>
            </a:lstStyle>
            <a:p>
              <a:r>
                <a:t>Roan cow</a:t>
              </a:r>
            </a:p>
          </p:txBody>
        </p:sp>
        <p:sp>
          <p:nvSpPr>
            <p:cNvPr id="1800" name="Shape 1800"/>
            <p:cNvSpPr/>
            <p:nvPr/>
          </p:nvSpPr>
          <p:spPr>
            <a:xfrm>
              <a:off x="998767" y="506619"/>
              <a:ext cx="1128862"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700"/>
                </a:lnSpc>
                <a:tabLst>
                  <a:tab pos="520700" algn="l"/>
                </a:tabLst>
                <a:defRPr sz="2000" b="1">
                  <a:solidFill>
                    <a:srgbClr val="000000"/>
                  </a:solidFill>
                </a:defRPr>
              </a:lvl1pPr>
            </a:lstStyle>
            <a:p>
              <a:r>
                <a:t>Red bull</a:t>
              </a:r>
            </a:p>
          </p:txBody>
        </p:sp>
        <p:sp>
          <p:nvSpPr>
            <p:cNvPr id="1801" name="Shape 1801"/>
            <p:cNvSpPr/>
            <p:nvPr/>
          </p:nvSpPr>
          <p:spPr>
            <a:xfrm>
              <a:off x="0" y="1142377"/>
              <a:ext cx="11049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sz="2000">
                  <a:solidFill>
                    <a:srgbClr val="000000"/>
                  </a:solidFill>
                </a:defRPr>
              </a:lvl1pPr>
            </a:lstStyle>
            <a:p>
              <a:r>
                <a:t>Parents</a:t>
              </a:r>
            </a:p>
          </p:txBody>
        </p:sp>
      </p:grpSp>
      <p:grpSp>
        <p:nvGrpSpPr>
          <p:cNvPr id="1817" name="Group 1817"/>
          <p:cNvGrpSpPr/>
          <p:nvPr/>
        </p:nvGrpSpPr>
        <p:grpSpPr>
          <a:xfrm>
            <a:off x="216830" y="6354233"/>
            <a:ext cx="10997270" cy="2498480"/>
            <a:chOff x="0" y="0"/>
            <a:chExt cx="10997269" cy="2498478"/>
          </a:xfrm>
        </p:grpSpPr>
        <p:sp>
          <p:nvSpPr>
            <p:cNvPr id="1803" name="Shape 1803"/>
            <p:cNvSpPr/>
            <p:nvPr/>
          </p:nvSpPr>
          <p:spPr>
            <a:xfrm>
              <a:off x="2170769" y="1278466"/>
              <a:ext cx="8826501" cy="11811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804" name="Red-cow-1.png"/>
            <p:cNvPicPr>
              <a:picLocks noChangeAspect="1"/>
            </p:cNvPicPr>
            <p:nvPr/>
          </p:nvPicPr>
          <p:blipFill>
            <a:blip r:embed="rId4">
              <a:extLst/>
            </a:blip>
            <a:stretch>
              <a:fillRect/>
            </a:stretch>
          </p:blipFill>
          <p:spPr>
            <a:xfrm>
              <a:off x="6641169" y="1297216"/>
              <a:ext cx="1943101" cy="1200451"/>
            </a:xfrm>
            <a:prstGeom prst="rect">
              <a:avLst/>
            </a:prstGeom>
            <a:ln w="12700" cap="flat">
              <a:noFill/>
              <a:miter lim="400000"/>
            </a:ln>
            <a:effectLst>
              <a:outerShdw blurRad="190500" dist="190500" dir="2700000" rotWithShape="0">
                <a:srgbClr val="000000">
                  <a:alpha val="50000"/>
                </a:srgbClr>
              </a:outerShdw>
            </a:effectLst>
          </p:spPr>
        </p:pic>
        <p:pic>
          <p:nvPicPr>
            <p:cNvPr id="1805" name="Red-cow-1.png"/>
            <p:cNvPicPr>
              <a:picLocks noChangeAspect="1"/>
            </p:cNvPicPr>
            <p:nvPr/>
          </p:nvPicPr>
          <p:blipFill>
            <a:blip r:embed="rId4">
              <a:extLst/>
            </a:blip>
            <a:stretch>
              <a:fillRect/>
            </a:stretch>
          </p:blipFill>
          <p:spPr>
            <a:xfrm>
              <a:off x="2323169" y="1297216"/>
              <a:ext cx="1943101" cy="1200451"/>
            </a:xfrm>
            <a:prstGeom prst="rect">
              <a:avLst/>
            </a:prstGeom>
            <a:ln w="12700" cap="flat">
              <a:noFill/>
              <a:miter lim="400000"/>
            </a:ln>
            <a:effectLst>
              <a:outerShdw blurRad="190500" dist="190500" dir="2700000" rotWithShape="0">
                <a:srgbClr val="000000">
                  <a:alpha val="50000"/>
                </a:srgbClr>
              </a:outerShdw>
            </a:effectLst>
          </p:spPr>
        </p:pic>
        <p:sp>
          <p:nvSpPr>
            <p:cNvPr id="1806" name="Shape 1806"/>
            <p:cNvSpPr/>
            <p:nvPr/>
          </p:nvSpPr>
          <p:spPr>
            <a:xfrm flipH="1" flipV="1">
              <a:off x="3191002" y="42333"/>
              <a:ext cx="1960034" cy="1329267"/>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807" name="Shape 1807"/>
            <p:cNvSpPr/>
            <p:nvPr/>
          </p:nvSpPr>
          <p:spPr>
            <a:xfrm flipH="1" flipV="1">
              <a:off x="4884335" y="42333"/>
              <a:ext cx="4770968" cy="1346201"/>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808" name="Shape 1808"/>
            <p:cNvSpPr/>
            <p:nvPr/>
          </p:nvSpPr>
          <p:spPr>
            <a:xfrm flipH="1" flipV="1">
              <a:off x="4918202" y="59266"/>
              <a:ext cx="2523068" cy="1286934"/>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809" name="Shape 1809"/>
            <p:cNvSpPr/>
            <p:nvPr/>
          </p:nvSpPr>
          <p:spPr>
            <a:xfrm flipH="1" flipV="1">
              <a:off x="9646835" y="25400"/>
              <a:ext cx="110068" cy="1329267"/>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810" name="Shape 1810"/>
            <p:cNvSpPr/>
            <p:nvPr/>
          </p:nvSpPr>
          <p:spPr>
            <a:xfrm flipV="1">
              <a:off x="5252635" y="0"/>
              <a:ext cx="4402667" cy="1354667"/>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811" name="Shape 1811"/>
            <p:cNvSpPr/>
            <p:nvPr/>
          </p:nvSpPr>
          <p:spPr>
            <a:xfrm flipV="1">
              <a:off x="7559802" y="25399"/>
              <a:ext cx="575734" cy="1337735"/>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812" name="Shape 1812"/>
            <p:cNvSpPr/>
            <p:nvPr/>
          </p:nvSpPr>
          <p:spPr>
            <a:xfrm flipV="1">
              <a:off x="3275669" y="8466"/>
              <a:ext cx="4809067" cy="1337734"/>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813" name="Shape 1813"/>
            <p:cNvSpPr/>
            <p:nvPr/>
          </p:nvSpPr>
          <p:spPr>
            <a:xfrm flipH="1" flipV="1">
              <a:off x="3135969" y="359832"/>
              <a:ext cx="21167" cy="1020235"/>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814" name="Roan-Cow-Colour.png"/>
            <p:cNvPicPr>
              <a:picLocks noChangeAspect="1"/>
            </p:cNvPicPr>
            <p:nvPr/>
          </p:nvPicPr>
          <p:blipFill>
            <a:blip r:embed="rId3">
              <a:extLst/>
            </a:blip>
            <a:stretch>
              <a:fillRect/>
            </a:stretch>
          </p:blipFill>
          <p:spPr>
            <a:xfrm>
              <a:off x="4367559" y="1269252"/>
              <a:ext cx="1770973" cy="1200277"/>
            </a:xfrm>
            <a:prstGeom prst="rect">
              <a:avLst/>
            </a:prstGeom>
            <a:ln w="12700" cap="flat">
              <a:noFill/>
              <a:miter lim="400000"/>
            </a:ln>
            <a:effectLst>
              <a:outerShdw blurRad="190500" dist="190500" dir="2700000" rotWithShape="0">
                <a:srgbClr val="000000">
                  <a:alpha val="50000"/>
                </a:srgbClr>
              </a:outerShdw>
            </a:effectLst>
          </p:spPr>
        </p:pic>
        <p:pic>
          <p:nvPicPr>
            <p:cNvPr id="1815" name="Roan-Cow-Colour.png"/>
            <p:cNvPicPr>
              <a:picLocks noChangeAspect="1"/>
            </p:cNvPicPr>
            <p:nvPr/>
          </p:nvPicPr>
          <p:blipFill>
            <a:blip r:embed="rId3">
              <a:extLst/>
            </a:blip>
            <a:stretch>
              <a:fillRect/>
            </a:stretch>
          </p:blipFill>
          <p:spPr>
            <a:xfrm>
              <a:off x="8769096" y="1298202"/>
              <a:ext cx="1770973" cy="1200277"/>
            </a:xfrm>
            <a:prstGeom prst="rect">
              <a:avLst/>
            </a:prstGeom>
            <a:ln w="12700" cap="flat">
              <a:noFill/>
              <a:miter lim="400000"/>
            </a:ln>
            <a:effectLst>
              <a:outerShdw blurRad="190500" dist="190500" dir="2700000" rotWithShape="0">
                <a:srgbClr val="000000">
                  <a:alpha val="50000"/>
                </a:srgbClr>
              </a:outerShdw>
            </a:effectLst>
          </p:spPr>
        </p:pic>
        <p:sp>
          <p:nvSpPr>
            <p:cNvPr id="1816" name="Shape 1816"/>
            <p:cNvSpPr/>
            <p:nvPr/>
          </p:nvSpPr>
          <p:spPr>
            <a:xfrm>
              <a:off x="0" y="633609"/>
              <a:ext cx="1536700" cy="787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700"/>
                </a:lnSpc>
                <a:tabLst>
                  <a:tab pos="520700" algn="l"/>
                </a:tabLst>
                <a:defRPr sz="2000">
                  <a:solidFill>
                    <a:srgbClr val="000000"/>
                  </a:solidFill>
                </a:defRPr>
              </a:pPr>
              <a:r>
                <a:t>Possible</a:t>
              </a:r>
              <a:br/>
              <a:r>
                <a:t>fertilizations</a:t>
              </a:r>
            </a:p>
          </p:txBody>
        </p:sp>
      </p:grpSp>
      <p:sp>
        <p:nvSpPr>
          <p:cNvPr id="1818" name="Shape 1818"/>
          <p:cNvSpPr>
            <a:spLocks noGrp="1"/>
          </p:cNvSpPr>
          <p:nvPr>
            <p:ph type="body" sz="quarter" idx="1"/>
          </p:nvPr>
        </p:nvSpPr>
        <p:spPr>
          <a:xfrm>
            <a:off x="368300" y="1790700"/>
            <a:ext cx="11881694" cy="1091952"/>
          </a:xfrm>
          <a:prstGeom prst="rect">
            <a:avLst/>
          </a:prstGeom>
        </p:spPr>
        <p:txBody>
          <a:bodyPr/>
          <a:lstStyle>
            <a:lvl1pPr marL="345600" indent="-345600">
              <a:tabLst>
                <a:tab pos="1016000" algn="l"/>
              </a:tabLst>
            </a:lvl1pPr>
          </a:lstStyle>
          <a:p>
            <a:r>
              <a:t>In examples of codominance where a true breeding red or white parent is crossed with a roan parent, the offspring will occur in a 1 : 1 ratio of the parental types (i.e. roan and red, or roan and white)</a:t>
            </a:r>
          </a:p>
        </p:txBody>
      </p:sp>
      <p:grpSp>
        <p:nvGrpSpPr>
          <p:cNvPr id="1833" name="Group 1833"/>
          <p:cNvGrpSpPr/>
          <p:nvPr/>
        </p:nvGrpSpPr>
        <p:grpSpPr>
          <a:xfrm>
            <a:off x="211333" y="7708900"/>
            <a:ext cx="10156828" cy="1422400"/>
            <a:chOff x="0" y="0"/>
            <a:chExt cx="10156826" cy="1422399"/>
          </a:xfrm>
        </p:grpSpPr>
        <p:sp>
          <p:nvSpPr>
            <p:cNvPr id="1819" name="Shape 1819"/>
            <p:cNvSpPr/>
            <p:nvPr/>
          </p:nvSpPr>
          <p:spPr>
            <a:xfrm>
              <a:off x="0" y="795171"/>
              <a:ext cx="14986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sz="2000">
                  <a:solidFill>
                    <a:srgbClr val="000000"/>
                  </a:solidFill>
                </a:defRPr>
              </a:lvl1pPr>
            </a:lstStyle>
            <a:p>
              <a:r>
                <a:t>Offspring</a:t>
              </a:r>
            </a:p>
          </p:txBody>
        </p:sp>
        <p:grpSp>
          <p:nvGrpSpPr>
            <p:cNvPr id="1832" name="Group 1832"/>
            <p:cNvGrpSpPr/>
            <p:nvPr/>
          </p:nvGrpSpPr>
          <p:grpSpPr>
            <a:xfrm>
              <a:off x="2760466" y="0"/>
              <a:ext cx="7396361" cy="1422400"/>
              <a:chOff x="0" y="0"/>
              <a:chExt cx="7396360" cy="1422399"/>
            </a:xfrm>
          </p:grpSpPr>
          <p:sp>
            <p:nvSpPr>
              <p:cNvPr id="1820" name="Shape 1820"/>
              <p:cNvSpPr/>
              <p:nvPr/>
            </p:nvSpPr>
            <p:spPr>
              <a:xfrm>
                <a:off x="6660098" y="1144728"/>
                <a:ext cx="736263" cy="2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Roan</a:t>
                </a:r>
              </a:p>
            </p:txBody>
          </p:sp>
          <p:sp>
            <p:nvSpPr>
              <p:cNvPr id="1821" name="Shape 1821"/>
              <p:cNvSpPr/>
              <p:nvPr/>
            </p:nvSpPr>
            <p:spPr>
              <a:xfrm>
                <a:off x="2069563" y="1144728"/>
                <a:ext cx="736263" cy="277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Roan</a:t>
                </a:r>
              </a:p>
            </p:txBody>
          </p:sp>
          <p:sp>
            <p:nvSpPr>
              <p:cNvPr id="1822" name="Shape 1822"/>
              <p:cNvSpPr/>
              <p:nvPr/>
            </p:nvSpPr>
            <p:spPr>
              <a:xfrm>
                <a:off x="4432300" y="1155700"/>
                <a:ext cx="54636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Red</a:t>
                </a:r>
              </a:p>
            </p:txBody>
          </p:sp>
          <p:sp>
            <p:nvSpPr>
              <p:cNvPr id="1823" name="Shape 1823"/>
              <p:cNvSpPr/>
              <p:nvPr/>
            </p:nvSpPr>
            <p:spPr>
              <a:xfrm>
                <a:off x="177800" y="1155700"/>
                <a:ext cx="54636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Red</a:t>
                </a:r>
              </a:p>
            </p:txBody>
          </p:sp>
          <p:sp>
            <p:nvSpPr>
              <p:cNvPr id="1824" name="Shape 1824"/>
              <p:cNvSpPr/>
              <p:nvPr/>
            </p:nvSpPr>
            <p:spPr>
              <a:xfrm>
                <a:off x="25400" y="5080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825" name="Shape 1825"/>
              <p:cNvSpPr/>
              <p:nvPr/>
            </p:nvSpPr>
            <p:spPr>
              <a:xfrm>
                <a:off x="0" y="342900"/>
                <a:ext cx="713979" cy="265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R</a:t>
                </a:r>
              </a:p>
            </p:txBody>
          </p:sp>
          <p:sp>
            <p:nvSpPr>
              <p:cNvPr id="1826" name="Shape 1826"/>
              <p:cNvSpPr/>
              <p:nvPr/>
            </p:nvSpPr>
            <p:spPr>
              <a:xfrm>
                <a:off x="2108200" y="5080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827" name="Shape 1827"/>
              <p:cNvSpPr/>
              <p:nvPr/>
            </p:nvSpPr>
            <p:spPr>
              <a:xfrm>
                <a:off x="2057400" y="292100"/>
                <a:ext cx="753393" cy="265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W</a:t>
                </a:r>
              </a:p>
            </p:txBody>
          </p:sp>
          <p:sp>
            <p:nvSpPr>
              <p:cNvPr id="1828" name="Shape 1828"/>
              <p:cNvSpPr/>
              <p:nvPr/>
            </p:nvSpPr>
            <p:spPr>
              <a:xfrm>
                <a:off x="6527800" y="5080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829" name="Shape 1829"/>
              <p:cNvSpPr/>
              <p:nvPr/>
            </p:nvSpPr>
            <p:spPr>
              <a:xfrm>
                <a:off x="6451600" y="292100"/>
                <a:ext cx="735050" cy="2626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300"/>
                  </a:lnSpc>
                  <a:tabLst>
                    <a:tab pos="520700" algn="l"/>
                  </a:tabLst>
                </a:pPr>
                <a:r>
                  <a:rPr sz="1700" b="1">
                    <a:solidFill>
                      <a:srgbClr val="201B17"/>
                    </a:solidFill>
                  </a:rPr>
                  <a:t>C</a:t>
                </a:r>
                <a:r>
                  <a:rPr sz="1400" b="1" baseline="32142">
                    <a:solidFill>
                      <a:srgbClr val="201B17"/>
                    </a:solidFill>
                  </a:rPr>
                  <a:t>R</a:t>
                </a:r>
                <a:r>
                  <a:rPr sz="1700" b="1">
                    <a:solidFill>
                      <a:srgbClr val="201B17"/>
                    </a:solidFill>
                  </a:rPr>
                  <a:t>C</a:t>
                </a:r>
                <a:r>
                  <a:rPr sz="1400" b="1" baseline="32142">
                    <a:solidFill>
                      <a:srgbClr val="201B17"/>
                    </a:solidFill>
                  </a:rPr>
                  <a:t>W</a:t>
                </a:r>
              </a:p>
            </p:txBody>
          </p:sp>
          <p:sp>
            <p:nvSpPr>
              <p:cNvPr id="1830" name="Shape 1830"/>
              <p:cNvSpPr/>
              <p:nvPr/>
            </p:nvSpPr>
            <p:spPr>
              <a:xfrm>
                <a:off x="4292600" y="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831" name="Shape 1831"/>
              <p:cNvSpPr/>
              <p:nvPr/>
            </p:nvSpPr>
            <p:spPr>
              <a:xfrm>
                <a:off x="4292600" y="292100"/>
                <a:ext cx="713979" cy="265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R</a:t>
                </a:r>
              </a:p>
            </p:txBody>
          </p:sp>
        </p:grpSp>
      </p:grpSp>
      <p:grpSp>
        <p:nvGrpSpPr>
          <p:cNvPr id="1858" name="Group 1858"/>
          <p:cNvGrpSpPr/>
          <p:nvPr/>
        </p:nvGrpSpPr>
        <p:grpSpPr>
          <a:xfrm>
            <a:off x="216830" y="3937000"/>
            <a:ext cx="9945330" cy="2789668"/>
            <a:chOff x="0" y="0"/>
            <a:chExt cx="9945328" cy="2789667"/>
          </a:xfrm>
        </p:grpSpPr>
        <p:grpSp>
          <p:nvGrpSpPr>
            <p:cNvPr id="1851" name="Group 1851"/>
            <p:cNvGrpSpPr/>
            <p:nvPr/>
          </p:nvGrpSpPr>
          <p:grpSpPr>
            <a:xfrm>
              <a:off x="0" y="241300"/>
              <a:ext cx="9945329" cy="2548368"/>
              <a:chOff x="0" y="0"/>
              <a:chExt cx="9945328" cy="2548367"/>
            </a:xfrm>
          </p:grpSpPr>
          <p:sp>
            <p:nvSpPr>
              <p:cNvPr id="1834" name="Shape 1834"/>
              <p:cNvSpPr/>
              <p:nvPr/>
            </p:nvSpPr>
            <p:spPr>
              <a:xfrm flipV="1">
                <a:off x="3191002" y="169333"/>
                <a:ext cx="643467" cy="16933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835" name="Shape 1835"/>
              <p:cNvSpPr/>
              <p:nvPr/>
            </p:nvSpPr>
            <p:spPr>
              <a:xfrm flipH="1" flipV="1">
                <a:off x="3953002" y="50800"/>
                <a:ext cx="884768" cy="1786467"/>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836" name="Shape 1836"/>
              <p:cNvSpPr/>
              <p:nvPr/>
            </p:nvSpPr>
            <p:spPr>
              <a:xfrm flipH="1" flipV="1">
                <a:off x="8863669" y="0"/>
                <a:ext cx="728134" cy="1879600"/>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837" name="Shape 1837"/>
              <p:cNvSpPr/>
              <p:nvPr/>
            </p:nvSpPr>
            <p:spPr>
              <a:xfrm flipV="1">
                <a:off x="8215969" y="59266"/>
                <a:ext cx="630767" cy="1811868"/>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838" name="Shape 1838"/>
              <p:cNvSpPr/>
              <p:nvPr/>
            </p:nvSpPr>
            <p:spPr>
              <a:xfrm>
                <a:off x="0" y="2002620"/>
                <a:ext cx="12700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sz="2000">
                    <a:solidFill>
                      <a:srgbClr val="000000"/>
                    </a:solidFill>
                  </a:defRPr>
                </a:lvl1pPr>
              </a:lstStyle>
              <a:p>
                <a:r>
                  <a:t>Gametes</a:t>
                </a:r>
              </a:p>
            </p:txBody>
          </p:sp>
          <p:grpSp>
            <p:nvGrpSpPr>
              <p:cNvPr id="1841" name="Group 1841"/>
              <p:cNvGrpSpPr/>
              <p:nvPr/>
            </p:nvGrpSpPr>
            <p:grpSpPr>
              <a:xfrm>
                <a:off x="9251150" y="1854189"/>
                <a:ext cx="694179" cy="694179"/>
                <a:chOff x="0" y="0"/>
                <a:chExt cx="694177" cy="694177"/>
              </a:xfrm>
            </p:grpSpPr>
            <p:sp>
              <p:nvSpPr>
                <p:cNvPr id="1839" name="Shape 1839"/>
                <p:cNvSpPr/>
                <p:nvPr/>
              </p:nvSpPr>
              <p:spPr>
                <a:xfrm>
                  <a:off x="0" y="0"/>
                  <a:ext cx="694178" cy="694178"/>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840" name="Shape 1840"/>
                <p:cNvSpPr/>
                <p:nvPr/>
              </p:nvSpPr>
              <p:spPr>
                <a:xfrm>
                  <a:off x="41650" y="208253"/>
                  <a:ext cx="502765" cy="30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W</a:t>
                  </a:r>
                </a:p>
              </p:txBody>
            </p:sp>
          </p:grpSp>
          <p:grpSp>
            <p:nvGrpSpPr>
              <p:cNvPr id="1844" name="Group 1844"/>
              <p:cNvGrpSpPr/>
              <p:nvPr/>
            </p:nvGrpSpPr>
            <p:grpSpPr>
              <a:xfrm>
                <a:off x="2742269" y="1841500"/>
                <a:ext cx="694801" cy="694800"/>
                <a:chOff x="0" y="0"/>
                <a:chExt cx="694799" cy="694799"/>
              </a:xfrm>
            </p:grpSpPr>
            <p:sp>
              <p:nvSpPr>
                <p:cNvPr id="1842" name="Shape 1842"/>
                <p:cNvSpPr/>
                <p:nvPr/>
              </p:nvSpPr>
              <p:spPr>
                <a:xfrm>
                  <a:off x="0" y="0"/>
                  <a:ext cx="694800" cy="6948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843" name="Shape 1843"/>
                <p:cNvSpPr/>
                <p:nvPr/>
              </p:nvSpPr>
              <p:spPr>
                <a:xfrm>
                  <a:off x="69480" y="208439"/>
                  <a:ext cx="460088" cy="30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p>
              </p:txBody>
            </p:sp>
          </p:grpSp>
          <p:grpSp>
            <p:nvGrpSpPr>
              <p:cNvPr id="1847" name="Group 1847"/>
              <p:cNvGrpSpPr/>
              <p:nvPr/>
            </p:nvGrpSpPr>
            <p:grpSpPr>
              <a:xfrm>
                <a:off x="7758769" y="1841500"/>
                <a:ext cx="694801" cy="694800"/>
                <a:chOff x="0" y="0"/>
                <a:chExt cx="694799" cy="694799"/>
              </a:xfrm>
            </p:grpSpPr>
            <p:sp>
              <p:nvSpPr>
                <p:cNvPr id="1845" name="Shape 1845"/>
                <p:cNvSpPr/>
                <p:nvPr/>
              </p:nvSpPr>
              <p:spPr>
                <a:xfrm>
                  <a:off x="0" y="0"/>
                  <a:ext cx="694800" cy="6948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846" name="Shape 1846"/>
                <p:cNvSpPr/>
                <p:nvPr/>
              </p:nvSpPr>
              <p:spPr>
                <a:xfrm>
                  <a:off x="69480" y="208439"/>
                  <a:ext cx="460088" cy="30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p>
              </p:txBody>
            </p:sp>
          </p:grpSp>
          <p:grpSp>
            <p:nvGrpSpPr>
              <p:cNvPr id="1850" name="Group 1850"/>
              <p:cNvGrpSpPr/>
              <p:nvPr/>
            </p:nvGrpSpPr>
            <p:grpSpPr>
              <a:xfrm>
                <a:off x="4456769" y="1841500"/>
                <a:ext cx="694801" cy="694800"/>
                <a:chOff x="0" y="0"/>
                <a:chExt cx="694799" cy="694799"/>
              </a:xfrm>
            </p:grpSpPr>
            <p:sp>
              <p:nvSpPr>
                <p:cNvPr id="1848" name="Shape 1848"/>
                <p:cNvSpPr/>
                <p:nvPr/>
              </p:nvSpPr>
              <p:spPr>
                <a:xfrm>
                  <a:off x="0" y="0"/>
                  <a:ext cx="694800" cy="6948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849" name="Shape 1849"/>
                <p:cNvSpPr/>
                <p:nvPr/>
              </p:nvSpPr>
              <p:spPr>
                <a:xfrm>
                  <a:off x="41687" y="208439"/>
                  <a:ext cx="503216" cy="30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p>
              </p:txBody>
            </p:sp>
          </p:grpSp>
        </p:grpSp>
        <p:grpSp>
          <p:nvGrpSpPr>
            <p:cNvPr id="1854" name="Group 1854"/>
            <p:cNvGrpSpPr/>
            <p:nvPr/>
          </p:nvGrpSpPr>
          <p:grpSpPr>
            <a:xfrm>
              <a:off x="3466169" y="0"/>
              <a:ext cx="824343" cy="762001"/>
              <a:chOff x="0" y="0"/>
              <a:chExt cx="824342" cy="762000"/>
            </a:xfrm>
          </p:grpSpPr>
          <p:sp>
            <p:nvSpPr>
              <p:cNvPr id="1852" name="Shape 1852"/>
              <p:cNvSpPr/>
              <p:nvPr/>
            </p:nvSpPr>
            <p:spPr>
              <a:xfrm>
                <a:off x="36164" y="0"/>
                <a:ext cx="762001" cy="762001"/>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853" name="Shape 1853"/>
              <p:cNvSpPr/>
              <p:nvPr/>
            </p:nvSpPr>
            <p:spPr>
              <a:xfrm>
                <a:off x="0" y="246539"/>
                <a:ext cx="824343" cy="30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b="1">
                    <a:solidFill>
                      <a:srgbClr val="201B17"/>
                    </a:solidFill>
                  </a:rPr>
                  <a:t>C</a:t>
                </a:r>
                <a:r>
                  <a:rPr sz="1400" b="1" baseline="32142">
                    <a:solidFill>
                      <a:srgbClr val="201B17"/>
                    </a:solidFill>
                  </a:rPr>
                  <a:t>R</a:t>
                </a:r>
                <a:r>
                  <a:rPr b="1">
                    <a:solidFill>
                      <a:srgbClr val="201B17"/>
                    </a:solidFill>
                  </a:rPr>
                  <a:t>C</a:t>
                </a:r>
                <a:r>
                  <a:rPr sz="1400" b="1" baseline="32142">
                    <a:solidFill>
                      <a:srgbClr val="201B17"/>
                    </a:solidFill>
                  </a:rPr>
                  <a:t>R</a:t>
                </a:r>
              </a:p>
            </p:txBody>
          </p:sp>
        </p:grpSp>
        <p:grpSp>
          <p:nvGrpSpPr>
            <p:cNvPr id="1857" name="Group 1857"/>
            <p:cNvGrpSpPr/>
            <p:nvPr/>
          </p:nvGrpSpPr>
          <p:grpSpPr>
            <a:xfrm>
              <a:off x="8406469" y="0"/>
              <a:ext cx="847399" cy="762001"/>
              <a:chOff x="0" y="0"/>
              <a:chExt cx="847398" cy="762000"/>
            </a:xfrm>
          </p:grpSpPr>
          <p:sp>
            <p:nvSpPr>
              <p:cNvPr id="1855" name="Shape 1855"/>
              <p:cNvSpPr/>
              <p:nvPr/>
            </p:nvSpPr>
            <p:spPr>
              <a:xfrm>
                <a:off x="48863" y="0"/>
                <a:ext cx="762001" cy="762001"/>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856" name="Shape 1856"/>
              <p:cNvSpPr/>
              <p:nvPr/>
            </p:nvSpPr>
            <p:spPr>
              <a:xfrm>
                <a:off x="0" y="246539"/>
                <a:ext cx="847399" cy="30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300"/>
                  </a:lnSpc>
                  <a:tabLst>
                    <a:tab pos="520700" algn="l"/>
                  </a:tabLst>
                </a:pPr>
                <a:r>
                  <a:rPr sz="1700" b="1">
                    <a:solidFill>
                      <a:srgbClr val="201B17"/>
                    </a:solidFill>
                  </a:rPr>
                  <a:t>C</a:t>
                </a:r>
                <a:r>
                  <a:rPr sz="1400" b="1" baseline="32142">
                    <a:solidFill>
                      <a:srgbClr val="201B17"/>
                    </a:solidFill>
                  </a:rPr>
                  <a:t>R</a:t>
                </a:r>
                <a:r>
                  <a:rPr sz="1700" b="1">
                    <a:solidFill>
                      <a:srgbClr val="201B17"/>
                    </a:solidFill>
                  </a:rPr>
                  <a:t>C</a:t>
                </a:r>
                <a:r>
                  <a:rPr sz="1400" b="1" baseline="32142">
                    <a:solidFill>
                      <a:srgbClr val="201B17"/>
                    </a:solidFill>
                  </a:rPr>
                  <a:t>W</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80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3" nodeType="afterEffect">
                                  <p:stCondLst>
                                    <p:cond delay="0"/>
                                  </p:stCondLst>
                                  <p:iterate>
                                    <p:tmAbs val="0"/>
                                  </p:iterate>
                                  <p:childTnLst>
                                    <p:set>
                                      <p:cBhvr>
                                        <p:cTn id="15" fill="hold"/>
                                        <p:tgtEl>
                                          <p:spTgt spid="179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p:tmAbs val="0"/>
                                  </p:iterate>
                                  <p:childTnLst>
                                    <p:set>
                                      <p:cBhvr>
                                        <p:cTn id="19" fill="hold"/>
                                        <p:tgtEl>
                                          <p:spTgt spid="185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18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6" nodeType="clickEffect">
                                  <p:stCondLst>
                                    <p:cond delay="0"/>
                                  </p:stCondLst>
                                  <p:iterate>
                                    <p:tmAbs val="0"/>
                                  </p:iterate>
                                  <p:childTnLst>
                                    <p:set>
                                      <p:cBhvr>
                                        <p:cTn id="27" fill="hold"/>
                                        <p:tgtEl>
                                          <p:spTgt spid="1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5" grpId="3" animBg="1" advAuto="0"/>
      <p:bldP spid="1802" grpId="2" animBg="1" advAuto="0"/>
      <p:bldP spid="1817" grpId="5" animBg="1" advAuto="0"/>
      <p:bldP spid="1818" grpId="1" build="p" bldLvl="5" animBg="1" advAuto="0"/>
      <p:bldP spid="1833" grpId="6" animBg="1" advAuto="0"/>
      <p:bldP spid="1858" grpId="4" animBg="1"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 name="Shape 1860"/>
          <p:cNvSpPr>
            <a:spLocks noGrp="1"/>
          </p:cNvSpPr>
          <p:nvPr>
            <p:ph type="title"/>
          </p:nvPr>
        </p:nvSpPr>
        <p:spPr>
          <a:prstGeom prst="rect">
            <a:avLst/>
          </a:prstGeom>
        </p:spPr>
        <p:txBody>
          <a:bodyPr/>
          <a:lstStyle>
            <a:lvl1pPr>
              <a:tabLst>
                <a:tab pos="952500" algn="l"/>
              </a:tabLst>
            </a:lvl1pPr>
          </a:lstStyle>
          <a:p>
            <a:r>
              <a:t>Multiple Alleles in Blood</a:t>
            </a:r>
          </a:p>
        </p:txBody>
      </p:sp>
      <p:sp>
        <p:nvSpPr>
          <p:cNvPr id="1861" name="Shape 1861"/>
          <p:cNvSpPr>
            <a:spLocks noGrp="1"/>
          </p:cNvSpPr>
          <p:nvPr>
            <p:ph type="body" idx="1"/>
          </p:nvPr>
        </p:nvSpPr>
        <p:spPr>
          <a:xfrm>
            <a:off x="368300" y="1790700"/>
            <a:ext cx="11717536" cy="6078935"/>
          </a:xfrm>
          <a:prstGeom prst="rect">
            <a:avLst/>
          </a:prstGeom>
        </p:spPr>
        <p:txBody>
          <a:bodyPr/>
          <a:lstStyle/>
          <a:p>
            <a:pPr marL="345600" indent="-345600">
              <a:tabLst>
                <a:tab pos="1016000" algn="l"/>
              </a:tabLst>
            </a:pPr>
            <a:r>
              <a:t>The four common blood groups of the human ABO blood group system are determined by three alleles: A, B, and O. This is an example of a multiple allele system for a gene.</a:t>
            </a:r>
          </a:p>
          <a:p>
            <a:pPr marL="345600" indent="-345600">
              <a:tabLst>
                <a:tab pos="1016000" algn="l"/>
              </a:tabLst>
            </a:pPr>
            <a:r>
              <a:t>ABO antigens consist of sugars attached to the red blood cell surface. These sugars provide the individual antigenic properties. The alleles code for enzymes that join these sugars together.</a:t>
            </a:r>
          </a:p>
          <a:p>
            <a:pPr marL="680000" lvl="1" indent="-320000">
              <a:tabLst>
                <a:tab pos="1485900" algn="l"/>
              </a:tabLst>
            </a:pPr>
            <a:r>
              <a:t>Allele i produces a non-functional enzyme</a:t>
            </a:r>
            <a:br/>
            <a:r>
              <a:t>that is unable to make changes to the basic</a:t>
            </a:r>
            <a:br/>
            <a:r>
              <a:t>antigen (sugar) molecule.</a:t>
            </a:r>
          </a:p>
          <a:p>
            <a:pPr marL="680000" lvl="1" indent="-320000">
              <a:tabLst>
                <a:tab pos="1485900" algn="l"/>
              </a:tabLst>
            </a:pPr>
            <a:r>
              <a:t>The other two alleles (A, B) each produce</a:t>
            </a:r>
            <a:br/>
            <a:r>
              <a:t>a different enzyme that adds a different,</a:t>
            </a:r>
            <a:br/>
            <a:r>
              <a:t>specific sugar to the basic antigen.</a:t>
            </a:r>
          </a:p>
          <a:p>
            <a:pPr marL="345600" indent="-345600">
              <a:tabLst>
                <a:tab pos="1016000" algn="l"/>
              </a:tabLst>
            </a:pPr>
            <a:r>
              <a:t>Any one individual possesses only two</a:t>
            </a:r>
            <a:br/>
            <a:r>
              <a:t>alleles and they are expressed equally.</a:t>
            </a:r>
          </a:p>
        </p:txBody>
      </p:sp>
      <p:sp>
        <p:nvSpPr>
          <p:cNvPr id="1862" name="Shape 1862"/>
          <p:cNvSpPr/>
          <p:nvPr/>
        </p:nvSpPr>
        <p:spPr>
          <a:xfrm>
            <a:off x="8407400" y="6667500"/>
            <a:ext cx="677292"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FFFFFF"/>
                </a:solidFill>
              </a:defRPr>
            </a:lvl1pPr>
          </a:lstStyle>
          <a:p>
            <a:r>
              <a:t>RBC</a:t>
            </a:r>
          </a:p>
        </p:txBody>
      </p:sp>
      <p:sp>
        <p:nvSpPr>
          <p:cNvPr id="1863" name="Shape 1863"/>
          <p:cNvSpPr/>
          <p:nvPr/>
        </p:nvSpPr>
        <p:spPr>
          <a:xfrm>
            <a:off x="10934700" y="7607300"/>
            <a:ext cx="677292"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FFFFFF"/>
                </a:solidFill>
              </a:defRPr>
            </a:lvl1pPr>
          </a:lstStyle>
          <a:p>
            <a:r>
              <a:t>RBC</a:t>
            </a:r>
          </a:p>
        </p:txBody>
      </p:sp>
      <p:pic>
        <p:nvPicPr>
          <p:cNvPr id="1864" name="blood clotting CDC Janice Hanet Carr.jpg"/>
          <p:cNvPicPr>
            <a:picLocks noChangeAspect="1"/>
          </p:cNvPicPr>
          <p:nvPr/>
        </p:nvPicPr>
        <p:blipFill>
          <a:blip r:embed="rId2">
            <a:extLst/>
          </a:blip>
          <a:srcRect r="5349"/>
          <a:stretch>
            <a:fillRect/>
          </a:stretch>
        </p:blipFill>
        <p:spPr>
          <a:xfrm>
            <a:off x="6222798" y="4880372"/>
            <a:ext cx="6820102" cy="4889501"/>
          </a:xfrm>
          <a:prstGeom prst="rect">
            <a:avLst/>
          </a:prstGeom>
          <a:ln w="25400">
            <a:solidFill>
              <a:srgbClr val="FFFFFF"/>
            </a:solidFill>
            <a:miter lim="400000"/>
          </a:ln>
        </p:spPr>
      </p:pic>
      <p:sp>
        <p:nvSpPr>
          <p:cNvPr id="1865" name="Shape 1865"/>
          <p:cNvSpPr/>
          <p:nvPr/>
        </p:nvSpPr>
        <p:spPr>
          <a:xfrm>
            <a:off x="11942173" y="9523728"/>
            <a:ext cx="11430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00"/>
              </a:lnSpc>
              <a:tabLst>
                <a:tab pos="520700" algn="l"/>
              </a:tabLst>
              <a:defRPr sz="900">
                <a:solidFill>
                  <a:srgbClr val="FFFFFF"/>
                </a:solidFill>
              </a:defRPr>
            </a:lvl1pPr>
          </a:lstStyle>
          <a:p>
            <a:r>
              <a:t>CDC Janice Carr</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86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8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1" grpId="1" build="p" bldLvl="5"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7" name="Shape 1867"/>
          <p:cNvSpPr>
            <a:spLocks noGrp="1"/>
          </p:cNvSpPr>
          <p:nvPr>
            <p:ph type="title"/>
          </p:nvPr>
        </p:nvSpPr>
        <p:spPr>
          <a:prstGeom prst="rect">
            <a:avLst/>
          </a:prstGeom>
        </p:spPr>
        <p:txBody>
          <a:bodyPr/>
          <a:lstStyle>
            <a:lvl1pPr>
              <a:tabLst>
                <a:tab pos="952500" algn="l"/>
              </a:tabLst>
            </a:lvl1pPr>
          </a:lstStyle>
          <a:p>
            <a:r>
              <a:t>Multiple Alleles in Blood</a:t>
            </a:r>
          </a:p>
        </p:txBody>
      </p:sp>
      <p:grpSp>
        <p:nvGrpSpPr>
          <p:cNvPr id="1979" name="Group 1979"/>
          <p:cNvGrpSpPr/>
          <p:nvPr/>
        </p:nvGrpSpPr>
        <p:grpSpPr>
          <a:xfrm>
            <a:off x="571500" y="1790700"/>
            <a:ext cx="11595098" cy="7061200"/>
            <a:chOff x="0" y="0"/>
            <a:chExt cx="11595098" cy="7061200"/>
          </a:xfrm>
        </p:grpSpPr>
        <p:graphicFrame>
          <p:nvGraphicFramePr>
            <p:cNvPr id="1868" name="Table 1868"/>
            <p:cNvGraphicFramePr/>
            <p:nvPr/>
          </p:nvGraphicFramePr>
          <p:xfrm>
            <a:off x="0" y="0"/>
            <a:ext cx="11595098" cy="7061200"/>
          </p:xfrm>
          <a:graphic>
            <a:graphicData uri="http://schemas.openxmlformats.org/drawingml/2006/table">
              <a:tbl>
                <a:tblPr>
                  <a:tableStyleId>{8F44A2F1-9E1F-4B54-A3A2-5F16C0AD49E2}</a:tableStyleId>
                </a:tblPr>
                <a:tblGrid>
                  <a:gridCol w="1884204"/>
                  <a:gridCol w="2252473"/>
                  <a:gridCol w="2591956"/>
                  <a:gridCol w="1731500"/>
                  <a:gridCol w="1421770"/>
                  <a:gridCol w="1713195"/>
                </a:tblGrid>
                <a:tr h="850900">
                  <a:tc>
                    <a:txBody>
                      <a:bodyPr/>
                      <a:lstStyle/>
                      <a:p>
                        <a:pPr algn="ctr">
                          <a:lnSpc>
                            <a:spcPts val="2700"/>
                          </a:lnSpc>
                          <a:tabLst>
                            <a:tab pos="520700" algn="l"/>
                          </a:tabLst>
                          <a:defRPr>
                            <a:solidFill>
                              <a:srgbClr val="000000"/>
                            </a:solidFill>
                          </a:defRPr>
                        </a:pPr>
                        <a:r>
                          <a:rPr sz="2000" b="1">
                            <a:solidFill>
                              <a:srgbClr val="FFFFFF"/>
                            </a:solidFill>
                            <a:latin typeface="+mn-lt"/>
                            <a:ea typeface="+mn-ea"/>
                            <a:cs typeface="+mn-cs"/>
                          </a:rPr>
                          <a:t>Phenotype (blood group)</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006994"/>
                      </a:solidFill>
                    </a:tcPr>
                  </a:tc>
                  <a:tc>
                    <a:txBody>
                      <a:bodyPr/>
                      <a:lstStyle/>
                      <a:p>
                        <a:pPr algn="ctr">
                          <a:lnSpc>
                            <a:spcPts val="2700"/>
                          </a:lnSpc>
                          <a:tabLst>
                            <a:tab pos="520700" algn="l"/>
                          </a:tabLst>
                          <a:defRPr>
                            <a:solidFill>
                              <a:srgbClr val="000000"/>
                            </a:solidFill>
                          </a:defRPr>
                        </a:pPr>
                        <a:r>
                          <a:rPr sz="2000" b="1">
                            <a:solidFill>
                              <a:srgbClr val="FFFFFF"/>
                            </a:solidFill>
                            <a:latin typeface="+mn-lt"/>
                            <a:ea typeface="+mn-ea"/>
                            <a:cs typeface="+mn-cs"/>
                          </a:rPr>
                          <a:t>Genotypes</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006994"/>
                      </a:solidFill>
                    </a:tcPr>
                  </a:tc>
                  <a:tc gridSpan="2">
                    <a:txBody>
                      <a:bodyPr/>
                      <a:lstStyle/>
                      <a:p>
                        <a:pPr algn="ctr">
                          <a:lnSpc>
                            <a:spcPts val="2800"/>
                          </a:lnSpc>
                          <a:tabLst>
                            <a:tab pos="520700" algn="l"/>
                          </a:tabLst>
                          <a:defRPr>
                            <a:solidFill>
                              <a:srgbClr val="000000"/>
                            </a:solidFill>
                          </a:defRPr>
                        </a:pPr>
                        <a:r>
                          <a:rPr sz="2100" b="1">
                            <a:solidFill>
                              <a:srgbClr val="FFFFFF"/>
                            </a:solidFill>
                            <a:latin typeface="+mn-lt"/>
                            <a:ea typeface="+mn-ea"/>
                            <a:cs typeface="+mn-cs"/>
                          </a:rPr>
                          <a:t>Allele codes for molecule</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006994"/>
                      </a:solidFill>
                    </a:tcPr>
                  </a:tc>
                  <a:tc hMerge="1">
                    <a:txBody>
                      <a:bodyPr/>
                      <a:lstStyle/>
                      <a:p>
                        <a:endParaRPr lang="en-US"/>
                      </a:p>
                    </a:txBody>
                    <a:tcPr/>
                  </a:tc>
                  <a:tc>
                    <a:txBody>
                      <a:bodyPr/>
                      <a:lstStyle/>
                      <a:p>
                        <a:pPr algn="ctr">
                          <a:lnSpc>
                            <a:spcPts val="2800"/>
                          </a:lnSpc>
                          <a:tabLst>
                            <a:tab pos="520700" algn="l"/>
                          </a:tabLst>
                          <a:defRPr>
                            <a:solidFill>
                              <a:srgbClr val="000000"/>
                            </a:solidFill>
                          </a:defRPr>
                        </a:pPr>
                        <a:r>
                          <a:rPr sz="2100" b="1">
                            <a:solidFill>
                              <a:srgbClr val="FFFFFF"/>
                            </a:solidFill>
                            <a:latin typeface="+mn-lt"/>
                            <a:ea typeface="+mn-ea"/>
                            <a:cs typeface="+mn-cs"/>
                          </a:rPr>
                          <a:t>Antigen</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006994"/>
                      </a:solidFill>
                    </a:tcPr>
                  </a:tc>
                  <a:tc>
                    <a:txBody>
                      <a:bodyPr/>
                      <a:lstStyle/>
                      <a:p>
                        <a:pPr algn="ctr">
                          <a:lnSpc>
                            <a:spcPts val="2700"/>
                          </a:lnSpc>
                          <a:tabLst>
                            <a:tab pos="520700" algn="l"/>
                          </a:tabLst>
                          <a:defRPr>
                            <a:solidFill>
                              <a:srgbClr val="000000"/>
                            </a:solidFill>
                          </a:defRPr>
                        </a:pPr>
                        <a:r>
                          <a:rPr sz="2000" b="1">
                            <a:solidFill>
                              <a:srgbClr val="FFFFFF"/>
                            </a:solidFill>
                            <a:latin typeface="+mn-lt"/>
                            <a:ea typeface="+mn-ea"/>
                            <a:cs typeface="+mn-cs"/>
                          </a:rPr>
                          <a:t>Antibodies in serum</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006994"/>
                      </a:solidFill>
                    </a:tcPr>
                  </a:tc>
                </a:tr>
                <a:tr h="1854200">
                  <a:tc>
                    <a:txBody>
                      <a:bodyPr/>
                      <a:lstStyle/>
                      <a:p>
                        <a:pPr algn="ctr">
                          <a:lnSpc>
                            <a:spcPts val="5100"/>
                          </a:lnSpc>
                          <a:tabLst>
                            <a:tab pos="520700" algn="l"/>
                          </a:tabLst>
                          <a:defRPr>
                            <a:solidFill>
                              <a:srgbClr val="000000"/>
                            </a:solidFill>
                          </a:defRPr>
                        </a:pPr>
                        <a:r>
                          <a:rPr sz="4000" b="1">
                            <a:latin typeface="+mn-lt"/>
                            <a:ea typeface="+mn-ea"/>
                            <a:cs typeface="+mn-cs"/>
                          </a:rPr>
                          <a:t>O</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ctr">
                          <a:lnSpc>
                            <a:spcPts val="5100"/>
                          </a:lnSpc>
                          <a:tabLst>
                            <a:tab pos="520700" algn="l"/>
                          </a:tabLst>
                          <a:defRPr>
                            <a:solidFill>
                              <a:srgbClr val="000000"/>
                            </a:solidFill>
                          </a:defRPr>
                        </a:pPr>
                        <a:r>
                          <a:rPr sz="4000" b="1">
                            <a:latin typeface="+mn-lt"/>
                            <a:ea typeface="+mn-ea"/>
                            <a:cs typeface="+mn-cs"/>
                          </a:rPr>
                          <a:t>OO</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nSpc>
                            <a:spcPts val="2400"/>
                          </a:lnSpc>
                          <a:tabLst>
                            <a:tab pos="520700" algn="l"/>
                          </a:tabLst>
                          <a:defRPr>
                            <a:latin typeface="Helvetica"/>
                            <a:ea typeface="Helvetica"/>
                            <a:cs typeface="Helvetica"/>
                            <a:sym typeface="Helvetica"/>
                          </a:defRPr>
                        </a:pPr>
                        <a:endParaRPr>
                          <a:solidFill>
                            <a:srgbClr val="000000"/>
                          </a:solidFill>
                        </a:endParaRPr>
                      </a:p>
                      <a:p>
                        <a:pPr>
                          <a:lnSpc>
                            <a:spcPts val="2400"/>
                          </a:lnSpc>
                          <a:tabLst>
                            <a:tab pos="520700" algn="l"/>
                          </a:tabLst>
                          <a:defRPr>
                            <a:latin typeface="Helvetica"/>
                            <a:ea typeface="Helvetica"/>
                            <a:cs typeface="Helvetica"/>
                            <a:sym typeface="Helvetica"/>
                          </a:defRPr>
                        </a:pPr>
                        <a:endParaRPr>
                          <a:solidFill>
                            <a:srgbClr val="000000"/>
                          </a:solidFill>
                        </a:endParaRPr>
                      </a:p>
                      <a:p>
                        <a:pPr algn="ctr">
                          <a:lnSpc>
                            <a:spcPts val="2400"/>
                          </a:lnSpc>
                          <a:tabLst>
                            <a:tab pos="520700" algn="l"/>
                          </a:tabLst>
                          <a:defRPr>
                            <a:latin typeface="Helvetica"/>
                            <a:ea typeface="Helvetica"/>
                            <a:cs typeface="Helvetica"/>
                            <a:sym typeface="Helvetica"/>
                          </a:defRPr>
                        </a:pPr>
                        <a:endParaRPr>
                          <a:solidFill>
                            <a:srgbClr val="000000"/>
                          </a:solidFill>
                        </a:endParaRPr>
                      </a:p>
                      <a:p>
                        <a:pPr>
                          <a:lnSpc>
                            <a:spcPts val="2400"/>
                          </a:lnSpc>
                          <a:tabLst>
                            <a:tab pos="520700" algn="l"/>
                          </a:tabLst>
                          <a:defRPr>
                            <a:latin typeface="Helvetica"/>
                            <a:ea typeface="Helvetica"/>
                            <a:cs typeface="Helvetica"/>
                            <a:sym typeface="Helvetica"/>
                          </a:defRPr>
                        </a:pPr>
                        <a:r>
                          <a:rPr>
                            <a:solidFill>
                              <a:srgbClr val="000000"/>
                            </a:solidFill>
                          </a:rPr>
                          <a:t>    Precursor</a:t>
                        </a:r>
                      </a:p>
                    </a:txBody>
                    <a:tcPr marL="38100" marR="38100" marT="38100" marB="38100" anchor="ctr" horzOverflow="overflow">
                      <a:lnL w="12700">
                        <a:solidFill>
                          <a:srgbClr val="000000"/>
                        </a:solidFill>
                        <a:miter lim="400000"/>
                      </a:lnL>
                      <a:lnR w="0">
                        <a:miter lim="400000"/>
                      </a:lnR>
                      <a:lnT w="12700">
                        <a:solidFill>
                          <a:srgbClr val="000000"/>
                        </a:solidFill>
                        <a:miter lim="400000"/>
                      </a:lnT>
                      <a:lnB w="12700">
                        <a:solidFill>
                          <a:srgbClr val="000000"/>
                        </a:solidFill>
                        <a:miter lim="400000"/>
                      </a:lnB>
                      <a:solidFill>
                        <a:srgbClr val="FFFFFF"/>
                      </a:solidFill>
                    </a:tcPr>
                  </a:tc>
                  <a:tc>
                    <a:txBody>
                      <a:bodyPr/>
                      <a:lstStyle/>
                      <a:p>
                        <a:pPr>
                          <a:lnSpc>
                            <a:spcPts val="2400"/>
                          </a:lnSpc>
                          <a:tabLst>
                            <a:tab pos="520700" algn="l"/>
                          </a:tabLst>
                          <a:defRPr>
                            <a:solidFill>
                              <a:srgbClr val="000000"/>
                            </a:solidFill>
                          </a:defRPr>
                        </a:pPr>
                        <a:r>
                          <a:rPr>
                            <a:latin typeface="Helvetica"/>
                            <a:ea typeface="Helvetica"/>
                            <a:cs typeface="Helvetica"/>
                            <a:sym typeface="Helvetica"/>
                          </a:rPr>
                          <a:t>Precursor antigen without extra sugar at end</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ctr">
                          <a:lnSpc>
                            <a:spcPts val="2400"/>
                          </a:lnSpc>
                          <a:tabLst>
                            <a:tab pos="520700" algn="l"/>
                          </a:tabLst>
                          <a:defRPr>
                            <a:solidFill>
                              <a:srgbClr val="000000"/>
                            </a:solidFill>
                          </a:defRPr>
                        </a:pPr>
                        <a:r>
                          <a:rPr>
                            <a:latin typeface="Helvetica"/>
                            <a:ea typeface="Helvetica"/>
                            <a:cs typeface="Helvetica"/>
                            <a:sym typeface="Helvetica"/>
                          </a:rPr>
                          <a:t>None (also called universal donor)</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1346200">
                  <a:tc>
                    <a:txBody>
                      <a:bodyPr/>
                      <a:lstStyle/>
                      <a:p>
                        <a:pPr algn="ctr">
                          <a:lnSpc>
                            <a:spcPts val="5100"/>
                          </a:lnSpc>
                          <a:tabLst>
                            <a:tab pos="520700" algn="l"/>
                          </a:tabLst>
                          <a:defRPr>
                            <a:solidFill>
                              <a:srgbClr val="000000"/>
                            </a:solidFill>
                          </a:defRPr>
                        </a:pPr>
                        <a:r>
                          <a:rPr sz="4000" b="1">
                            <a:latin typeface="+mn-lt"/>
                            <a:ea typeface="+mn-ea"/>
                            <a:cs typeface="+mn-cs"/>
                          </a:rPr>
                          <a:t>A</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ctr">
                          <a:lnSpc>
                            <a:spcPts val="5100"/>
                          </a:lnSpc>
                          <a:tabLst>
                            <a:tab pos="520700" algn="l"/>
                          </a:tabLst>
                          <a:defRPr sz="4000" b="1">
                            <a:latin typeface="+mn-lt"/>
                            <a:ea typeface="+mn-ea"/>
                            <a:cs typeface="+mn-cs"/>
                          </a:defRPr>
                        </a:pPr>
                        <a:r>
                          <a:rPr>
                            <a:solidFill>
                              <a:srgbClr val="000000"/>
                            </a:solidFill>
                          </a:rPr>
                          <a:t>AA, AO</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12700">
                        <a:solidFill>
                          <a:srgbClr val="000000"/>
                        </a:solidFill>
                        <a:miter lim="400000"/>
                      </a:lnL>
                      <a:lnR w="0">
                        <a:miter lim="400000"/>
                      </a:lnR>
                      <a:lnT w="12700">
                        <a:solidFill>
                          <a:srgbClr val="000000"/>
                        </a:solidFill>
                        <a:miter lim="400000"/>
                      </a:lnT>
                      <a:lnB w="12700">
                        <a:solidFill>
                          <a:srgbClr val="000000"/>
                        </a:solidFill>
                        <a:miter lim="400000"/>
                      </a:lnB>
                      <a:solidFill>
                        <a:srgbClr val="FFFFFF"/>
                      </a:solidFill>
                    </a:tcPr>
                  </a:tc>
                  <a:tc>
                    <a:txBody>
                      <a:bodyPr/>
                      <a:lstStyle/>
                      <a:p>
                        <a:pPr>
                          <a:lnSpc>
                            <a:spcPts val="2400"/>
                          </a:lnSpc>
                          <a:tabLst>
                            <a:tab pos="520700" algn="l"/>
                          </a:tabLst>
                          <a:defRPr sz="2800">
                            <a:sym typeface="Hoefler Text"/>
                          </a:defRPr>
                        </a:pPr>
                        <a:r>
                          <a:rPr sz="1800">
                            <a:solidFill>
                              <a:srgbClr val="000000"/>
                            </a:solidFill>
                            <a:latin typeface="Helvetica"/>
                            <a:ea typeface="Helvetica"/>
                            <a:cs typeface="Helvetica"/>
                            <a:sym typeface="Helvetica"/>
                          </a:rPr>
                          <a:t>acetyl-</a:t>
                        </a:r>
                      </a:p>
                      <a:p>
                        <a:pPr>
                          <a:lnSpc>
                            <a:spcPts val="2400"/>
                          </a:lnSpc>
                          <a:tabLst>
                            <a:tab pos="520700" algn="l"/>
                          </a:tabLst>
                          <a:defRPr sz="2800">
                            <a:sym typeface="Hoefler Text"/>
                          </a:defRPr>
                        </a:pPr>
                        <a:r>
                          <a:rPr sz="1800">
                            <a:solidFill>
                              <a:srgbClr val="000000"/>
                            </a:solidFill>
                            <a:latin typeface="Helvetica"/>
                            <a:ea typeface="Helvetica"/>
                            <a:cs typeface="Helvetica"/>
                            <a:sym typeface="Helvetica"/>
                          </a:rPr>
                          <a:t>galactosamine added to precursor</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1358900">
                  <a:tc>
                    <a:txBody>
                      <a:bodyPr/>
                      <a:lstStyle/>
                      <a:p>
                        <a:pPr algn="ctr">
                          <a:lnSpc>
                            <a:spcPts val="5100"/>
                          </a:lnSpc>
                          <a:tabLst>
                            <a:tab pos="520700" algn="l"/>
                          </a:tabLst>
                          <a:defRPr>
                            <a:solidFill>
                              <a:srgbClr val="000000"/>
                            </a:solidFill>
                          </a:defRPr>
                        </a:pPr>
                        <a:r>
                          <a:rPr sz="4000" b="1">
                            <a:latin typeface="+mn-lt"/>
                            <a:ea typeface="+mn-ea"/>
                            <a:cs typeface="+mn-cs"/>
                          </a:rPr>
                          <a:t>B</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ctr">
                          <a:lnSpc>
                            <a:spcPts val="5100"/>
                          </a:lnSpc>
                          <a:tabLst>
                            <a:tab pos="520700" algn="l"/>
                          </a:tabLst>
                          <a:defRPr sz="4000" b="1">
                            <a:latin typeface="+mn-lt"/>
                            <a:ea typeface="+mn-ea"/>
                            <a:cs typeface="+mn-cs"/>
                          </a:defRPr>
                        </a:pPr>
                        <a:r>
                          <a:rPr>
                            <a:solidFill>
                              <a:srgbClr val="000000"/>
                            </a:solidFill>
                          </a:rPr>
                          <a:t>BB, BO</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12700">
                        <a:solidFill>
                          <a:srgbClr val="000000"/>
                        </a:solidFill>
                        <a:miter lim="400000"/>
                      </a:lnL>
                      <a:lnR w="0">
                        <a:miter lim="400000"/>
                      </a:lnR>
                      <a:lnT w="12700">
                        <a:solidFill>
                          <a:srgbClr val="000000"/>
                        </a:solidFill>
                        <a:miter lim="400000"/>
                      </a:lnT>
                      <a:lnB w="12700">
                        <a:solidFill>
                          <a:srgbClr val="000000"/>
                        </a:solidFill>
                        <a:miter lim="400000"/>
                      </a:lnB>
                      <a:solidFill>
                        <a:srgbClr val="FFFFFF"/>
                      </a:solidFill>
                    </a:tcPr>
                  </a:tc>
                  <a:tc>
                    <a:txBody>
                      <a:bodyPr/>
                      <a:lstStyle/>
                      <a:p>
                        <a:pPr>
                          <a:lnSpc>
                            <a:spcPts val="2400"/>
                          </a:lnSpc>
                          <a:tabLst>
                            <a:tab pos="520700" algn="l"/>
                          </a:tabLst>
                          <a:defRPr>
                            <a:solidFill>
                              <a:srgbClr val="000000"/>
                            </a:solidFill>
                          </a:defRPr>
                        </a:pPr>
                        <a:r>
                          <a:rPr>
                            <a:latin typeface="Helvetica"/>
                            <a:ea typeface="Helvetica"/>
                            <a:cs typeface="Helvetica"/>
                            <a:sym typeface="Helvetica"/>
                          </a:rPr>
                          <a:t>galactose added to precursor</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1651000">
                  <a:tc>
                    <a:txBody>
                      <a:bodyPr/>
                      <a:lstStyle/>
                      <a:p>
                        <a:pPr algn="ctr">
                          <a:lnSpc>
                            <a:spcPts val="5100"/>
                          </a:lnSpc>
                          <a:tabLst>
                            <a:tab pos="520700" algn="l"/>
                          </a:tabLst>
                          <a:defRPr sz="4000" b="1">
                            <a:solidFill>
                              <a:srgbClr val="000000"/>
                            </a:solidFill>
                            <a:latin typeface="+mn-lt"/>
                            <a:ea typeface="+mn-ea"/>
                            <a:cs typeface="+mn-cs"/>
                          </a:defRPr>
                        </a:pPr>
                        <a:r>
                          <a:rPr spc="123"/>
                          <a:t>AB</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ctr">
                          <a:lnSpc>
                            <a:spcPts val="5100"/>
                          </a:lnSpc>
                          <a:tabLst>
                            <a:tab pos="520700" algn="l"/>
                          </a:tabLst>
                          <a:defRPr sz="4000" b="1">
                            <a:latin typeface="+mn-lt"/>
                            <a:ea typeface="+mn-ea"/>
                            <a:cs typeface="+mn-cs"/>
                          </a:defRPr>
                        </a:pPr>
                        <a:r>
                          <a:rPr>
                            <a:solidFill>
                              <a:srgbClr val="000000"/>
                            </a:solidFill>
                          </a:rPr>
                          <a:t>AB</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12700">
                        <a:solidFill>
                          <a:srgbClr val="000000"/>
                        </a:solidFill>
                        <a:miter lim="400000"/>
                      </a:lnL>
                      <a:lnR w="0">
                        <a:miter lim="400000"/>
                      </a:lnR>
                      <a:lnT w="12700">
                        <a:solidFill>
                          <a:srgbClr val="000000"/>
                        </a:solidFill>
                        <a:miter lim="400000"/>
                      </a:lnT>
                      <a:lnB w="12700">
                        <a:solidFill>
                          <a:srgbClr val="000000"/>
                        </a:solidFill>
                        <a:miter lim="400000"/>
                      </a:lnB>
                      <a:solidFill>
                        <a:srgbClr val="FFFFFF"/>
                      </a:solidFill>
                    </a:tcPr>
                  </a:tc>
                  <a:tc>
                    <a:txBody>
                      <a:bodyPr/>
                      <a:lstStyle/>
                      <a:p>
                        <a:pPr>
                          <a:lnSpc>
                            <a:spcPts val="2400"/>
                          </a:lnSpc>
                          <a:tabLst>
                            <a:tab pos="520700" algn="l"/>
                          </a:tabLst>
                          <a:defRPr>
                            <a:solidFill>
                              <a:srgbClr val="000000"/>
                            </a:solidFill>
                          </a:defRPr>
                        </a:pPr>
                        <a:r>
                          <a:rPr>
                            <a:latin typeface="Helvetica"/>
                            <a:ea typeface="Helvetica"/>
                            <a:cs typeface="Helvetica"/>
                            <a:sym typeface="Helvetica"/>
                          </a:rPr>
                          <a:t>Contains both sugars</a:t>
                        </a:r>
                      </a:p>
                    </a:txBody>
                    <a:tcPr marL="38100" marR="38100" marT="38100" marB="38100" anchor="ctr" horzOverflow="overflow">
                      <a:lnL w="0">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0" algn="ctr" defTabSz="914400">
                          <a:lnSpc>
                            <a:spcPts val="3300"/>
                          </a:lnSpc>
                          <a:tabLst>
                            <a:tab pos="520700" algn="l"/>
                          </a:tabLst>
                          <a:defRPr sz="2800">
                            <a:solidFill>
                              <a:srgbClr val="000000"/>
                            </a:solidFill>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algn="ctr">
                          <a:lnSpc>
                            <a:spcPts val="2400"/>
                          </a:lnSpc>
                          <a:tabLst>
                            <a:tab pos="520700" algn="l"/>
                          </a:tabLst>
                          <a:defRPr>
                            <a:solidFill>
                              <a:srgbClr val="000000"/>
                            </a:solidFill>
                          </a:defRPr>
                        </a:pPr>
                        <a:r>
                          <a:rPr>
                            <a:latin typeface="Helvetica"/>
                            <a:ea typeface="Helvetica"/>
                            <a:cs typeface="Helvetica"/>
                            <a:sym typeface="Helvetica"/>
                          </a:rPr>
                          <a:t>None (also called universal recipient)</a:t>
                        </a: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bl>
            </a:graphicData>
          </a:graphic>
        </p:graphicFrame>
        <p:grpSp>
          <p:nvGrpSpPr>
            <p:cNvPr id="1876" name="Group 1876"/>
            <p:cNvGrpSpPr/>
            <p:nvPr/>
          </p:nvGrpSpPr>
          <p:grpSpPr>
            <a:xfrm>
              <a:off x="4568520" y="1308100"/>
              <a:ext cx="1315934" cy="444500"/>
              <a:chOff x="0" y="0"/>
              <a:chExt cx="1315932" cy="444500"/>
            </a:xfrm>
          </p:grpSpPr>
          <p:sp>
            <p:nvSpPr>
              <p:cNvPr id="1869" name="Shape 1869"/>
              <p:cNvSpPr/>
              <p:nvPr/>
            </p:nvSpPr>
            <p:spPr>
              <a:xfrm>
                <a:off x="0"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70" name="Shape 1870"/>
              <p:cNvSpPr/>
              <p:nvPr/>
            </p:nvSpPr>
            <p:spPr>
              <a:xfrm>
                <a:off x="223460"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71" name="Shape 1871"/>
              <p:cNvSpPr/>
              <p:nvPr/>
            </p:nvSpPr>
            <p:spPr>
              <a:xfrm>
                <a:off x="434505" y="215900"/>
                <a:ext cx="223462"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72" name="Shape 1872"/>
              <p:cNvSpPr/>
              <p:nvPr/>
            </p:nvSpPr>
            <p:spPr>
              <a:xfrm>
                <a:off x="657966"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73" name="Shape 1873"/>
              <p:cNvSpPr/>
              <p:nvPr/>
            </p:nvSpPr>
            <p:spPr>
              <a:xfrm>
                <a:off x="881426"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74" name="Shape 1874"/>
              <p:cNvSpPr/>
              <p:nvPr/>
            </p:nvSpPr>
            <p:spPr>
              <a:xfrm>
                <a:off x="1092472"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75" name="Shape 1875"/>
              <p:cNvSpPr/>
              <p:nvPr/>
            </p:nvSpPr>
            <p:spPr>
              <a:xfrm>
                <a:off x="1092472" y="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885" name="Group 1885"/>
            <p:cNvGrpSpPr/>
            <p:nvPr/>
          </p:nvGrpSpPr>
          <p:grpSpPr>
            <a:xfrm>
              <a:off x="4469205" y="3111500"/>
              <a:ext cx="1539395" cy="444500"/>
              <a:chOff x="0" y="0"/>
              <a:chExt cx="1539393" cy="444500"/>
            </a:xfrm>
          </p:grpSpPr>
          <p:sp>
            <p:nvSpPr>
              <p:cNvPr id="1877" name="Shape 1877"/>
              <p:cNvSpPr/>
              <p:nvPr/>
            </p:nvSpPr>
            <p:spPr>
              <a:xfrm>
                <a:off x="0"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78" name="Shape 1878"/>
              <p:cNvSpPr/>
              <p:nvPr/>
            </p:nvSpPr>
            <p:spPr>
              <a:xfrm>
                <a:off x="223460"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79" name="Shape 1879"/>
              <p:cNvSpPr/>
              <p:nvPr/>
            </p:nvSpPr>
            <p:spPr>
              <a:xfrm>
                <a:off x="434505" y="215900"/>
                <a:ext cx="223462"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80" name="Shape 1880"/>
              <p:cNvSpPr/>
              <p:nvPr/>
            </p:nvSpPr>
            <p:spPr>
              <a:xfrm>
                <a:off x="657966"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81" name="Shape 1881"/>
              <p:cNvSpPr/>
              <p:nvPr/>
            </p:nvSpPr>
            <p:spPr>
              <a:xfrm>
                <a:off x="881426"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82" name="Shape 1882"/>
              <p:cNvSpPr/>
              <p:nvPr/>
            </p:nvSpPr>
            <p:spPr>
              <a:xfrm>
                <a:off x="1092472"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83" name="Shape 1883"/>
              <p:cNvSpPr/>
              <p:nvPr/>
            </p:nvSpPr>
            <p:spPr>
              <a:xfrm>
                <a:off x="1092472" y="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84" name="Shape 1884"/>
              <p:cNvSpPr/>
              <p:nvPr/>
            </p:nvSpPr>
            <p:spPr>
              <a:xfrm>
                <a:off x="1315932" y="215900"/>
                <a:ext cx="223462" cy="228600"/>
              </a:xfrm>
              <a:prstGeom prst="ellipse">
                <a:avLst/>
              </a:prstGeom>
              <a:solidFill>
                <a:srgbClr val="D4FB79"/>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894" name="Group 1894"/>
            <p:cNvGrpSpPr/>
            <p:nvPr/>
          </p:nvGrpSpPr>
          <p:grpSpPr>
            <a:xfrm>
              <a:off x="4456791" y="4406900"/>
              <a:ext cx="1539394" cy="444500"/>
              <a:chOff x="0" y="0"/>
              <a:chExt cx="1539393" cy="444500"/>
            </a:xfrm>
          </p:grpSpPr>
          <p:sp>
            <p:nvSpPr>
              <p:cNvPr id="1886" name="Shape 1886"/>
              <p:cNvSpPr/>
              <p:nvPr/>
            </p:nvSpPr>
            <p:spPr>
              <a:xfrm>
                <a:off x="0"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87" name="Shape 1887"/>
              <p:cNvSpPr/>
              <p:nvPr/>
            </p:nvSpPr>
            <p:spPr>
              <a:xfrm>
                <a:off x="223460"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88" name="Shape 1888"/>
              <p:cNvSpPr/>
              <p:nvPr/>
            </p:nvSpPr>
            <p:spPr>
              <a:xfrm>
                <a:off x="434505" y="215900"/>
                <a:ext cx="223462"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89" name="Shape 1889"/>
              <p:cNvSpPr/>
              <p:nvPr/>
            </p:nvSpPr>
            <p:spPr>
              <a:xfrm>
                <a:off x="657966"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90" name="Shape 1890"/>
              <p:cNvSpPr/>
              <p:nvPr/>
            </p:nvSpPr>
            <p:spPr>
              <a:xfrm>
                <a:off x="881426"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91" name="Shape 1891"/>
              <p:cNvSpPr/>
              <p:nvPr/>
            </p:nvSpPr>
            <p:spPr>
              <a:xfrm>
                <a:off x="1092472"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92" name="Shape 1892"/>
              <p:cNvSpPr/>
              <p:nvPr/>
            </p:nvSpPr>
            <p:spPr>
              <a:xfrm>
                <a:off x="1092472" y="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93" name="Shape 1893"/>
              <p:cNvSpPr/>
              <p:nvPr/>
            </p:nvSpPr>
            <p:spPr>
              <a:xfrm>
                <a:off x="1315932" y="215900"/>
                <a:ext cx="223462" cy="228600"/>
              </a:xfrm>
              <a:prstGeom prst="ellipse">
                <a:avLst/>
              </a:prstGeom>
              <a:solidFill>
                <a:srgbClr val="006994"/>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903" name="Group 1903"/>
            <p:cNvGrpSpPr/>
            <p:nvPr/>
          </p:nvGrpSpPr>
          <p:grpSpPr>
            <a:xfrm>
              <a:off x="4506448" y="6235700"/>
              <a:ext cx="1539395" cy="444500"/>
              <a:chOff x="0" y="0"/>
              <a:chExt cx="1539393" cy="444500"/>
            </a:xfrm>
          </p:grpSpPr>
          <p:sp>
            <p:nvSpPr>
              <p:cNvPr id="1895" name="Shape 1895"/>
              <p:cNvSpPr/>
              <p:nvPr/>
            </p:nvSpPr>
            <p:spPr>
              <a:xfrm>
                <a:off x="0"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96" name="Shape 1896"/>
              <p:cNvSpPr/>
              <p:nvPr/>
            </p:nvSpPr>
            <p:spPr>
              <a:xfrm>
                <a:off x="223460"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97" name="Shape 1897"/>
              <p:cNvSpPr/>
              <p:nvPr/>
            </p:nvSpPr>
            <p:spPr>
              <a:xfrm>
                <a:off x="434505" y="215900"/>
                <a:ext cx="223462"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98" name="Shape 1898"/>
              <p:cNvSpPr/>
              <p:nvPr/>
            </p:nvSpPr>
            <p:spPr>
              <a:xfrm>
                <a:off x="657966"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99" name="Shape 1899"/>
              <p:cNvSpPr/>
              <p:nvPr/>
            </p:nvSpPr>
            <p:spPr>
              <a:xfrm>
                <a:off x="881426"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00" name="Shape 1900"/>
              <p:cNvSpPr/>
              <p:nvPr/>
            </p:nvSpPr>
            <p:spPr>
              <a:xfrm>
                <a:off x="1092472"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01" name="Shape 1901"/>
              <p:cNvSpPr/>
              <p:nvPr/>
            </p:nvSpPr>
            <p:spPr>
              <a:xfrm>
                <a:off x="1092472" y="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02" name="Shape 1902"/>
              <p:cNvSpPr/>
              <p:nvPr/>
            </p:nvSpPr>
            <p:spPr>
              <a:xfrm>
                <a:off x="1315932" y="215900"/>
                <a:ext cx="223462" cy="228600"/>
              </a:xfrm>
              <a:prstGeom prst="ellipse">
                <a:avLst/>
              </a:prstGeom>
              <a:solidFill>
                <a:srgbClr val="006994"/>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912" name="Group 1912"/>
            <p:cNvGrpSpPr/>
            <p:nvPr/>
          </p:nvGrpSpPr>
          <p:grpSpPr>
            <a:xfrm>
              <a:off x="4506448" y="5613400"/>
              <a:ext cx="1539395" cy="444500"/>
              <a:chOff x="0" y="0"/>
              <a:chExt cx="1539393" cy="444500"/>
            </a:xfrm>
          </p:grpSpPr>
          <p:sp>
            <p:nvSpPr>
              <p:cNvPr id="1904" name="Shape 1904"/>
              <p:cNvSpPr/>
              <p:nvPr/>
            </p:nvSpPr>
            <p:spPr>
              <a:xfrm>
                <a:off x="0"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05" name="Shape 1905"/>
              <p:cNvSpPr/>
              <p:nvPr/>
            </p:nvSpPr>
            <p:spPr>
              <a:xfrm>
                <a:off x="223460"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06" name="Shape 1906"/>
              <p:cNvSpPr/>
              <p:nvPr/>
            </p:nvSpPr>
            <p:spPr>
              <a:xfrm>
                <a:off x="434505" y="215900"/>
                <a:ext cx="223462"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07" name="Shape 1907"/>
              <p:cNvSpPr/>
              <p:nvPr/>
            </p:nvSpPr>
            <p:spPr>
              <a:xfrm>
                <a:off x="657966"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08" name="Shape 1908"/>
              <p:cNvSpPr/>
              <p:nvPr/>
            </p:nvSpPr>
            <p:spPr>
              <a:xfrm>
                <a:off x="881426"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09" name="Shape 1909"/>
              <p:cNvSpPr/>
              <p:nvPr/>
            </p:nvSpPr>
            <p:spPr>
              <a:xfrm>
                <a:off x="1092472" y="21590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10" name="Shape 1910"/>
              <p:cNvSpPr/>
              <p:nvPr/>
            </p:nvSpPr>
            <p:spPr>
              <a:xfrm>
                <a:off x="1092472" y="0"/>
                <a:ext cx="223461" cy="228600"/>
              </a:xfrm>
              <a:prstGeom prst="ellipse">
                <a:avLst/>
              </a:prstGeom>
              <a:solidFill>
                <a:srgbClr val="FF2600"/>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11" name="Shape 1911"/>
              <p:cNvSpPr/>
              <p:nvPr/>
            </p:nvSpPr>
            <p:spPr>
              <a:xfrm>
                <a:off x="1315932" y="215900"/>
                <a:ext cx="223462" cy="228600"/>
              </a:xfrm>
              <a:prstGeom prst="ellipse">
                <a:avLst/>
              </a:prstGeom>
              <a:solidFill>
                <a:srgbClr val="D4FB79"/>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1913" name="Shape 1913"/>
            <p:cNvSpPr/>
            <p:nvPr/>
          </p:nvSpPr>
          <p:spPr>
            <a:xfrm flipV="1">
              <a:off x="5971356" y="1650998"/>
              <a:ext cx="485464" cy="2"/>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14" name="Shape 1914"/>
            <p:cNvSpPr/>
            <p:nvPr/>
          </p:nvSpPr>
          <p:spPr>
            <a:xfrm flipV="1">
              <a:off x="6070671" y="3428998"/>
              <a:ext cx="485464" cy="2"/>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15" name="Shape 1915"/>
            <p:cNvSpPr/>
            <p:nvPr/>
          </p:nvSpPr>
          <p:spPr>
            <a:xfrm flipV="1">
              <a:off x="6083085" y="4711698"/>
              <a:ext cx="485463" cy="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16" name="Shape 1916"/>
            <p:cNvSpPr/>
            <p:nvPr/>
          </p:nvSpPr>
          <p:spPr>
            <a:xfrm flipV="1">
              <a:off x="6132745" y="5943598"/>
              <a:ext cx="485463" cy="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17" name="Shape 1917"/>
            <p:cNvSpPr/>
            <p:nvPr/>
          </p:nvSpPr>
          <p:spPr>
            <a:xfrm flipV="1">
              <a:off x="6145158" y="6553198"/>
              <a:ext cx="485463" cy="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18" name="Shape 1918"/>
            <p:cNvSpPr/>
            <p:nvPr/>
          </p:nvSpPr>
          <p:spPr>
            <a:xfrm>
              <a:off x="8851509" y="3200400"/>
              <a:ext cx="297948" cy="304800"/>
            </a:xfrm>
            <a:prstGeom prst="ellipse">
              <a:avLst/>
            </a:prstGeom>
            <a:solidFill>
              <a:srgbClr val="D4FB79"/>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19" name="Shape 1919"/>
            <p:cNvSpPr/>
            <p:nvPr/>
          </p:nvSpPr>
          <p:spPr>
            <a:xfrm>
              <a:off x="8851509" y="4533900"/>
              <a:ext cx="299121" cy="279400"/>
            </a:xfrm>
            <a:prstGeom prst="ellipse">
              <a:avLst/>
            </a:prstGeom>
            <a:solidFill>
              <a:srgbClr val="006994"/>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20" name="Shape 1920"/>
            <p:cNvSpPr/>
            <p:nvPr/>
          </p:nvSpPr>
          <p:spPr>
            <a:xfrm>
              <a:off x="8901165" y="5778500"/>
              <a:ext cx="297949" cy="304800"/>
            </a:xfrm>
            <a:prstGeom prst="ellipse">
              <a:avLst/>
            </a:prstGeom>
            <a:solidFill>
              <a:srgbClr val="D4FB79"/>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21" name="Shape 1921"/>
            <p:cNvSpPr/>
            <p:nvPr/>
          </p:nvSpPr>
          <p:spPr>
            <a:xfrm>
              <a:off x="8901165" y="6311900"/>
              <a:ext cx="299122" cy="279400"/>
            </a:xfrm>
            <a:prstGeom prst="ellipse">
              <a:avLst/>
            </a:prstGeom>
            <a:solidFill>
              <a:srgbClr val="006994"/>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1950" name="Group 1950"/>
            <p:cNvGrpSpPr/>
            <p:nvPr/>
          </p:nvGrpSpPr>
          <p:grpSpPr>
            <a:xfrm>
              <a:off x="10157037" y="914489"/>
              <a:ext cx="796827" cy="1710152"/>
              <a:chOff x="10387" y="19108"/>
              <a:chExt cx="796825" cy="1710150"/>
            </a:xfrm>
          </p:grpSpPr>
          <p:grpSp>
            <p:nvGrpSpPr>
              <p:cNvPr id="1935" name="Group 1935"/>
              <p:cNvGrpSpPr/>
              <p:nvPr/>
            </p:nvGrpSpPr>
            <p:grpSpPr>
              <a:xfrm>
                <a:off x="10387" y="19108"/>
                <a:ext cx="786463" cy="806648"/>
                <a:chOff x="10387" y="19108"/>
                <a:chExt cx="786461" cy="806647"/>
              </a:xfrm>
            </p:grpSpPr>
            <p:sp>
              <p:nvSpPr>
                <p:cNvPr id="1922" name="Shape 1922"/>
                <p:cNvSpPr/>
                <p:nvPr/>
              </p:nvSpPr>
              <p:spPr>
                <a:xfrm>
                  <a:off x="256617" y="280167"/>
                  <a:ext cx="248744" cy="254556"/>
                </a:xfrm>
                <a:prstGeom prst="ellipse">
                  <a:avLst/>
                </a:prstGeom>
                <a:solidFill>
                  <a:srgbClr val="D4FB79"/>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1925" name="Group 1925"/>
                <p:cNvGrpSpPr/>
                <p:nvPr/>
              </p:nvGrpSpPr>
              <p:grpSpPr>
                <a:xfrm>
                  <a:off x="153218" y="99228"/>
                  <a:ext cx="468742" cy="631303"/>
                  <a:chOff x="1" y="0"/>
                  <a:chExt cx="468741" cy="631301"/>
                </a:xfrm>
              </p:grpSpPr>
              <p:sp>
                <p:nvSpPr>
                  <p:cNvPr id="1923" name="Shape 1923"/>
                  <p:cNvSpPr/>
                  <p:nvPr/>
                </p:nvSpPr>
                <p:spPr>
                  <a:xfrm flipV="1">
                    <a:off x="341779" y="0"/>
                    <a:ext cx="126964" cy="20215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24" name="Shape 1924"/>
                  <p:cNvSpPr/>
                  <p:nvPr/>
                </p:nvSpPr>
                <p:spPr>
                  <a:xfrm flipH="1">
                    <a:off x="1" y="461793"/>
                    <a:ext cx="167935" cy="169509"/>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28" name="Group 1928"/>
                <p:cNvGrpSpPr/>
                <p:nvPr/>
              </p:nvGrpSpPr>
              <p:grpSpPr>
                <a:xfrm rot="5400000">
                  <a:off x="152187" y="78179"/>
                  <a:ext cx="477798" cy="617294"/>
                  <a:chOff x="1" y="0"/>
                  <a:chExt cx="477796" cy="617292"/>
                </a:xfrm>
              </p:grpSpPr>
              <p:sp>
                <p:nvSpPr>
                  <p:cNvPr id="1926" name="Shape 1926"/>
                  <p:cNvSpPr/>
                  <p:nvPr/>
                </p:nvSpPr>
                <p:spPr>
                  <a:xfrm flipV="1">
                    <a:off x="347869" y="0"/>
                    <a:ext cx="129930" cy="197538"/>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27" name="Shape 1927"/>
                  <p:cNvSpPr/>
                  <p:nvPr/>
                </p:nvSpPr>
                <p:spPr>
                  <a:xfrm flipH="1">
                    <a:off x="1" y="450848"/>
                    <a:ext cx="168068" cy="16644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31" name="Group 1931"/>
                <p:cNvGrpSpPr/>
                <p:nvPr/>
              </p:nvGrpSpPr>
              <p:grpSpPr>
                <a:xfrm rot="8060312">
                  <a:off x="171582" y="94362"/>
                  <a:ext cx="473262" cy="624299"/>
                  <a:chOff x="0" y="0"/>
                  <a:chExt cx="473260" cy="624298"/>
                </a:xfrm>
              </p:grpSpPr>
              <p:sp>
                <p:nvSpPr>
                  <p:cNvPr id="1929" name="Shape 1929"/>
                  <p:cNvSpPr/>
                  <p:nvPr/>
                </p:nvSpPr>
                <p:spPr>
                  <a:xfrm flipV="1">
                    <a:off x="344814" y="0"/>
                    <a:ext cx="128447" cy="19984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30" name="Shape 1930"/>
                  <p:cNvSpPr/>
                  <p:nvPr/>
                </p:nvSpPr>
                <p:spPr>
                  <a:xfrm flipH="1">
                    <a:off x="0" y="456316"/>
                    <a:ext cx="167983" cy="16798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34" name="Group 1934"/>
                <p:cNvGrpSpPr/>
                <p:nvPr/>
              </p:nvGrpSpPr>
              <p:grpSpPr>
                <a:xfrm rot="13539692">
                  <a:off x="162393" y="126203"/>
                  <a:ext cx="473261" cy="624299"/>
                  <a:chOff x="0" y="0"/>
                  <a:chExt cx="473260" cy="624298"/>
                </a:xfrm>
              </p:grpSpPr>
              <p:sp>
                <p:nvSpPr>
                  <p:cNvPr id="1932" name="Shape 1932"/>
                  <p:cNvSpPr/>
                  <p:nvPr/>
                </p:nvSpPr>
                <p:spPr>
                  <a:xfrm flipV="1">
                    <a:off x="344814" y="0"/>
                    <a:ext cx="128447" cy="19984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33" name="Shape 1933"/>
                  <p:cNvSpPr/>
                  <p:nvPr/>
                </p:nvSpPr>
                <p:spPr>
                  <a:xfrm flipH="1">
                    <a:off x="0" y="456316"/>
                    <a:ext cx="167983" cy="16798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nvGrpSpPr>
              <p:cNvPr id="1949" name="Group 1949"/>
              <p:cNvGrpSpPr/>
              <p:nvPr/>
            </p:nvGrpSpPr>
            <p:grpSpPr>
              <a:xfrm>
                <a:off x="20752" y="922611"/>
                <a:ext cx="786461" cy="806649"/>
                <a:chOff x="10388" y="19108"/>
                <a:chExt cx="786460" cy="806647"/>
              </a:xfrm>
            </p:grpSpPr>
            <p:sp>
              <p:nvSpPr>
                <p:cNvPr id="1936" name="Shape 1936"/>
                <p:cNvSpPr/>
                <p:nvPr/>
              </p:nvSpPr>
              <p:spPr>
                <a:xfrm>
                  <a:off x="266982" y="301380"/>
                  <a:ext cx="249723" cy="233343"/>
                </a:xfrm>
                <a:prstGeom prst="ellipse">
                  <a:avLst/>
                </a:prstGeom>
                <a:solidFill>
                  <a:srgbClr val="006994"/>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1939" name="Group 1939"/>
                <p:cNvGrpSpPr/>
                <p:nvPr/>
              </p:nvGrpSpPr>
              <p:grpSpPr>
                <a:xfrm>
                  <a:off x="153218" y="99228"/>
                  <a:ext cx="468742" cy="631302"/>
                  <a:chOff x="1" y="0"/>
                  <a:chExt cx="468741" cy="631301"/>
                </a:xfrm>
              </p:grpSpPr>
              <p:sp>
                <p:nvSpPr>
                  <p:cNvPr id="1937" name="Shape 1937"/>
                  <p:cNvSpPr/>
                  <p:nvPr/>
                </p:nvSpPr>
                <p:spPr>
                  <a:xfrm flipV="1">
                    <a:off x="341779" y="0"/>
                    <a:ext cx="126964" cy="20215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38" name="Shape 1938"/>
                  <p:cNvSpPr/>
                  <p:nvPr/>
                </p:nvSpPr>
                <p:spPr>
                  <a:xfrm flipH="1">
                    <a:off x="1" y="461793"/>
                    <a:ext cx="167935" cy="169509"/>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42" name="Group 1942"/>
                <p:cNvGrpSpPr/>
                <p:nvPr/>
              </p:nvGrpSpPr>
              <p:grpSpPr>
                <a:xfrm rot="5400000">
                  <a:off x="152188" y="78179"/>
                  <a:ext cx="477798" cy="617294"/>
                  <a:chOff x="1" y="0"/>
                  <a:chExt cx="477796" cy="617292"/>
                </a:xfrm>
              </p:grpSpPr>
              <p:sp>
                <p:nvSpPr>
                  <p:cNvPr id="1940" name="Shape 1940"/>
                  <p:cNvSpPr/>
                  <p:nvPr/>
                </p:nvSpPr>
                <p:spPr>
                  <a:xfrm flipV="1">
                    <a:off x="347869" y="0"/>
                    <a:ext cx="129930" cy="197538"/>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41" name="Shape 1941"/>
                  <p:cNvSpPr/>
                  <p:nvPr/>
                </p:nvSpPr>
                <p:spPr>
                  <a:xfrm flipH="1">
                    <a:off x="1" y="450848"/>
                    <a:ext cx="168068" cy="16644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45" name="Group 1945"/>
                <p:cNvGrpSpPr/>
                <p:nvPr/>
              </p:nvGrpSpPr>
              <p:grpSpPr>
                <a:xfrm rot="8060312">
                  <a:off x="171582" y="94362"/>
                  <a:ext cx="473262" cy="624299"/>
                  <a:chOff x="0" y="0"/>
                  <a:chExt cx="473260" cy="624298"/>
                </a:xfrm>
              </p:grpSpPr>
              <p:sp>
                <p:nvSpPr>
                  <p:cNvPr id="1943" name="Shape 1943"/>
                  <p:cNvSpPr/>
                  <p:nvPr/>
                </p:nvSpPr>
                <p:spPr>
                  <a:xfrm flipV="1">
                    <a:off x="344814" y="0"/>
                    <a:ext cx="128447" cy="19984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44" name="Shape 1944"/>
                  <p:cNvSpPr/>
                  <p:nvPr/>
                </p:nvSpPr>
                <p:spPr>
                  <a:xfrm flipH="1">
                    <a:off x="0" y="456315"/>
                    <a:ext cx="167983" cy="167984"/>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48" name="Group 1948"/>
                <p:cNvGrpSpPr/>
                <p:nvPr/>
              </p:nvGrpSpPr>
              <p:grpSpPr>
                <a:xfrm rot="13539692">
                  <a:off x="162394" y="126203"/>
                  <a:ext cx="473261" cy="624300"/>
                  <a:chOff x="0" y="0"/>
                  <a:chExt cx="473260" cy="624298"/>
                </a:xfrm>
              </p:grpSpPr>
              <p:sp>
                <p:nvSpPr>
                  <p:cNvPr id="1946" name="Shape 1946"/>
                  <p:cNvSpPr/>
                  <p:nvPr/>
                </p:nvSpPr>
                <p:spPr>
                  <a:xfrm flipV="1">
                    <a:off x="344814" y="0"/>
                    <a:ext cx="128447" cy="19984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47" name="Shape 1947"/>
                  <p:cNvSpPr/>
                  <p:nvPr/>
                </p:nvSpPr>
                <p:spPr>
                  <a:xfrm flipH="1">
                    <a:off x="0" y="456316"/>
                    <a:ext cx="167983" cy="16798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grpSp>
          <p:nvGrpSpPr>
            <p:cNvPr id="1964" name="Group 1964"/>
            <p:cNvGrpSpPr/>
            <p:nvPr/>
          </p:nvGrpSpPr>
          <p:grpSpPr>
            <a:xfrm>
              <a:off x="10096068" y="2887721"/>
              <a:ext cx="941834" cy="966056"/>
              <a:chOff x="12441" y="22886"/>
              <a:chExt cx="941833" cy="966055"/>
            </a:xfrm>
          </p:grpSpPr>
          <p:sp>
            <p:nvSpPr>
              <p:cNvPr id="1951" name="Shape 1951"/>
              <p:cNvSpPr/>
              <p:nvPr/>
            </p:nvSpPr>
            <p:spPr>
              <a:xfrm>
                <a:off x="319693" y="360965"/>
                <a:ext cx="299121" cy="279401"/>
              </a:xfrm>
              <a:prstGeom prst="ellipse">
                <a:avLst/>
              </a:prstGeom>
              <a:solidFill>
                <a:srgbClr val="006994"/>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1954" name="Group 1954"/>
              <p:cNvGrpSpPr/>
              <p:nvPr/>
            </p:nvGrpSpPr>
            <p:grpSpPr>
              <a:xfrm>
                <a:off x="183444" y="118911"/>
                <a:ext cx="561446" cy="755916"/>
                <a:chOff x="1" y="0"/>
                <a:chExt cx="561444" cy="755915"/>
              </a:xfrm>
            </p:grpSpPr>
            <p:sp>
              <p:nvSpPr>
                <p:cNvPr id="1952" name="Shape 1952"/>
                <p:cNvSpPr/>
                <p:nvPr/>
              </p:nvSpPr>
              <p:spPr>
                <a:xfrm flipV="1">
                  <a:off x="409369" y="0"/>
                  <a:ext cx="152078" cy="24205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53" name="Shape 1953"/>
                <p:cNvSpPr/>
                <p:nvPr/>
              </p:nvSpPr>
              <p:spPr>
                <a:xfrm flipH="1">
                  <a:off x="1" y="552941"/>
                  <a:ext cx="201119" cy="20297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57" name="Group 1957"/>
              <p:cNvGrpSpPr/>
              <p:nvPr/>
            </p:nvGrpSpPr>
            <p:grpSpPr>
              <a:xfrm rot="5400000">
                <a:off x="182287" y="93571"/>
                <a:ext cx="572125" cy="739396"/>
                <a:chOff x="1" y="0"/>
                <a:chExt cx="572123" cy="739394"/>
              </a:xfrm>
            </p:grpSpPr>
            <p:sp>
              <p:nvSpPr>
                <p:cNvPr id="1955" name="Shape 1955"/>
                <p:cNvSpPr/>
                <p:nvPr/>
              </p:nvSpPr>
              <p:spPr>
                <a:xfrm flipV="1">
                  <a:off x="416550" y="0"/>
                  <a:ext cx="155576" cy="236612"/>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56" name="Shape 1956"/>
                <p:cNvSpPr/>
                <p:nvPr/>
              </p:nvSpPr>
              <p:spPr>
                <a:xfrm flipH="1">
                  <a:off x="1" y="540034"/>
                  <a:ext cx="201275" cy="199361"/>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60" name="Group 1960"/>
              <p:cNvGrpSpPr/>
              <p:nvPr/>
            </p:nvGrpSpPr>
            <p:grpSpPr>
              <a:xfrm rot="8060923">
                <a:off x="205470" y="113023"/>
                <a:ext cx="566775" cy="747658"/>
                <a:chOff x="0" y="0"/>
                <a:chExt cx="566773" cy="747656"/>
              </a:xfrm>
            </p:grpSpPr>
            <p:sp>
              <p:nvSpPr>
                <p:cNvPr id="1958" name="Shape 1958"/>
                <p:cNvSpPr/>
                <p:nvPr/>
              </p:nvSpPr>
              <p:spPr>
                <a:xfrm flipV="1">
                  <a:off x="412948" y="0"/>
                  <a:ext cx="153826" cy="23933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59" name="Shape 1959"/>
                <p:cNvSpPr/>
                <p:nvPr/>
              </p:nvSpPr>
              <p:spPr>
                <a:xfrm flipH="1">
                  <a:off x="0" y="546482"/>
                  <a:ext cx="201175" cy="20117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63" name="Group 1963"/>
              <p:cNvGrpSpPr/>
              <p:nvPr/>
            </p:nvGrpSpPr>
            <p:grpSpPr>
              <a:xfrm rot="13539084">
                <a:off x="194473" y="151148"/>
                <a:ext cx="566775" cy="747659"/>
                <a:chOff x="0" y="0"/>
                <a:chExt cx="566773" cy="747657"/>
              </a:xfrm>
            </p:grpSpPr>
            <p:sp>
              <p:nvSpPr>
                <p:cNvPr id="1961" name="Shape 1961"/>
                <p:cNvSpPr/>
                <p:nvPr/>
              </p:nvSpPr>
              <p:spPr>
                <a:xfrm flipV="1">
                  <a:off x="412948" y="0"/>
                  <a:ext cx="153827" cy="23933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62" name="Shape 1962"/>
                <p:cNvSpPr/>
                <p:nvPr/>
              </p:nvSpPr>
              <p:spPr>
                <a:xfrm flipH="1">
                  <a:off x="0" y="546482"/>
                  <a:ext cx="201175" cy="201176"/>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nvGrpSpPr>
            <p:cNvPr id="1978" name="Group 1978"/>
            <p:cNvGrpSpPr/>
            <p:nvPr/>
          </p:nvGrpSpPr>
          <p:grpSpPr>
            <a:xfrm>
              <a:off x="10133309" y="4272021"/>
              <a:ext cx="941836" cy="966056"/>
              <a:chOff x="12440" y="22886"/>
              <a:chExt cx="941835" cy="966054"/>
            </a:xfrm>
          </p:grpSpPr>
          <p:sp>
            <p:nvSpPr>
              <p:cNvPr id="1965" name="Shape 1965"/>
              <p:cNvSpPr/>
              <p:nvPr/>
            </p:nvSpPr>
            <p:spPr>
              <a:xfrm>
                <a:off x="307278" y="335565"/>
                <a:ext cx="297948" cy="304801"/>
              </a:xfrm>
              <a:prstGeom prst="ellipse">
                <a:avLst/>
              </a:prstGeom>
              <a:solidFill>
                <a:srgbClr val="D4FB79"/>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1968" name="Group 1968"/>
              <p:cNvGrpSpPr/>
              <p:nvPr/>
            </p:nvGrpSpPr>
            <p:grpSpPr>
              <a:xfrm>
                <a:off x="183444" y="118911"/>
                <a:ext cx="561446" cy="755916"/>
                <a:chOff x="1" y="0"/>
                <a:chExt cx="561444" cy="755915"/>
              </a:xfrm>
            </p:grpSpPr>
            <p:sp>
              <p:nvSpPr>
                <p:cNvPr id="1966" name="Shape 1966"/>
                <p:cNvSpPr/>
                <p:nvPr/>
              </p:nvSpPr>
              <p:spPr>
                <a:xfrm flipV="1">
                  <a:off x="409369" y="0"/>
                  <a:ext cx="152078" cy="24205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67" name="Shape 1967"/>
                <p:cNvSpPr/>
                <p:nvPr/>
              </p:nvSpPr>
              <p:spPr>
                <a:xfrm flipH="1">
                  <a:off x="1" y="552941"/>
                  <a:ext cx="201119" cy="20297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71" name="Group 1971"/>
              <p:cNvGrpSpPr/>
              <p:nvPr/>
            </p:nvGrpSpPr>
            <p:grpSpPr>
              <a:xfrm rot="5400000">
                <a:off x="182286" y="93571"/>
                <a:ext cx="572125" cy="739395"/>
                <a:chOff x="1" y="0"/>
                <a:chExt cx="572123" cy="739394"/>
              </a:xfrm>
            </p:grpSpPr>
            <p:sp>
              <p:nvSpPr>
                <p:cNvPr id="1969" name="Shape 1969"/>
                <p:cNvSpPr/>
                <p:nvPr/>
              </p:nvSpPr>
              <p:spPr>
                <a:xfrm flipV="1">
                  <a:off x="416550" y="0"/>
                  <a:ext cx="155576" cy="236612"/>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70" name="Shape 1970"/>
                <p:cNvSpPr/>
                <p:nvPr/>
              </p:nvSpPr>
              <p:spPr>
                <a:xfrm flipH="1">
                  <a:off x="1" y="540034"/>
                  <a:ext cx="201275" cy="199361"/>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74" name="Group 1974"/>
              <p:cNvGrpSpPr/>
              <p:nvPr/>
            </p:nvGrpSpPr>
            <p:grpSpPr>
              <a:xfrm rot="8060923">
                <a:off x="205470" y="113023"/>
                <a:ext cx="566775" cy="747658"/>
                <a:chOff x="0" y="0"/>
                <a:chExt cx="566773" cy="747656"/>
              </a:xfrm>
            </p:grpSpPr>
            <p:sp>
              <p:nvSpPr>
                <p:cNvPr id="1972" name="Shape 1972"/>
                <p:cNvSpPr/>
                <p:nvPr/>
              </p:nvSpPr>
              <p:spPr>
                <a:xfrm flipV="1">
                  <a:off x="412948" y="0"/>
                  <a:ext cx="153827" cy="23933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73" name="Shape 1973"/>
                <p:cNvSpPr/>
                <p:nvPr/>
              </p:nvSpPr>
              <p:spPr>
                <a:xfrm flipH="1">
                  <a:off x="0" y="546482"/>
                  <a:ext cx="201175" cy="201175"/>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977" name="Group 1977"/>
              <p:cNvGrpSpPr/>
              <p:nvPr/>
            </p:nvGrpSpPr>
            <p:grpSpPr>
              <a:xfrm rot="13539084">
                <a:off x="194472" y="151148"/>
                <a:ext cx="566775" cy="747658"/>
                <a:chOff x="0" y="0"/>
                <a:chExt cx="566773" cy="747656"/>
              </a:xfrm>
            </p:grpSpPr>
            <p:sp>
              <p:nvSpPr>
                <p:cNvPr id="1975" name="Shape 1975"/>
                <p:cNvSpPr/>
                <p:nvPr/>
              </p:nvSpPr>
              <p:spPr>
                <a:xfrm flipV="1">
                  <a:off x="412948" y="0"/>
                  <a:ext cx="153826" cy="239333"/>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76" name="Shape 1976"/>
                <p:cNvSpPr/>
                <p:nvPr/>
              </p:nvSpPr>
              <p:spPr>
                <a:xfrm flipH="1">
                  <a:off x="0" y="546482"/>
                  <a:ext cx="201175" cy="201176"/>
                </a:xfrm>
                <a:prstGeom prst="line">
                  <a:avLst/>
                </a:prstGeom>
                <a:noFill/>
                <a:ln w="50800" cap="flat">
                  <a:solidFill>
                    <a:srgbClr val="000000"/>
                  </a:solidFill>
                  <a:prstDash val="solid"/>
                  <a:miter lim="400000"/>
                  <a:head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1" name="Shape 1981"/>
          <p:cNvSpPr/>
          <p:nvPr/>
        </p:nvSpPr>
        <p:spPr>
          <a:xfrm>
            <a:off x="4445000" y="1651000"/>
            <a:ext cx="8559800" cy="75565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1991" name="Group 1991"/>
          <p:cNvGrpSpPr/>
          <p:nvPr/>
        </p:nvGrpSpPr>
        <p:grpSpPr>
          <a:xfrm>
            <a:off x="4635500" y="1790700"/>
            <a:ext cx="7950200" cy="4318000"/>
            <a:chOff x="0" y="0"/>
            <a:chExt cx="7950200" cy="4318000"/>
          </a:xfrm>
        </p:grpSpPr>
        <p:grpSp>
          <p:nvGrpSpPr>
            <p:cNvPr id="1984" name="Group 1984"/>
            <p:cNvGrpSpPr/>
            <p:nvPr/>
          </p:nvGrpSpPr>
          <p:grpSpPr>
            <a:xfrm>
              <a:off x="1765300" y="3111500"/>
              <a:ext cx="5486400" cy="1206500"/>
              <a:chOff x="0" y="0"/>
              <a:chExt cx="5486400" cy="1206500"/>
            </a:xfrm>
          </p:grpSpPr>
          <p:sp>
            <p:nvSpPr>
              <p:cNvPr id="1982" name="Shape 1982"/>
              <p:cNvSpPr/>
              <p:nvPr/>
            </p:nvSpPr>
            <p:spPr>
              <a:xfrm>
                <a:off x="3022600" y="0"/>
                <a:ext cx="2463800" cy="12065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83" name="Shape 1983"/>
              <p:cNvSpPr/>
              <p:nvPr/>
            </p:nvSpPr>
            <p:spPr>
              <a:xfrm>
                <a:off x="0" y="0"/>
                <a:ext cx="2463800" cy="12065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pic>
          <p:nvPicPr>
            <p:cNvPr id="1985" name="Man 3 colour PD.png"/>
            <p:cNvPicPr>
              <a:picLocks noChangeAspect="1"/>
            </p:cNvPicPr>
            <p:nvPr/>
          </p:nvPicPr>
          <p:blipFill>
            <a:blip r:embed="rId2">
              <a:extLst/>
            </a:blip>
            <a:srcRect/>
            <a:stretch>
              <a:fillRect/>
            </a:stretch>
          </p:blipFill>
          <p:spPr>
            <a:xfrm>
              <a:off x="5194300" y="0"/>
              <a:ext cx="1651000" cy="3915229"/>
            </a:xfrm>
            <a:prstGeom prst="rect">
              <a:avLst/>
            </a:prstGeom>
            <a:ln w="12700" cap="flat">
              <a:noFill/>
              <a:miter lim="400000"/>
            </a:ln>
            <a:effectLst/>
          </p:spPr>
        </p:pic>
        <p:pic>
          <p:nvPicPr>
            <p:cNvPr id="1986" name="Woman 2 colour PD.png"/>
            <p:cNvPicPr>
              <a:picLocks noChangeAspect="1"/>
            </p:cNvPicPr>
            <p:nvPr/>
          </p:nvPicPr>
          <p:blipFill>
            <a:blip r:embed="rId3">
              <a:extLst/>
            </a:blip>
            <a:stretch>
              <a:fillRect/>
            </a:stretch>
          </p:blipFill>
          <p:spPr>
            <a:xfrm>
              <a:off x="2476500" y="203200"/>
              <a:ext cx="1016001" cy="3488267"/>
            </a:xfrm>
            <a:prstGeom prst="rect">
              <a:avLst/>
            </a:prstGeom>
            <a:ln w="12700" cap="flat">
              <a:noFill/>
              <a:miter lim="400000"/>
            </a:ln>
            <a:effectLst/>
          </p:spPr>
        </p:pic>
        <p:sp>
          <p:nvSpPr>
            <p:cNvPr id="1987" name="Shape 1987"/>
            <p:cNvSpPr/>
            <p:nvPr/>
          </p:nvSpPr>
          <p:spPr>
            <a:xfrm>
              <a:off x="4330700" y="1968500"/>
              <a:ext cx="317649" cy="5184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774054">
                <a:lnSpc>
                  <a:spcPts val="6700"/>
                </a:lnSpc>
                <a:tabLst>
                  <a:tab pos="520700" algn="l"/>
                </a:tabLst>
                <a:defRPr sz="3600" b="1">
                  <a:solidFill>
                    <a:srgbClr val="000000"/>
                  </a:solidFill>
                </a:defRPr>
              </a:lvl1pPr>
            </a:lstStyle>
            <a:p>
              <a:r>
                <a:t>X</a:t>
              </a:r>
            </a:p>
          </p:txBody>
        </p:sp>
        <p:sp>
          <p:nvSpPr>
            <p:cNvPr id="1988" name="Shape 1988"/>
            <p:cNvSpPr/>
            <p:nvPr/>
          </p:nvSpPr>
          <p:spPr>
            <a:xfrm>
              <a:off x="1104900" y="139700"/>
              <a:ext cx="12700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defRPr>
                  <a:solidFill>
                    <a:srgbClr val="000000"/>
                  </a:solidFill>
                </a:defRPr>
              </a:pPr>
              <a:r>
                <a:t>Blood group: </a:t>
              </a:r>
              <a:r>
                <a:rPr b="1"/>
                <a:t>AB</a:t>
              </a:r>
            </a:p>
          </p:txBody>
        </p:sp>
        <p:sp>
          <p:nvSpPr>
            <p:cNvPr id="1989" name="Shape 1989"/>
            <p:cNvSpPr/>
            <p:nvPr/>
          </p:nvSpPr>
          <p:spPr>
            <a:xfrm>
              <a:off x="0" y="1765300"/>
              <a:ext cx="14224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a:solidFill>
                    <a:srgbClr val="000000"/>
                  </a:solidFill>
                </a:defRPr>
              </a:lvl1pPr>
            </a:lstStyle>
            <a:p>
              <a:r>
                <a:t>Parent genotypes</a:t>
              </a:r>
            </a:p>
          </p:txBody>
        </p:sp>
        <p:sp>
          <p:nvSpPr>
            <p:cNvPr id="1990" name="Shape 1990"/>
            <p:cNvSpPr/>
            <p:nvPr/>
          </p:nvSpPr>
          <p:spPr>
            <a:xfrm>
              <a:off x="6718300" y="139700"/>
              <a:ext cx="12319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defRPr>
                  <a:solidFill>
                    <a:srgbClr val="000000"/>
                  </a:solidFill>
                </a:defRPr>
              </a:pPr>
              <a:r>
                <a:t>Blood group: </a:t>
              </a:r>
              <a:r>
                <a:rPr b="1"/>
                <a:t>AB</a:t>
              </a:r>
            </a:p>
          </p:txBody>
        </p:sp>
      </p:grpSp>
      <p:grpSp>
        <p:nvGrpSpPr>
          <p:cNvPr id="2009" name="Group 2009"/>
          <p:cNvGrpSpPr/>
          <p:nvPr/>
        </p:nvGrpSpPr>
        <p:grpSpPr>
          <a:xfrm>
            <a:off x="4635500" y="4030133"/>
            <a:ext cx="7124700" cy="1811867"/>
            <a:chOff x="0" y="0"/>
            <a:chExt cx="7124700" cy="1811866"/>
          </a:xfrm>
        </p:grpSpPr>
        <p:sp>
          <p:nvSpPr>
            <p:cNvPr id="1992" name="Shape 1992"/>
            <p:cNvSpPr/>
            <p:nvPr/>
          </p:nvSpPr>
          <p:spPr>
            <a:xfrm flipV="1">
              <a:off x="2370666" y="0"/>
              <a:ext cx="592668" cy="10329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93" name="Shape 1993"/>
            <p:cNvSpPr/>
            <p:nvPr/>
          </p:nvSpPr>
          <p:spPr>
            <a:xfrm flipH="1" flipV="1">
              <a:off x="3014133" y="16933"/>
              <a:ext cx="508001" cy="1016001"/>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994" name="Shape 1994"/>
            <p:cNvSpPr/>
            <p:nvPr/>
          </p:nvSpPr>
          <p:spPr>
            <a:xfrm>
              <a:off x="0" y="1303866"/>
              <a:ext cx="10544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Gametes</a:t>
              </a:r>
            </a:p>
          </p:txBody>
        </p:sp>
        <p:grpSp>
          <p:nvGrpSpPr>
            <p:cNvPr id="1997" name="Group 1997"/>
            <p:cNvGrpSpPr/>
            <p:nvPr/>
          </p:nvGrpSpPr>
          <p:grpSpPr>
            <a:xfrm>
              <a:off x="3251200" y="1049866"/>
              <a:ext cx="762000" cy="762001"/>
              <a:chOff x="0" y="0"/>
              <a:chExt cx="762000" cy="762000"/>
            </a:xfrm>
          </p:grpSpPr>
          <p:sp>
            <p:nvSpPr>
              <p:cNvPr id="1995" name="Shape 1995"/>
              <p:cNvSpPr/>
              <p:nvPr/>
            </p:nvSpPr>
            <p:spPr>
              <a:xfrm>
                <a:off x="0" y="0"/>
                <a:ext cx="762000" cy="762000"/>
              </a:xfrm>
              <a:prstGeom prst="ellipse">
                <a:avLst/>
              </a:prstGeom>
              <a:solidFill>
                <a:srgbClr val="FFFFFF"/>
              </a:solidFill>
              <a:ln w="25400" cap="flat">
                <a:solidFill>
                  <a:srgbClr val="237C9B"/>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996" name="Shape 1996"/>
              <p:cNvSpPr/>
              <p:nvPr/>
            </p:nvSpPr>
            <p:spPr>
              <a:xfrm>
                <a:off x="190500" y="2286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B</a:t>
                </a:r>
              </a:p>
            </p:txBody>
          </p:sp>
        </p:grpSp>
        <p:grpSp>
          <p:nvGrpSpPr>
            <p:cNvPr id="2000" name="Group 2000"/>
            <p:cNvGrpSpPr/>
            <p:nvPr/>
          </p:nvGrpSpPr>
          <p:grpSpPr>
            <a:xfrm>
              <a:off x="6362700" y="1049866"/>
              <a:ext cx="762000" cy="762001"/>
              <a:chOff x="0" y="0"/>
              <a:chExt cx="762000" cy="762000"/>
            </a:xfrm>
          </p:grpSpPr>
          <p:sp>
            <p:nvSpPr>
              <p:cNvPr id="1998" name="Shape 1998"/>
              <p:cNvSpPr/>
              <p:nvPr/>
            </p:nvSpPr>
            <p:spPr>
              <a:xfrm>
                <a:off x="0" y="0"/>
                <a:ext cx="762000" cy="762000"/>
              </a:xfrm>
              <a:prstGeom prst="ellipse">
                <a:avLst/>
              </a:prstGeom>
              <a:solidFill>
                <a:srgbClr val="FFFFFF"/>
              </a:solidFill>
              <a:ln w="25400" cap="flat">
                <a:solidFill>
                  <a:srgbClr val="237C9B"/>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1999" name="Shape 1999"/>
              <p:cNvSpPr/>
              <p:nvPr/>
            </p:nvSpPr>
            <p:spPr>
              <a:xfrm>
                <a:off x="190500" y="2286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B</a:t>
                </a:r>
              </a:p>
            </p:txBody>
          </p:sp>
        </p:grpSp>
        <p:sp>
          <p:nvSpPr>
            <p:cNvPr id="2001" name="Shape 2001"/>
            <p:cNvSpPr/>
            <p:nvPr/>
          </p:nvSpPr>
          <p:spPr>
            <a:xfrm flipV="1">
              <a:off x="5554133" y="33866"/>
              <a:ext cx="508001" cy="999067"/>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02" name="Shape 2002"/>
            <p:cNvSpPr/>
            <p:nvPr/>
          </p:nvSpPr>
          <p:spPr>
            <a:xfrm flipH="1" flipV="1">
              <a:off x="6146800" y="16933"/>
              <a:ext cx="524934" cy="990600"/>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2005" name="Group 2005"/>
            <p:cNvGrpSpPr/>
            <p:nvPr/>
          </p:nvGrpSpPr>
          <p:grpSpPr>
            <a:xfrm>
              <a:off x="1917700" y="1049866"/>
              <a:ext cx="762000" cy="762001"/>
              <a:chOff x="0" y="0"/>
              <a:chExt cx="762000" cy="762000"/>
            </a:xfrm>
          </p:grpSpPr>
          <p:sp>
            <p:nvSpPr>
              <p:cNvPr id="2003" name="Shape 2003"/>
              <p:cNvSpPr/>
              <p:nvPr/>
            </p:nvSpPr>
            <p:spPr>
              <a:xfrm>
                <a:off x="0" y="0"/>
                <a:ext cx="762000" cy="762000"/>
              </a:xfrm>
              <a:prstGeom prst="ellipse">
                <a:avLst/>
              </a:prstGeom>
              <a:solidFill>
                <a:srgbClr val="FFFFFF"/>
              </a:solidFill>
              <a:ln w="25400" cap="flat">
                <a:solidFill>
                  <a:srgbClr val="237C9B"/>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004" name="Shape 2004"/>
              <p:cNvSpPr/>
              <p:nvPr/>
            </p:nvSpPr>
            <p:spPr>
              <a:xfrm>
                <a:off x="177800" y="2286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A</a:t>
                </a:r>
              </a:p>
            </p:txBody>
          </p:sp>
        </p:grpSp>
        <p:grpSp>
          <p:nvGrpSpPr>
            <p:cNvPr id="2008" name="Group 2008"/>
            <p:cNvGrpSpPr/>
            <p:nvPr/>
          </p:nvGrpSpPr>
          <p:grpSpPr>
            <a:xfrm>
              <a:off x="5041900" y="1049866"/>
              <a:ext cx="762000" cy="762001"/>
              <a:chOff x="0" y="0"/>
              <a:chExt cx="762000" cy="762000"/>
            </a:xfrm>
          </p:grpSpPr>
          <p:sp>
            <p:nvSpPr>
              <p:cNvPr id="2006" name="Shape 2006"/>
              <p:cNvSpPr/>
              <p:nvPr/>
            </p:nvSpPr>
            <p:spPr>
              <a:xfrm>
                <a:off x="0" y="0"/>
                <a:ext cx="762000" cy="762000"/>
              </a:xfrm>
              <a:prstGeom prst="ellipse">
                <a:avLst/>
              </a:prstGeom>
              <a:solidFill>
                <a:srgbClr val="FFFFFF"/>
              </a:solidFill>
              <a:ln w="25400" cap="flat">
                <a:solidFill>
                  <a:srgbClr val="237C9B"/>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007" name="Shape 2007"/>
              <p:cNvSpPr/>
              <p:nvPr/>
            </p:nvSpPr>
            <p:spPr>
              <a:xfrm>
                <a:off x="203200" y="2286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A</a:t>
                </a:r>
              </a:p>
            </p:txBody>
          </p:sp>
        </p:grpSp>
      </p:grpSp>
      <p:grpSp>
        <p:nvGrpSpPr>
          <p:cNvPr id="2016" name="Group 2016"/>
          <p:cNvGrpSpPr/>
          <p:nvPr/>
        </p:nvGrpSpPr>
        <p:grpSpPr>
          <a:xfrm>
            <a:off x="7239000" y="3632200"/>
            <a:ext cx="3886200" cy="800100"/>
            <a:chOff x="0" y="0"/>
            <a:chExt cx="3886200" cy="800100"/>
          </a:xfrm>
        </p:grpSpPr>
        <p:grpSp>
          <p:nvGrpSpPr>
            <p:cNvPr id="2012" name="Group 2012"/>
            <p:cNvGrpSpPr/>
            <p:nvPr/>
          </p:nvGrpSpPr>
          <p:grpSpPr>
            <a:xfrm>
              <a:off x="0" y="38100"/>
              <a:ext cx="762000" cy="762000"/>
              <a:chOff x="0" y="0"/>
              <a:chExt cx="762000" cy="762000"/>
            </a:xfrm>
          </p:grpSpPr>
          <p:sp>
            <p:nvSpPr>
              <p:cNvPr id="2010" name="Shape 2010"/>
              <p:cNvSpPr/>
              <p:nvPr/>
            </p:nvSpPr>
            <p:spPr>
              <a:xfrm>
                <a:off x="0" y="0"/>
                <a:ext cx="762000" cy="762000"/>
              </a:xfrm>
              <a:prstGeom prst="ellipse">
                <a:avLst/>
              </a:prstGeom>
              <a:solidFill>
                <a:srgbClr val="FFFFFF"/>
              </a:solidFill>
              <a:ln w="25400" cap="flat">
                <a:solidFill>
                  <a:srgbClr val="237C9B"/>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011" name="Shape 2011"/>
              <p:cNvSpPr/>
              <p:nvPr/>
            </p:nvSpPr>
            <p:spPr>
              <a:xfrm>
                <a:off x="76200" y="228600"/>
                <a:ext cx="530548"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AB</a:t>
                </a:r>
              </a:p>
            </p:txBody>
          </p:sp>
        </p:grpSp>
        <p:grpSp>
          <p:nvGrpSpPr>
            <p:cNvPr id="2015" name="Group 2015"/>
            <p:cNvGrpSpPr/>
            <p:nvPr/>
          </p:nvGrpSpPr>
          <p:grpSpPr>
            <a:xfrm>
              <a:off x="3124200" y="0"/>
              <a:ext cx="762000" cy="762000"/>
              <a:chOff x="0" y="0"/>
              <a:chExt cx="762000" cy="762000"/>
            </a:xfrm>
          </p:grpSpPr>
          <p:sp>
            <p:nvSpPr>
              <p:cNvPr id="2013" name="Shape 2013"/>
              <p:cNvSpPr/>
              <p:nvPr/>
            </p:nvSpPr>
            <p:spPr>
              <a:xfrm>
                <a:off x="0" y="0"/>
                <a:ext cx="762000" cy="762000"/>
              </a:xfrm>
              <a:prstGeom prst="ellipse">
                <a:avLst/>
              </a:prstGeom>
              <a:solidFill>
                <a:srgbClr val="FFFFFF"/>
              </a:solidFill>
              <a:ln w="25400" cap="flat">
                <a:solidFill>
                  <a:srgbClr val="237C9B"/>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014" name="Shape 2014"/>
              <p:cNvSpPr/>
              <p:nvPr/>
            </p:nvSpPr>
            <p:spPr>
              <a:xfrm>
                <a:off x="46856" y="215900"/>
                <a:ext cx="558801"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900"/>
                  </a:lnSpc>
                  <a:tabLst>
                    <a:tab pos="520700" algn="l"/>
                  </a:tabLst>
                  <a:defRPr sz="2200" b="1">
                    <a:solidFill>
                      <a:srgbClr val="201B17"/>
                    </a:solidFill>
                  </a:defRPr>
                </a:lvl1pPr>
              </a:lstStyle>
              <a:p>
                <a:pPr>
                  <a:defRPr sz="2000">
                    <a:solidFill>
                      <a:srgbClr val="006994"/>
                    </a:solidFill>
                    <a:latin typeface="Bookman Old Style"/>
                    <a:ea typeface="Bookman Old Style"/>
                    <a:cs typeface="Bookman Old Style"/>
                    <a:sym typeface="Bookman Old Style"/>
                  </a:defRPr>
                </a:pPr>
                <a:r>
                  <a:rPr sz="2200">
                    <a:solidFill>
                      <a:srgbClr val="201B17"/>
                    </a:solidFill>
                    <a:latin typeface="+mn-lt"/>
                    <a:ea typeface="+mn-ea"/>
                    <a:cs typeface="+mn-cs"/>
                    <a:sym typeface="Arial"/>
                  </a:rPr>
                  <a:t>AB</a:t>
                </a:r>
              </a:p>
            </p:txBody>
          </p:sp>
        </p:grpSp>
      </p:grpSp>
      <p:sp>
        <p:nvSpPr>
          <p:cNvPr id="2017" name="Shape 2017"/>
          <p:cNvSpPr>
            <a:spLocks noGrp="1"/>
          </p:cNvSpPr>
          <p:nvPr>
            <p:ph type="title"/>
          </p:nvPr>
        </p:nvSpPr>
        <p:spPr>
          <a:prstGeom prst="rect">
            <a:avLst/>
          </a:prstGeom>
        </p:spPr>
        <p:txBody>
          <a:bodyPr/>
          <a:lstStyle>
            <a:lvl1pPr>
              <a:tabLst>
                <a:tab pos="952500" algn="l"/>
              </a:tabLst>
            </a:lvl1pPr>
          </a:lstStyle>
          <a:p>
            <a:r>
              <a:t>Multiple Alleles in Blood</a:t>
            </a:r>
          </a:p>
        </p:txBody>
      </p:sp>
      <p:sp>
        <p:nvSpPr>
          <p:cNvPr id="2018" name="Shape 2018"/>
          <p:cNvSpPr>
            <a:spLocks noGrp="1"/>
          </p:cNvSpPr>
          <p:nvPr>
            <p:ph type="body" sz="half" idx="1"/>
          </p:nvPr>
        </p:nvSpPr>
        <p:spPr>
          <a:xfrm>
            <a:off x="368300" y="1790700"/>
            <a:ext cx="3657352" cy="7543800"/>
          </a:xfrm>
          <a:prstGeom prst="rect">
            <a:avLst/>
          </a:prstGeom>
        </p:spPr>
        <p:txBody>
          <a:bodyPr/>
          <a:lstStyle/>
          <a:p>
            <a:pPr marL="345600" indent="-345600">
              <a:tabLst>
                <a:tab pos="1016000" algn="l"/>
              </a:tabLst>
            </a:pPr>
            <a:r>
              <a:t>EXAMPLE 1:</a:t>
            </a:r>
            <a:br/>
            <a:r>
              <a:t>For both parents with AB blood type, half of the offspring will be the same as the parents (AB), one quarter will be type A and one quarter will be type B.</a:t>
            </a:r>
          </a:p>
        </p:txBody>
      </p:sp>
      <p:grpSp>
        <p:nvGrpSpPr>
          <p:cNvPr id="2028" name="Group 2028"/>
          <p:cNvGrpSpPr/>
          <p:nvPr/>
        </p:nvGrpSpPr>
        <p:grpSpPr>
          <a:xfrm>
            <a:off x="4635500" y="8077200"/>
            <a:ext cx="7658100" cy="596900"/>
            <a:chOff x="0" y="0"/>
            <a:chExt cx="7658100" cy="596900"/>
          </a:xfrm>
        </p:grpSpPr>
        <p:sp>
          <p:nvSpPr>
            <p:cNvPr id="2019" name="Shape 2019"/>
            <p:cNvSpPr/>
            <p:nvPr/>
          </p:nvSpPr>
          <p:spPr>
            <a:xfrm>
              <a:off x="6426200" y="0"/>
              <a:ext cx="1231900" cy="5969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20" name="Shape 2020"/>
            <p:cNvSpPr/>
            <p:nvPr/>
          </p:nvSpPr>
          <p:spPr>
            <a:xfrm>
              <a:off x="6832600" y="1270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000000"/>
                  </a:solidFill>
                </a:defRPr>
              </a:lvl1pPr>
            </a:lstStyle>
            <a:p>
              <a:r>
                <a:t>B</a:t>
              </a:r>
            </a:p>
          </p:txBody>
        </p:sp>
        <p:sp>
          <p:nvSpPr>
            <p:cNvPr id="2021" name="Shape 2021"/>
            <p:cNvSpPr/>
            <p:nvPr/>
          </p:nvSpPr>
          <p:spPr>
            <a:xfrm>
              <a:off x="1536700" y="0"/>
              <a:ext cx="1231900" cy="5969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22" name="Shape 2022"/>
            <p:cNvSpPr/>
            <p:nvPr/>
          </p:nvSpPr>
          <p:spPr>
            <a:xfrm>
              <a:off x="3187700" y="0"/>
              <a:ext cx="1231900" cy="5969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23" name="Shape 2023"/>
            <p:cNvSpPr/>
            <p:nvPr/>
          </p:nvSpPr>
          <p:spPr>
            <a:xfrm>
              <a:off x="4800600" y="0"/>
              <a:ext cx="1231900" cy="5969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24" name="Shape 2024"/>
            <p:cNvSpPr/>
            <p:nvPr/>
          </p:nvSpPr>
          <p:spPr>
            <a:xfrm>
              <a:off x="0" y="0"/>
              <a:ext cx="10414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a:solidFill>
                    <a:srgbClr val="000000"/>
                  </a:solidFill>
                </a:defRPr>
              </a:lvl1pPr>
            </a:lstStyle>
            <a:p>
              <a:r>
                <a:t>Blood groups</a:t>
              </a:r>
            </a:p>
          </p:txBody>
        </p:sp>
        <p:sp>
          <p:nvSpPr>
            <p:cNvPr id="2025" name="Shape 2025"/>
            <p:cNvSpPr/>
            <p:nvPr/>
          </p:nvSpPr>
          <p:spPr>
            <a:xfrm>
              <a:off x="5130800" y="165100"/>
              <a:ext cx="530548"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000000"/>
                  </a:solidFill>
                </a:defRPr>
              </a:lvl1pPr>
            </a:lstStyle>
            <a:p>
              <a:r>
                <a:t>AB</a:t>
              </a:r>
            </a:p>
          </p:txBody>
        </p:sp>
        <p:sp>
          <p:nvSpPr>
            <p:cNvPr id="2026" name="Shape 2026"/>
            <p:cNvSpPr/>
            <p:nvPr/>
          </p:nvSpPr>
          <p:spPr>
            <a:xfrm>
              <a:off x="1943100" y="127000"/>
              <a:ext cx="347117"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a:solidFill>
                    <a:srgbClr val="000000"/>
                  </a:solidFill>
                </a:defRPr>
              </a:lvl1pPr>
            </a:lstStyle>
            <a:p>
              <a:r>
                <a:t>A</a:t>
              </a:r>
            </a:p>
          </p:txBody>
        </p:sp>
        <p:sp>
          <p:nvSpPr>
            <p:cNvPr id="2027" name="Shape 2027"/>
            <p:cNvSpPr/>
            <p:nvPr/>
          </p:nvSpPr>
          <p:spPr>
            <a:xfrm>
              <a:off x="3543300" y="165100"/>
              <a:ext cx="530548"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000000"/>
                  </a:solidFill>
                </a:defRPr>
              </a:lvl1pPr>
            </a:lstStyle>
            <a:p>
              <a:r>
                <a:t>AB</a:t>
              </a:r>
            </a:p>
          </p:txBody>
        </p:sp>
      </p:grpSp>
      <p:grpSp>
        <p:nvGrpSpPr>
          <p:cNvPr id="2055" name="Group 2055"/>
          <p:cNvGrpSpPr/>
          <p:nvPr/>
        </p:nvGrpSpPr>
        <p:grpSpPr>
          <a:xfrm>
            <a:off x="4635500" y="5621866"/>
            <a:ext cx="7696200" cy="2341034"/>
            <a:chOff x="0" y="0"/>
            <a:chExt cx="7696200" cy="2341033"/>
          </a:xfrm>
        </p:grpSpPr>
        <p:sp>
          <p:nvSpPr>
            <p:cNvPr id="2029" name="Shape 2029"/>
            <p:cNvSpPr/>
            <p:nvPr/>
          </p:nvSpPr>
          <p:spPr>
            <a:xfrm>
              <a:off x="1524000" y="1388533"/>
              <a:ext cx="1308100" cy="9525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30" name="Shape 2030"/>
            <p:cNvSpPr/>
            <p:nvPr/>
          </p:nvSpPr>
          <p:spPr>
            <a:xfrm>
              <a:off x="3149600" y="1388533"/>
              <a:ext cx="1308100" cy="9525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31" name="Shape 2031"/>
            <p:cNvSpPr/>
            <p:nvPr/>
          </p:nvSpPr>
          <p:spPr>
            <a:xfrm>
              <a:off x="4762500" y="1388533"/>
              <a:ext cx="1308100" cy="9525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32" name="Shape 2032"/>
            <p:cNvSpPr/>
            <p:nvPr/>
          </p:nvSpPr>
          <p:spPr>
            <a:xfrm>
              <a:off x="6388100" y="1375833"/>
              <a:ext cx="1308100" cy="9525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33" name="Shape 2033"/>
            <p:cNvSpPr/>
            <p:nvPr/>
          </p:nvSpPr>
          <p:spPr>
            <a:xfrm>
              <a:off x="0" y="512233"/>
              <a:ext cx="15240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a:solidFill>
                    <a:srgbClr val="000000"/>
                  </a:solidFill>
                </a:defRPr>
              </a:lvl1pPr>
            </a:lstStyle>
            <a:p>
              <a:r>
                <a:t>Possible fertilisations</a:t>
              </a:r>
            </a:p>
          </p:txBody>
        </p:sp>
        <p:sp>
          <p:nvSpPr>
            <p:cNvPr id="2034" name="Shape 2034"/>
            <p:cNvSpPr/>
            <p:nvPr/>
          </p:nvSpPr>
          <p:spPr>
            <a:xfrm>
              <a:off x="0" y="1566333"/>
              <a:ext cx="14732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defRPr>
                  <a:solidFill>
                    <a:srgbClr val="000000"/>
                  </a:solidFill>
                </a:defRPr>
              </a:pPr>
              <a:r>
                <a:t>Children's</a:t>
              </a:r>
            </a:p>
            <a:p>
              <a:pPr>
                <a:lnSpc>
                  <a:spcPts val="2400"/>
                </a:lnSpc>
                <a:tabLst>
                  <a:tab pos="520700" algn="l"/>
                </a:tabLst>
                <a:defRPr>
                  <a:solidFill>
                    <a:srgbClr val="000000"/>
                  </a:solidFill>
                </a:defRPr>
              </a:pPr>
              <a:r>
                <a:t>genotypes</a:t>
              </a:r>
            </a:p>
          </p:txBody>
        </p:sp>
        <p:grpSp>
          <p:nvGrpSpPr>
            <p:cNvPr id="2037" name="Group 2037"/>
            <p:cNvGrpSpPr/>
            <p:nvPr/>
          </p:nvGrpSpPr>
          <p:grpSpPr>
            <a:xfrm>
              <a:off x="5041900" y="1490133"/>
              <a:ext cx="762000" cy="762001"/>
              <a:chOff x="0" y="0"/>
              <a:chExt cx="762000" cy="762000"/>
            </a:xfrm>
          </p:grpSpPr>
          <p:sp>
            <p:nvSpPr>
              <p:cNvPr id="2035" name="Shape 2035"/>
              <p:cNvSpPr/>
              <p:nvPr/>
            </p:nvSpPr>
            <p:spPr>
              <a:xfrm>
                <a:off x="0" y="0"/>
                <a:ext cx="762000" cy="762000"/>
              </a:xfrm>
              <a:prstGeom prst="ellipse">
                <a:avLst/>
              </a:prstGeom>
              <a:solidFill>
                <a:srgbClr val="FFFFFF"/>
              </a:solidFill>
              <a:ln w="25400" cap="flat">
                <a:solidFill>
                  <a:srgbClr val="237C9B"/>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036" name="Shape 2036"/>
              <p:cNvSpPr/>
              <p:nvPr/>
            </p:nvSpPr>
            <p:spPr>
              <a:xfrm>
                <a:off x="63500" y="215900"/>
                <a:ext cx="530548"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sz="2000">
                    <a:solidFill>
                      <a:srgbClr val="006994"/>
                    </a:solidFill>
                    <a:latin typeface="Bookman Old Style"/>
                    <a:ea typeface="Bookman Old Style"/>
                    <a:cs typeface="Bookman Old Style"/>
                    <a:sym typeface="Bookman Old Style"/>
                  </a:defRPr>
                </a:pPr>
                <a:r>
                  <a:rPr sz="2200">
                    <a:solidFill>
                      <a:srgbClr val="201B17"/>
                    </a:solidFill>
                    <a:latin typeface="+mn-lt"/>
                    <a:ea typeface="+mn-ea"/>
                    <a:cs typeface="+mn-cs"/>
                    <a:sym typeface="Arial"/>
                  </a:rPr>
                  <a:t>AB</a:t>
                </a:r>
              </a:p>
            </p:txBody>
          </p:sp>
        </p:grpSp>
        <p:grpSp>
          <p:nvGrpSpPr>
            <p:cNvPr id="2040" name="Group 2040"/>
            <p:cNvGrpSpPr/>
            <p:nvPr/>
          </p:nvGrpSpPr>
          <p:grpSpPr>
            <a:xfrm>
              <a:off x="6667500" y="1477433"/>
              <a:ext cx="762000" cy="762001"/>
              <a:chOff x="0" y="0"/>
              <a:chExt cx="762000" cy="762000"/>
            </a:xfrm>
          </p:grpSpPr>
          <p:sp>
            <p:nvSpPr>
              <p:cNvPr id="2038" name="Shape 2038"/>
              <p:cNvSpPr/>
              <p:nvPr/>
            </p:nvSpPr>
            <p:spPr>
              <a:xfrm>
                <a:off x="0" y="0"/>
                <a:ext cx="762000" cy="762000"/>
              </a:xfrm>
              <a:prstGeom prst="ellipse">
                <a:avLst/>
              </a:prstGeom>
              <a:solidFill>
                <a:srgbClr val="FFFFFF"/>
              </a:solidFill>
              <a:ln w="25400" cap="flat">
                <a:solidFill>
                  <a:srgbClr val="237C9B"/>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039" name="Shape 2039"/>
              <p:cNvSpPr/>
              <p:nvPr/>
            </p:nvSpPr>
            <p:spPr>
              <a:xfrm>
                <a:off x="63500" y="215900"/>
                <a:ext cx="530548"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BB</a:t>
                </a:r>
              </a:p>
            </p:txBody>
          </p:sp>
        </p:grpSp>
        <p:grpSp>
          <p:nvGrpSpPr>
            <p:cNvPr id="2043" name="Group 2043"/>
            <p:cNvGrpSpPr/>
            <p:nvPr/>
          </p:nvGrpSpPr>
          <p:grpSpPr>
            <a:xfrm>
              <a:off x="3429000" y="1477433"/>
              <a:ext cx="762000" cy="762001"/>
              <a:chOff x="0" y="0"/>
              <a:chExt cx="762000" cy="762000"/>
            </a:xfrm>
          </p:grpSpPr>
          <p:sp>
            <p:nvSpPr>
              <p:cNvPr id="2041" name="Shape 2041"/>
              <p:cNvSpPr/>
              <p:nvPr/>
            </p:nvSpPr>
            <p:spPr>
              <a:xfrm>
                <a:off x="0" y="0"/>
                <a:ext cx="762000" cy="762000"/>
              </a:xfrm>
              <a:prstGeom prst="ellipse">
                <a:avLst/>
              </a:prstGeom>
              <a:solidFill>
                <a:srgbClr val="FFFFFF"/>
              </a:solidFill>
              <a:ln w="25400" cap="flat">
                <a:solidFill>
                  <a:srgbClr val="237C9B"/>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042" name="Shape 2042"/>
              <p:cNvSpPr/>
              <p:nvPr/>
            </p:nvSpPr>
            <p:spPr>
              <a:xfrm>
                <a:off x="88900" y="215900"/>
                <a:ext cx="530548"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AB</a:t>
                </a:r>
              </a:p>
            </p:txBody>
          </p:sp>
        </p:grpSp>
        <p:grpSp>
          <p:nvGrpSpPr>
            <p:cNvPr id="2046" name="Group 2046"/>
            <p:cNvGrpSpPr/>
            <p:nvPr/>
          </p:nvGrpSpPr>
          <p:grpSpPr>
            <a:xfrm>
              <a:off x="1765300" y="1477433"/>
              <a:ext cx="762000" cy="762001"/>
              <a:chOff x="0" y="0"/>
              <a:chExt cx="762000" cy="762000"/>
            </a:xfrm>
          </p:grpSpPr>
          <p:sp>
            <p:nvSpPr>
              <p:cNvPr id="2044" name="Shape 2044"/>
              <p:cNvSpPr/>
              <p:nvPr/>
            </p:nvSpPr>
            <p:spPr>
              <a:xfrm>
                <a:off x="0" y="0"/>
                <a:ext cx="762000" cy="762000"/>
              </a:xfrm>
              <a:prstGeom prst="ellipse">
                <a:avLst/>
              </a:prstGeom>
              <a:solidFill>
                <a:srgbClr val="FFFFFF"/>
              </a:solidFill>
              <a:ln w="25400" cap="flat">
                <a:solidFill>
                  <a:srgbClr val="237C9B"/>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045" name="Shape 2045"/>
              <p:cNvSpPr/>
              <p:nvPr/>
            </p:nvSpPr>
            <p:spPr>
              <a:xfrm>
                <a:off x="50800" y="228600"/>
                <a:ext cx="530548"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AA</a:t>
                </a:r>
              </a:p>
            </p:txBody>
          </p:sp>
        </p:grpSp>
        <p:sp>
          <p:nvSpPr>
            <p:cNvPr id="2047" name="Shape 2047"/>
            <p:cNvSpPr/>
            <p:nvPr/>
          </p:nvSpPr>
          <p:spPr>
            <a:xfrm flipV="1">
              <a:off x="2167466" y="245533"/>
              <a:ext cx="105834" cy="1126068"/>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48" name="Shape 2048"/>
            <p:cNvSpPr/>
            <p:nvPr/>
          </p:nvSpPr>
          <p:spPr>
            <a:xfrm flipH="1" flipV="1">
              <a:off x="2523066" y="67733"/>
              <a:ext cx="1236134" cy="1303868"/>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49" name="Shape 2049"/>
            <p:cNvSpPr/>
            <p:nvPr/>
          </p:nvSpPr>
          <p:spPr>
            <a:xfrm flipH="1" flipV="1">
              <a:off x="3894666" y="101600"/>
              <a:ext cx="1456268" cy="1219201"/>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50" name="Shape 2050"/>
            <p:cNvSpPr/>
            <p:nvPr/>
          </p:nvSpPr>
          <p:spPr>
            <a:xfrm flipH="1" flipV="1">
              <a:off x="3996266" y="16933"/>
              <a:ext cx="2777068" cy="1371601"/>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51" name="Shape 2051"/>
            <p:cNvSpPr/>
            <p:nvPr/>
          </p:nvSpPr>
          <p:spPr>
            <a:xfrm flipH="1" flipV="1">
              <a:off x="6824133" y="203200"/>
              <a:ext cx="186267" cy="1151467"/>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52" name="Shape 2052"/>
            <p:cNvSpPr/>
            <p:nvPr/>
          </p:nvSpPr>
          <p:spPr>
            <a:xfrm flipV="1">
              <a:off x="4131733" y="67733"/>
              <a:ext cx="2286001" cy="1253068"/>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53" name="Shape 2053"/>
            <p:cNvSpPr/>
            <p:nvPr/>
          </p:nvSpPr>
          <p:spPr>
            <a:xfrm flipH="1" flipV="1">
              <a:off x="5435600" y="203200"/>
              <a:ext cx="50800" cy="1151467"/>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54" name="Shape 2054"/>
            <p:cNvSpPr/>
            <p:nvPr/>
          </p:nvSpPr>
          <p:spPr>
            <a:xfrm flipV="1">
              <a:off x="2286000" y="0"/>
              <a:ext cx="2794000" cy="1371601"/>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99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3" nodeType="afterEffect">
                                  <p:stCondLst>
                                    <p:cond delay="0"/>
                                  </p:stCondLst>
                                  <p:iterate>
                                    <p:tmAbs val="0"/>
                                  </p:iterate>
                                  <p:childTnLst>
                                    <p:set>
                                      <p:cBhvr>
                                        <p:cTn id="15" fill="hold"/>
                                        <p:tgtEl>
                                          <p:spTgt spid="20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p:tmAbs val="0"/>
                                  </p:iterate>
                                  <p:childTnLst>
                                    <p:set>
                                      <p:cBhvr>
                                        <p:cTn id="19" fill="hold"/>
                                        <p:tgtEl>
                                          <p:spTgt spid="200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205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6" nodeType="clickEffect">
                                  <p:stCondLst>
                                    <p:cond delay="0"/>
                                  </p:stCondLst>
                                  <p:iterate>
                                    <p:tmAbs val="0"/>
                                  </p:iterate>
                                  <p:childTnLst>
                                    <p:set>
                                      <p:cBhvr>
                                        <p:cTn id="27" fill="hold"/>
                                        <p:tgtEl>
                                          <p:spTgt spid="2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1" grpId="2" animBg="1" advAuto="0"/>
      <p:bldP spid="2009" grpId="4" animBg="1" advAuto="0"/>
      <p:bldP spid="2016" grpId="3" animBg="1" advAuto="0"/>
      <p:bldP spid="2018" grpId="1" build="p" bldLvl="5" animBg="1" advAuto="0"/>
      <p:bldP spid="2028" grpId="6" animBg="1" advAuto="0"/>
      <p:bldP spid="2055" grpId="5"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Shape 2057"/>
          <p:cNvSpPr/>
          <p:nvPr/>
        </p:nvSpPr>
        <p:spPr>
          <a:xfrm>
            <a:off x="4445000" y="1651000"/>
            <a:ext cx="8559800" cy="75565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2066" name="Group 2066"/>
          <p:cNvGrpSpPr/>
          <p:nvPr/>
        </p:nvGrpSpPr>
        <p:grpSpPr>
          <a:xfrm>
            <a:off x="4724400" y="1790700"/>
            <a:ext cx="7696200" cy="4267200"/>
            <a:chOff x="0" y="0"/>
            <a:chExt cx="7696200" cy="4267200"/>
          </a:xfrm>
        </p:grpSpPr>
        <p:sp>
          <p:nvSpPr>
            <p:cNvPr id="2058" name="Shape 2058"/>
            <p:cNvSpPr/>
            <p:nvPr/>
          </p:nvSpPr>
          <p:spPr>
            <a:xfrm>
              <a:off x="4826000" y="3060700"/>
              <a:ext cx="2463800" cy="12065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59" name="Shape 2059"/>
            <p:cNvSpPr/>
            <p:nvPr/>
          </p:nvSpPr>
          <p:spPr>
            <a:xfrm>
              <a:off x="1803400" y="3060700"/>
              <a:ext cx="2463800" cy="12065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2060" name="Man 2 colour PD.png"/>
            <p:cNvPicPr>
              <a:picLocks noChangeAspect="1"/>
            </p:cNvPicPr>
            <p:nvPr/>
          </p:nvPicPr>
          <p:blipFill>
            <a:blip r:embed="rId2">
              <a:extLst/>
            </a:blip>
            <a:stretch>
              <a:fillRect/>
            </a:stretch>
          </p:blipFill>
          <p:spPr>
            <a:xfrm>
              <a:off x="5156200" y="0"/>
              <a:ext cx="1397000" cy="4008316"/>
            </a:xfrm>
            <a:prstGeom prst="rect">
              <a:avLst/>
            </a:prstGeom>
            <a:ln w="12700" cap="flat">
              <a:noFill/>
              <a:miter lim="400000"/>
            </a:ln>
            <a:effectLst/>
          </p:spPr>
        </p:pic>
        <p:pic>
          <p:nvPicPr>
            <p:cNvPr id="2061" name="Woman 4 colour PD.png"/>
            <p:cNvPicPr>
              <a:picLocks noChangeAspect="1"/>
            </p:cNvPicPr>
            <p:nvPr/>
          </p:nvPicPr>
          <p:blipFill>
            <a:blip r:embed="rId3">
              <a:extLst/>
            </a:blip>
            <a:stretch>
              <a:fillRect/>
            </a:stretch>
          </p:blipFill>
          <p:spPr>
            <a:xfrm>
              <a:off x="2565400" y="177800"/>
              <a:ext cx="889000" cy="3658578"/>
            </a:xfrm>
            <a:prstGeom prst="rect">
              <a:avLst/>
            </a:prstGeom>
            <a:ln w="12700" cap="flat">
              <a:noFill/>
              <a:miter lim="400000"/>
            </a:ln>
            <a:effectLst/>
          </p:spPr>
        </p:pic>
        <p:sp>
          <p:nvSpPr>
            <p:cNvPr id="2062" name="Shape 2062"/>
            <p:cNvSpPr/>
            <p:nvPr/>
          </p:nvSpPr>
          <p:spPr>
            <a:xfrm>
              <a:off x="1104900" y="215900"/>
              <a:ext cx="13335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a:solidFill>
                    <a:srgbClr val="000000"/>
                  </a:solidFill>
                </a:defRPr>
              </a:pPr>
              <a:r>
                <a:t>Blood group: </a:t>
              </a:r>
              <a:r>
                <a:rPr b="1"/>
                <a:t>B</a:t>
              </a:r>
            </a:p>
          </p:txBody>
        </p:sp>
        <p:sp>
          <p:nvSpPr>
            <p:cNvPr id="2063" name="Shape 2063"/>
            <p:cNvSpPr/>
            <p:nvPr/>
          </p:nvSpPr>
          <p:spPr>
            <a:xfrm>
              <a:off x="6578600" y="215900"/>
              <a:ext cx="11176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a:solidFill>
                    <a:srgbClr val="000000"/>
                  </a:solidFill>
                </a:defRPr>
              </a:pPr>
              <a:r>
                <a:t>Blood group: </a:t>
              </a:r>
              <a:r>
                <a:rPr b="1"/>
                <a:t>A</a:t>
              </a:r>
            </a:p>
          </p:txBody>
        </p:sp>
        <p:sp>
          <p:nvSpPr>
            <p:cNvPr id="2064" name="Shape 2064"/>
            <p:cNvSpPr/>
            <p:nvPr/>
          </p:nvSpPr>
          <p:spPr>
            <a:xfrm>
              <a:off x="4368800" y="1917700"/>
              <a:ext cx="317649" cy="5184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774054">
                <a:lnSpc>
                  <a:spcPts val="6700"/>
                </a:lnSpc>
                <a:tabLst>
                  <a:tab pos="520700" algn="l"/>
                </a:tabLst>
                <a:defRPr sz="3600" b="1">
                  <a:solidFill>
                    <a:srgbClr val="000000"/>
                  </a:solidFill>
                </a:defRPr>
              </a:lvl1pPr>
            </a:lstStyle>
            <a:p>
              <a:r>
                <a:t>X</a:t>
              </a:r>
            </a:p>
          </p:txBody>
        </p:sp>
        <p:sp>
          <p:nvSpPr>
            <p:cNvPr id="2065" name="Shape 2065"/>
            <p:cNvSpPr/>
            <p:nvPr/>
          </p:nvSpPr>
          <p:spPr>
            <a:xfrm>
              <a:off x="0" y="1714500"/>
              <a:ext cx="14224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a:solidFill>
                    <a:srgbClr val="000000"/>
                  </a:solidFill>
                </a:defRPr>
              </a:lvl1pPr>
            </a:lstStyle>
            <a:p>
              <a:r>
                <a:t>Parent genotypes</a:t>
              </a:r>
            </a:p>
          </p:txBody>
        </p:sp>
      </p:grpSp>
      <p:sp>
        <p:nvSpPr>
          <p:cNvPr id="2067" name="Shape 2067"/>
          <p:cNvSpPr>
            <a:spLocks noGrp="1"/>
          </p:cNvSpPr>
          <p:nvPr>
            <p:ph type="title"/>
          </p:nvPr>
        </p:nvSpPr>
        <p:spPr>
          <a:prstGeom prst="rect">
            <a:avLst/>
          </a:prstGeom>
        </p:spPr>
        <p:txBody>
          <a:bodyPr/>
          <a:lstStyle>
            <a:lvl1pPr>
              <a:tabLst>
                <a:tab pos="952500" algn="l"/>
              </a:tabLst>
            </a:lvl1pPr>
          </a:lstStyle>
          <a:p>
            <a:r>
              <a:t>Multiple Alleles in Blood</a:t>
            </a:r>
          </a:p>
        </p:txBody>
      </p:sp>
      <p:sp>
        <p:nvSpPr>
          <p:cNvPr id="2068" name="Shape 2068"/>
          <p:cNvSpPr>
            <a:spLocks noGrp="1"/>
          </p:cNvSpPr>
          <p:nvPr>
            <p:ph type="body" sz="half" idx="1"/>
          </p:nvPr>
        </p:nvSpPr>
        <p:spPr>
          <a:xfrm>
            <a:off x="368300" y="1790700"/>
            <a:ext cx="3713808" cy="7543800"/>
          </a:xfrm>
          <a:prstGeom prst="rect">
            <a:avLst/>
          </a:prstGeom>
        </p:spPr>
        <p:txBody>
          <a:bodyPr/>
          <a:lstStyle/>
          <a:p>
            <a:pPr>
              <a:lnSpc>
                <a:spcPts val="3200"/>
              </a:lnSpc>
              <a:tabLst>
                <a:tab pos="1016000" algn="l"/>
              </a:tabLst>
            </a:pPr>
            <a:r>
              <a:rPr b="1"/>
              <a:t>EXAMPLE 2</a:t>
            </a:r>
            <a:r>
              <a:t>:</a:t>
            </a:r>
            <a:br/>
            <a:r>
              <a:t>Two parents with blood groups </a:t>
            </a:r>
            <a:r>
              <a:rPr b="1"/>
              <a:t>A</a:t>
            </a:r>
            <a:r>
              <a:t> and </a:t>
            </a:r>
            <a:r>
              <a:rPr b="1"/>
              <a:t>B</a:t>
            </a:r>
            <a:r>
              <a:t> respectively, may produce offspring with all four possible blood groups: </a:t>
            </a:r>
            <a:r>
              <a:rPr b="1"/>
              <a:t>AB</a:t>
            </a:r>
            <a:r>
              <a:t>, </a:t>
            </a:r>
            <a:r>
              <a:rPr b="1"/>
              <a:t>A</a:t>
            </a:r>
            <a:r>
              <a:t>, </a:t>
            </a:r>
            <a:r>
              <a:rPr b="1"/>
              <a:t>B</a:t>
            </a:r>
            <a:r>
              <a:t> and </a:t>
            </a:r>
            <a:r>
              <a:rPr b="1"/>
              <a:t>O</a:t>
            </a:r>
            <a:r>
              <a:t>.</a:t>
            </a:r>
          </a:p>
          <a:p>
            <a:pPr>
              <a:lnSpc>
                <a:spcPts val="3200"/>
              </a:lnSpc>
              <a:tabLst>
                <a:tab pos="1016000" algn="l"/>
              </a:tabLst>
            </a:pPr>
            <a:r>
              <a:t>This may only occur if both parents are carrying the allele for group </a:t>
            </a:r>
            <a:r>
              <a:rPr b="1"/>
              <a:t>O</a:t>
            </a:r>
            <a:r>
              <a:t>.</a:t>
            </a:r>
          </a:p>
        </p:txBody>
      </p:sp>
      <p:grpSp>
        <p:nvGrpSpPr>
          <p:cNvPr id="2078" name="Group 2078"/>
          <p:cNvGrpSpPr/>
          <p:nvPr/>
        </p:nvGrpSpPr>
        <p:grpSpPr>
          <a:xfrm>
            <a:off x="4724400" y="7962900"/>
            <a:ext cx="8243736" cy="635000"/>
            <a:chOff x="0" y="-38100"/>
            <a:chExt cx="8243736" cy="635000"/>
          </a:xfrm>
        </p:grpSpPr>
        <p:sp>
          <p:nvSpPr>
            <p:cNvPr id="2069" name="Shape 2069"/>
            <p:cNvSpPr/>
            <p:nvPr/>
          </p:nvSpPr>
          <p:spPr>
            <a:xfrm>
              <a:off x="4876800" y="0"/>
              <a:ext cx="1231900" cy="5969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70" name="Shape 2070"/>
            <p:cNvSpPr/>
            <p:nvPr/>
          </p:nvSpPr>
          <p:spPr>
            <a:xfrm>
              <a:off x="5346700" y="1270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A</a:t>
              </a:r>
            </a:p>
          </p:txBody>
        </p:sp>
        <p:sp>
          <p:nvSpPr>
            <p:cNvPr id="2071" name="Shape 2071"/>
            <p:cNvSpPr/>
            <p:nvPr/>
          </p:nvSpPr>
          <p:spPr>
            <a:xfrm>
              <a:off x="6464300" y="0"/>
              <a:ext cx="1231900" cy="5969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72" name="Shape 2072"/>
            <p:cNvSpPr/>
            <p:nvPr/>
          </p:nvSpPr>
          <p:spPr>
            <a:xfrm>
              <a:off x="6883400" y="152400"/>
              <a:ext cx="344327"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O</a:t>
              </a:r>
            </a:p>
          </p:txBody>
        </p:sp>
        <p:sp>
          <p:nvSpPr>
            <p:cNvPr id="2073" name="Shape 2073"/>
            <p:cNvSpPr/>
            <p:nvPr/>
          </p:nvSpPr>
          <p:spPr>
            <a:xfrm>
              <a:off x="3276600" y="0"/>
              <a:ext cx="1231900" cy="5969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2600"/>
                </a:lnSpc>
                <a:tabLst>
                  <a:tab pos="520700" algn="l"/>
                </a:tabLst>
                <a:defRPr sz="2200">
                  <a:solidFill>
                    <a:srgbClr val="000000"/>
                  </a:solidFill>
                  <a:effectLst>
                    <a:outerShdw blurRad="38100" dist="12700" dir="5400000" rotWithShape="0">
                      <a:srgbClr val="000000">
                        <a:alpha val="50000"/>
                      </a:srgbClr>
                    </a:outerShdw>
                  </a:effectLst>
                </a:defRPr>
              </a:pPr>
              <a:endParaRPr/>
            </a:p>
          </p:txBody>
        </p:sp>
        <p:sp>
          <p:nvSpPr>
            <p:cNvPr id="2074" name="Shape 2074"/>
            <p:cNvSpPr/>
            <p:nvPr/>
          </p:nvSpPr>
          <p:spPr>
            <a:xfrm>
              <a:off x="3708400" y="1524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000000"/>
                  </a:solidFill>
                </a:defRPr>
              </a:lvl1pPr>
            </a:lstStyle>
            <a:p>
              <a:r>
                <a:t>B</a:t>
              </a:r>
            </a:p>
          </p:txBody>
        </p:sp>
        <p:sp>
          <p:nvSpPr>
            <p:cNvPr id="2075" name="Shape 2075"/>
            <p:cNvSpPr/>
            <p:nvPr/>
          </p:nvSpPr>
          <p:spPr>
            <a:xfrm>
              <a:off x="1600200" y="0"/>
              <a:ext cx="1231900" cy="5969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76" name="Shape 2076"/>
            <p:cNvSpPr/>
            <p:nvPr/>
          </p:nvSpPr>
          <p:spPr>
            <a:xfrm>
              <a:off x="2029214" y="-38100"/>
              <a:ext cx="6214522" cy="628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751195" algn="r">
                <a:lnSpc>
                  <a:spcPts val="4900"/>
                </a:lnSpc>
                <a:tabLst>
                  <a:tab pos="520700" algn="l"/>
                </a:tabLst>
                <a:defRPr sz="2200" b="1">
                  <a:solidFill>
                    <a:srgbClr val="201B17"/>
                  </a:solidFill>
                </a:defRPr>
              </a:lvl1pPr>
            </a:lstStyle>
            <a:p>
              <a:pPr algn="l">
                <a:defRPr>
                  <a:solidFill>
                    <a:srgbClr val="006994"/>
                  </a:solidFill>
                </a:defRPr>
              </a:pPr>
              <a:r>
                <a:rPr dirty="0">
                  <a:solidFill>
                    <a:srgbClr val="201B17"/>
                  </a:solidFill>
                </a:rPr>
                <a:t>AB</a:t>
              </a:r>
            </a:p>
          </p:txBody>
        </p:sp>
        <p:sp>
          <p:nvSpPr>
            <p:cNvPr id="2077" name="Shape 2077"/>
            <p:cNvSpPr/>
            <p:nvPr/>
          </p:nvSpPr>
          <p:spPr>
            <a:xfrm>
              <a:off x="0" y="25400"/>
              <a:ext cx="10414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a:solidFill>
                    <a:srgbClr val="000000"/>
                  </a:solidFill>
                </a:defRPr>
              </a:lvl1pPr>
            </a:lstStyle>
            <a:p>
              <a:r>
                <a:t>Blood groups</a:t>
              </a:r>
            </a:p>
          </p:txBody>
        </p:sp>
      </p:grpSp>
      <p:grpSp>
        <p:nvGrpSpPr>
          <p:cNvPr id="2105" name="Group 2105"/>
          <p:cNvGrpSpPr/>
          <p:nvPr/>
        </p:nvGrpSpPr>
        <p:grpSpPr>
          <a:xfrm>
            <a:off x="4724400" y="5418666"/>
            <a:ext cx="7734300" cy="2493434"/>
            <a:chOff x="0" y="0"/>
            <a:chExt cx="7734300" cy="2493433"/>
          </a:xfrm>
        </p:grpSpPr>
        <p:sp>
          <p:nvSpPr>
            <p:cNvPr id="2079" name="Shape 2079"/>
            <p:cNvSpPr/>
            <p:nvPr/>
          </p:nvSpPr>
          <p:spPr>
            <a:xfrm flipH="1" flipV="1">
              <a:off x="6824133" y="50800"/>
              <a:ext cx="224367" cy="1456267"/>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80" name="Shape 2080"/>
            <p:cNvSpPr/>
            <p:nvPr/>
          </p:nvSpPr>
          <p:spPr>
            <a:xfrm flipV="1">
              <a:off x="3945466" y="16933"/>
              <a:ext cx="2810934" cy="1456268"/>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81" name="Shape 2081"/>
            <p:cNvSpPr/>
            <p:nvPr/>
          </p:nvSpPr>
          <p:spPr>
            <a:xfrm flipH="1" flipV="1">
              <a:off x="3657600" y="33867"/>
              <a:ext cx="1731434" cy="1439334"/>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82" name="Shape 2082"/>
            <p:cNvSpPr/>
            <p:nvPr/>
          </p:nvSpPr>
          <p:spPr>
            <a:xfrm flipH="1" flipV="1">
              <a:off x="3674533" y="0"/>
              <a:ext cx="3217335" cy="1473201"/>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83" name="Shape 2083"/>
            <p:cNvSpPr/>
            <p:nvPr/>
          </p:nvSpPr>
          <p:spPr>
            <a:xfrm>
              <a:off x="1562100" y="1540933"/>
              <a:ext cx="1308100" cy="9525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84" name="Shape 2084"/>
            <p:cNvSpPr/>
            <p:nvPr/>
          </p:nvSpPr>
          <p:spPr>
            <a:xfrm>
              <a:off x="3187700" y="1540933"/>
              <a:ext cx="1308100" cy="9525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85" name="Shape 2085"/>
            <p:cNvSpPr/>
            <p:nvPr/>
          </p:nvSpPr>
          <p:spPr>
            <a:xfrm>
              <a:off x="4800600" y="1540933"/>
              <a:ext cx="1308100" cy="9525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86" name="Shape 2086"/>
            <p:cNvSpPr/>
            <p:nvPr/>
          </p:nvSpPr>
          <p:spPr>
            <a:xfrm>
              <a:off x="6426200" y="1528233"/>
              <a:ext cx="1308100" cy="9525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87" name="Shape 2087"/>
            <p:cNvSpPr/>
            <p:nvPr/>
          </p:nvSpPr>
          <p:spPr>
            <a:xfrm flipV="1">
              <a:off x="2205566" y="84667"/>
              <a:ext cx="165101" cy="1439334"/>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88" name="Shape 2088"/>
            <p:cNvSpPr/>
            <p:nvPr/>
          </p:nvSpPr>
          <p:spPr>
            <a:xfrm flipH="1" flipV="1">
              <a:off x="2387599" y="16933"/>
              <a:ext cx="1409702" cy="1507068"/>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89" name="Shape 2089"/>
            <p:cNvSpPr/>
            <p:nvPr/>
          </p:nvSpPr>
          <p:spPr>
            <a:xfrm flipH="1" flipV="1">
              <a:off x="5435600" y="0"/>
              <a:ext cx="88900" cy="1507067"/>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90" name="Shape 2090"/>
            <p:cNvSpPr/>
            <p:nvPr/>
          </p:nvSpPr>
          <p:spPr>
            <a:xfrm flipV="1">
              <a:off x="2324100" y="16933"/>
              <a:ext cx="3094567" cy="1507068"/>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091" name="Shape 2091"/>
            <p:cNvSpPr/>
            <p:nvPr/>
          </p:nvSpPr>
          <p:spPr>
            <a:xfrm>
              <a:off x="0" y="664633"/>
              <a:ext cx="1524000" cy="564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a:solidFill>
                    <a:srgbClr val="000000"/>
                  </a:solidFill>
                </a:defRPr>
              </a:lvl1pPr>
            </a:lstStyle>
            <a:p>
              <a:r>
                <a:t>Possible fertilisations</a:t>
              </a:r>
            </a:p>
          </p:txBody>
        </p:sp>
        <p:sp>
          <p:nvSpPr>
            <p:cNvPr id="2092" name="Shape 2092"/>
            <p:cNvSpPr/>
            <p:nvPr/>
          </p:nvSpPr>
          <p:spPr>
            <a:xfrm>
              <a:off x="0" y="1718733"/>
              <a:ext cx="1473200" cy="564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a:solidFill>
                    <a:srgbClr val="000000"/>
                  </a:solidFill>
                </a:defRPr>
              </a:lvl1pPr>
            </a:lstStyle>
            <a:p>
              <a:r>
                <a:t>Children's' genotypes</a:t>
              </a:r>
            </a:p>
          </p:txBody>
        </p:sp>
        <p:grpSp>
          <p:nvGrpSpPr>
            <p:cNvPr id="2095" name="Group 2095"/>
            <p:cNvGrpSpPr/>
            <p:nvPr/>
          </p:nvGrpSpPr>
          <p:grpSpPr>
            <a:xfrm>
              <a:off x="5041900" y="1642533"/>
              <a:ext cx="762000" cy="762001"/>
              <a:chOff x="0" y="0"/>
              <a:chExt cx="762000" cy="762000"/>
            </a:xfrm>
          </p:grpSpPr>
          <p:sp>
            <p:nvSpPr>
              <p:cNvPr id="2093" name="Shape 2093"/>
              <p:cNvSpPr/>
              <p:nvPr/>
            </p:nvSpPr>
            <p:spPr>
              <a:xfrm>
                <a:off x="0" y="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094" name="Shape 2094"/>
              <p:cNvSpPr/>
              <p:nvPr/>
            </p:nvSpPr>
            <p:spPr>
              <a:xfrm>
                <a:off x="63500" y="215900"/>
                <a:ext cx="546100"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sz="2000">
                    <a:solidFill>
                      <a:srgbClr val="006994"/>
                    </a:solidFill>
                    <a:latin typeface="Bookman Old Style"/>
                    <a:ea typeface="Bookman Old Style"/>
                    <a:cs typeface="Bookman Old Style"/>
                    <a:sym typeface="Bookman Old Style"/>
                  </a:defRPr>
                </a:pPr>
                <a:r>
                  <a:rPr sz="2200">
                    <a:solidFill>
                      <a:srgbClr val="201B17"/>
                    </a:solidFill>
                    <a:latin typeface="+mn-lt"/>
                    <a:ea typeface="+mn-ea"/>
                    <a:cs typeface="+mn-cs"/>
                    <a:sym typeface="Arial"/>
                  </a:rPr>
                  <a:t>AO</a:t>
                </a:r>
              </a:p>
            </p:txBody>
          </p:sp>
        </p:grpSp>
        <p:grpSp>
          <p:nvGrpSpPr>
            <p:cNvPr id="2098" name="Group 2098"/>
            <p:cNvGrpSpPr/>
            <p:nvPr/>
          </p:nvGrpSpPr>
          <p:grpSpPr>
            <a:xfrm>
              <a:off x="6667500" y="1629833"/>
              <a:ext cx="762000" cy="762001"/>
              <a:chOff x="0" y="0"/>
              <a:chExt cx="762000" cy="762000"/>
            </a:xfrm>
          </p:grpSpPr>
          <p:sp>
            <p:nvSpPr>
              <p:cNvPr id="2096" name="Shape 2096"/>
              <p:cNvSpPr/>
              <p:nvPr/>
            </p:nvSpPr>
            <p:spPr>
              <a:xfrm>
                <a:off x="0" y="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097" name="Shape 2097"/>
              <p:cNvSpPr/>
              <p:nvPr/>
            </p:nvSpPr>
            <p:spPr>
              <a:xfrm>
                <a:off x="76200" y="203200"/>
                <a:ext cx="561653"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latin typeface="Bookman Old Style"/>
                    <a:ea typeface="Bookman Old Style"/>
                    <a:cs typeface="Bookman Old Style"/>
                    <a:sym typeface="Bookman Old Style"/>
                  </a:defRPr>
                </a:pPr>
                <a:r>
                  <a:rPr>
                    <a:solidFill>
                      <a:srgbClr val="201B17"/>
                    </a:solidFill>
                    <a:latin typeface="+mn-lt"/>
                    <a:ea typeface="+mn-ea"/>
                    <a:cs typeface="+mn-cs"/>
                    <a:sym typeface="Arial"/>
                  </a:rPr>
                  <a:t>OO</a:t>
                </a:r>
              </a:p>
            </p:txBody>
          </p:sp>
        </p:grpSp>
        <p:grpSp>
          <p:nvGrpSpPr>
            <p:cNvPr id="2101" name="Group 2101"/>
            <p:cNvGrpSpPr/>
            <p:nvPr/>
          </p:nvGrpSpPr>
          <p:grpSpPr>
            <a:xfrm>
              <a:off x="3429000" y="1629833"/>
              <a:ext cx="762000" cy="762001"/>
              <a:chOff x="0" y="0"/>
              <a:chExt cx="762000" cy="762000"/>
            </a:xfrm>
          </p:grpSpPr>
          <p:sp>
            <p:nvSpPr>
              <p:cNvPr id="2099" name="Shape 2099"/>
              <p:cNvSpPr/>
              <p:nvPr/>
            </p:nvSpPr>
            <p:spPr>
              <a:xfrm>
                <a:off x="0" y="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100" name="Shape 2100"/>
              <p:cNvSpPr/>
              <p:nvPr/>
            </p:nvSpPr>
            <p:spPr>
              <a:xfrm>
                <a:off x="88900" y="215900"/>
                <a:ext cx="546100"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BO</a:t>
                </a:r>
              </a:p>
            </p:txBody>
          </p:sp>
        </p:grpSp>
        <p:grpSp>
          <p:nvGrpSpPr>
            <p:cNvPr id="2104" name="Group 2104"/>
            <p:cNvGrpSpPr/>
            <p:nvPr/>
          </p:nvGrpSpPr>
          <p:grpSpPr>
            <a:xfrm>
              <a:off x="1765300" y="1629833"/>
              <a:ext cx="762000" cy="762001"/>
              <a:chOff x="0" y="0"/>
              <a:chExt cx="762000" cy="762000"/>
            </a:xfrm>
          </p:grpSpPr>
          <p:sp>
            <p:nvSpPr>
              <p:cNvPr id="2102" name="Shape 2102"/>
              <p:cNvSpPr/>
              <p:nvPr/>
            </p:nvSpPr>
            <p:spPr>
              <a:xfrm>
                <a:off x="0" y="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103" name="Shape 2103"/>
              <p:cNvSpPr/>
              <p:nvPr/>
            </p:nvSpPr>
            <p:spPr>
              <a:xfrm>
                <a:off x="50800" y="228600"/>
                <a:ext cx="530548"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AB</a:t>
                </a:r>
              </a:p>
            </p:txBody>
          </p:sp>
        </p:grpSp>
      </p:grpSp>
      <p:grpSp>
        <p:nvGrpSpPr>
          <p:cNvPr id="2123" name="Group 2123"/>
          <p:cNvGrpSpPr/>
          <p:nvPr/>
        </p:nvGrpSpPr>
        <p:grpSpPr>
          <a:xfrm>
            <a:off x="4724400" y="4013200"/>
            <a:ext cx="7124700" cy="1778000"/>
            <a:chOff x="0" y="0"/>
            <a:chExt cx="7124700" cy="1778000"/>
          </a:xfrm>
        </p:grpSpPr>
        <p:sp>
          <p:nvSpPr>
            <p:cNvPr id="2106" name="Shape 2106"/>
            <p:cNvSpPr/>
            <p:nvPr/>
          </p:nvSpPr>
          <p:spPr>
            <a:xfrm flipV="1">
              <a:off x="2455333" y="16933"/>
              <a:ext cx="541867" cy="9821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107" name="Shape 2107"/>
            <p:cNvSpPr/>
            <p:nvPr/>
          </p:nvSpPr>
          <p:spPr>
            <a:xfrm flipH="1" flipV="1">
              <a:off x="3048000" y="16933"/>
              <a:ext cx="512234" cy="9821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108" name="Shape 2108"/>
            <p:cNvSpPr/>
            <p:nvPr/>
          </p:nvSpPr>
          <p:spPr>
            <a:xfrm flipV="1">
              <a:off x="5592233" y="0"/>
              <a:ext cx="503767" cy="1024467"/>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109" name="Shape 2109"/>
            <p:cNvSpPr/>
            <p:nvPr/>
          </p:nvSpPr>
          <p:spPr>
            <a:xfrm flipH="1" flipV="1">
              <a:off x="6231466" y="33866"/>
              <a:ext cx="478368" cy="939801"/>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110" name="Shape 2110"/>
            <p:cNvSpPr/>
            <p:nvPr/>
          </p:nvSpPr>
          <p:spPr>
            <a:xfrm>
              <a:off x="0" y="1270000"/>
              <a:ext cx="10544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Gametes</a:t>
              </a:r>
            </a:p>
          </p:txBody>
        </p:sp>
        <p:grpSp>
          <p:nvGrpSpPr>
            <p:cNvPr id="2113" name="Group 2113"/>
            <p:cNvGrpSpPr/>
            <p:nvPr/>
          </p:nvGrpSpPr>
          <p:grpSpPr>
            <a:xfrm>
              <a:off x="3251200" y="1016000"/>
              <a:ext cx="762000" cy="762000"/>
              <a:chOff x="0" y="0"/>
              <a:chExt cx="762000" cy="762000"/>
            </a:xfrm>
          </p:grpSpPr>
          <p:sp>
            <p:nvSpPr>
              <p:cNvPr id="2111" name="Shape 2111"/>
              <p:cNvSpPr/>
              <p:nvPr/>
            </p:nvSpPr>
            <p:spPr>
              <a:xfrm>
                <a:off x="0" y="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112" name="Shape 2112"/>
              <p:cNvSpPr/>
              <p:nvPr/>
            </p:nvSpPr>
            <p:spPr>
              <a:xfrm>
                <a:off x="203200" y="228600"/>
                <a:ext cx="344327"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O</a:t>
                </a:r>
              </a:p>
            </p:txBody>
          </p:sp>
        </p:grpSp>
        <p:grpSp>
          <p:nvGrpSpPr>
            <p:cNvPr id="2116" name="Group 2116"/>
            <p:cNvGrpSpPr/>
            <p:nvPr/>
          </p:nvGrpSpPr>
          <p:grpSpPr>
            <a:xfrm>
              <a:off x="6362700" y="1016000"/>
              <a:ext cx="762000" cy="762000"/>
              <a:chOff x="0" y="0"/>
              <a:chExt cx="762000" cy="762000"/>
            </a:xfrm>
          </p:grpSpPr>
          <p:sp>
            <p:nvSpPr>
              <p:cNvPr id="2114" name="Shape 2114"/>
              <p:cNvSpPr/>
              <p:nvPr/>
            </p:nvSpPr>
            <p:spPr>
              <a:xfrm>
                <a:off x="0" y="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115" name="Shape 2115"/>
              <p:cNvSpPr/>
              <p:nvPr/>
            </p:nvSpPr>
            <p:spPr>
              <a:xfrm>
                <a:off x="203200" y="228600"/>
                <a:ext cx="344327"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O</a:t>
                </a:r>
              </a:p>
            </p:txBody>
          </p:sp>
        </p:grpSp>
        <p:grpSp>
          <p:nvGrpSpPr>
            <p:cNvPr id="2119" name="Group 2119"/>
            <p:cNvGrpSpPr/>
            <p:nvPr/>
          </p:nvGrpSpPr>
          <p:grpSpPr>
            <a:xfrm>
              <a:off x="1917700" y="1016000"/>
              <a:ext cx="762000" cy="762000"/>
              <a:chOff x="0" y="0"/>
              <a:chExt cx="762000" cy="762000"/>
            </a:xfrm>
          </p:grpSpPr>
          <p:sp>
            <p:nvSpPr>
              <p:cNvPr id="2117" name="Shape 2117"/>
              <p:cNvSpPr/>
              <p:nvPr/>
            </p:nvSpPr>
            <p:spPr>
              <a:xfrm>
                <a:off x="0" y="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118" name="Shape 2118"/>
              <p:cNvSpPr/>
              <p:nvPr/>
            </p:nvSpPr>
            <p:spPr>
              <a:xfrm>
                <a:off x="190500" y="2286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B</a:t>
                </a:r>
              </a:p>
            </p:txBody>
          </p:sp>
        </p:grpSp>
        <p:grpSp>
          <p:nvGrpSpPr>
            <p:cNvPr id="2122" name="Group 2122"/>
            <p:cNvGrpSpPr/>
            <p:nvPr/>
          </p:nvGrpSpPr>
          <p:grpSpPr>
            <a:xfrm>
              <a:off x="5041900" y="1016000"/>
              <a:ext cx="762000" cy="762000"/>
              <a:chOff x="0" y="0"/>
              <a:chExt cx="762000" cy="762000"/>
            </a:xfrm>
          </p:grpSpPr>
          <p:sp>
            <p:nvSpPr>
              <p:cNvPr id="2120" name="Shape 2120"/>
              <p:cNvSpPr/>
              <p:nvPr/>
            </p:nvSpPr>
            <p:spPr>
              <a:xfrm>
                <a:off x="0" y="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121" name="Shape 2121"/>
              <p:cNvSpPr/>
              <p:nvPr/>
            </p:nvSpPr>
            <p:spPr>
              <a:xfrm>
                <a:off x="177800" y="228600"/>
                <a:ext cx="328774"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A</a:t>
                </a:r>
              </a:p>
            </p:txBody>
          </p:sp>
        </p:grpSp>
      </p:grpSp>
      <p:grpSp>
        <p:nvGrpSpPr>
          <p:cNvPr id="2130" name="Group 2130"/>
          <p:cNvGrpSpPr/>
          <p:nvPr/>
        </p:nvGrpSpPr>
        <p:grpSpPr>
          <a:xfrm>
            <a:off x="7429500" y="3594100"/>
            <a:ext cx="3733800" cy="800100"/>
            <a:chOff x="0" y="0"/>
            <a:chExt cx="3733800" cy="800100"/>
          </a:xfrm>
        </p:grpSpPr>
        <p:grpSp>
          <p:nvGrpSpPr>
            <p:cNvPr id="2126" name="Group 2126"/>
            <p:cNvGrpSpPr/>
            <p:nvPr/>
          </p:nvGrpSpPr>
          <p:grpSpPr>
            <a:xfrm>
              <a:off x="0" y="38100"/>
              <a:ext cx="762000" cy="762000"/>
              <a:chOff x="0" y="0"/>
              <a:chExt cx="762000" cy="762000"/>
            </a:xfrm>
          </p:grpSpPr>
          <p:sp>
            <p:nvSpPr>
              <p:cNvPr id="2124" name="Shape 2124"/>
              <p:cNvSpPr/>
              <p:nvPr/>
            </p:nvSpPr>
            <p:spPr>
              <a:xfrm>
                <a:off x="0" y="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125" name="Shape 2125"/>
              <p:cNvSpPr/>
              <p:nvPr/>
            </p:nvSpPr>
            <p:spPr>
              <a:xfrm>
                <a:off x="88900" y="215900"/>
                <a:ext cx="546100"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a:solidFill>
                      <a:srgbClr val="006994"/>
                    </a:solidFill>
                  </a:defRPr>
                </a:pPr>
                <a:r>
                  <a:rPr>
                    <a:solidFill>
                      <a:srgbClr val="201B17"/>
                    </a:solidFill>
                  </a:rPr>
                  <a:t>BO</a:t>
                </a:r>
              </a:p>
            </p:txBody>
          </p:sp>
        </p:grpSp>
        <p:grpSp>
          <p:nvGrpSpPr>
            <p:cNvPr id="2129" name="Group 2129"/>
            <p:cNvGrpSpPr/>
            <p:nvPr/>
          </p:nvGrpSpPr>
          <p:grpSpPr>
            <a:xfrm>
              <a:off x="2971800" y="0"/>
              <a:ext cx="762000" cy="762000"/>
              <a:chOff x="0" y="0"/>
              <a:chExt cx="762000" cy="762000"/>
            </a:xfrm>
          </p:grpSpPr>
          <p:sp>
            <p:nvSpPr>
              <p:cNvPr id="2127" name="Shape 2127"/>
              <p:cNvSpPr/>
              <p:nvPr/>
            </p:nvSpPr>
            <p:spPr>
              <a:xfrm>
                <a:off x="0" y="0"/>
                <a:ext cx="762000" cy="762000"/>
              </a:xfrm>
              <a:prstGeom prst="ellipse">
                <a:avLst/>
              </a:prstGeom>
              <a:solidFill>
                <a:srgbClr val="FFFFFF"/>
              </a:solidFill>
              <a:ln w="25400" cap="flat">
                <a:solidFill>
                  <a:srgbClr val="006994"/>
                </a:solidFill>
                <a:prstDash val="solid"/>
                <a:miter lim="400000"/>
              </a:ln>
              <a:effectLst>
                <a:outerShdw blurRad="190500" dist="190500" dir="2700000" rotWithShape="0">
                  <a:srgbClr val="000000">
                    <a:alpha val="50000"/>
                  </a:srgbClr>
                </a:outerShdw>
              </a:effectLst>
            </p:spPr>
            <p:txBody>
              <a:bodyPr wrap="square" lIns="0" tIns="0" rIns="0" bIns="0" numCol="1" anchor="ctr">
                <a:noAutofit/>
              </a:bodyPr>
              <a:lstStyle/>
              <a:p>
                <a:pPr>
                  <a:lnSpc>
                    <a:spcPts val="2400"/>
                  </a:lnSpc>
                  <a:tabLst>
                    <a:tab pos="520700" algn="l"/>
                  </a:tabLst>
                  <a:defRPr>
                    <a:solidFill>
                      <a:srgbClr val="483F36"/>
                    </a:solidFill>
                    <a:effectLst>
                      <a:outerShdw blurRad="38100" dist="12700" dir="5400000" rotWithShape="0">
                        <a:srgbClr val="000000">
                          <a:alpha val="50000"/>
                        </a:srgbClr>
                      </a:outerShdw>
                    </a:effectLst>
                  </a:defRPr>
                </a:pPr>
                <a:endParaRPr/>
              </a:p>
            </p:txBody>
          </p:sp>
          <p:sp>
            <p:nvSpPr>
              <p:cNvPr id="2128" name="Shape 2128"/>
              <p:cNvSpPr/>
              <p:nvPr/>
            </p:nvSpPr>
            <p:spPr>
              <a:xfrm>
                <a:off x="63500" y="215900"/>
                <a:ext cx="546100"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201B17"/>
                    </a:solidFill>
                  </a:defRPr>
                </a:lvl1pPr>
              </a:lstStyle>
              <a:p>
                <a:pPr>
                  <a:defRPr sz="2000">
                    <a:solidFill>
                      <a:srgbClr val="006994"/>
                    </a:solidFill>
                    <a:latin typeface="Bookman Old Style"/>
                    <a:ea typeface="Bookman Old Style"/>
                    <a:cs typeface="Bookman Old Style"/>
                    <a:sym typeface="Bookman Old Style"/>
                  </a:defRPr>
                </a:pPr>
                <a:r>
                  <a:rPr sz="2200">
                    <a:solidFill>
                      <a:srgbClr val="201B17"/>
                    </a:solidFill>
                    <a:latin typeface="+mn-lt"/>
                    <a:ea typeface="+mn-ea"/>
                    <a:cs typeface="+mn-cs"/>
                    <a:sym typeface="Arial"/>
                  </a:rPr>
                  <a:t>AO</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206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3" nodeType="afterEffect">
                                  <p:stCondLst>
                                    <p:cond delay="0"/>
                                  </p:stCondLst>
                                  <p:iterate>
                                    <p:tmAbs val="0"/>
                                  </p:iterate>
                                  <p:childTnLst>
                                    <p:set>
                                      <p:cBhvr>
                                        <p:cTn id="19" fill="hold"/>
                                        <p:tgtEl>
                                          <p:spTgt spid="21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4" nodeType="clickEffect">
                                  <p:stCondLst>
                                    <p:cond delay="0"/>
                                  </p:stCondLst>
                                  <p:iterate>
                                    <p:tmAbs val="0"/>
                                  </p:iterate>
                                  <p:childTnLst>
                                    <p:set>
                                      <p:cBhvr>
                                        <p:cTn id="23" fill="hold"/>
                                        <p:tgtEl>
                                          <p:spTgt spid="21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5" nodeType="clickEffect">
                                  <p:stCondLst>
                                    <p:cond delay="0"/>
                                  </p:stCondLst>
                                  <p:iterate>
                                    <p:tmAbs val="0"/>
                                  </p:iterate>
                                  <p:childTnLst>
                                    <p:set>
                                      <p:cBhvr>
                                        <p:cTn id="27" fill="hold"/>
                                        <p:tgtEl>
                                          <p:spTgt spid="210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6" nodeType="clickEffect">
                                  <p:stCondLst>
                                    <p:cond delay="0"/>
                                  </p:stCondLst>
                                  <p:iterate>
                                    <p:tmAbs val="0"/>
                                  </p:iterate>
                                  <p:childTnLst>
                                    <p:set>
                                      <p:cBhvr>
                                        <p:cTn id="31" fill="hold"/>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6" grpId="2" animBg="1" advAuto="0"/>
      <p:bldP spid="2068" grpId="1" build="p" bldLvl="5" animBg="1" advAuto="0"/>
      <p:bldP spid="2078" grpId="6" animBg="1" advAuto="0"/>
      <p:bldP spid="2105" grpId="5" animBg="1" advAuto="0"/>
      <p:bldP spid="2123" grpId="4" animBg="1" advAuto="0"/>
      <p:bldP spid="2130" grpId="3" animBg="1" advAuto="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Shape 2132"/>
          <p:cNvSpPr/>
          <p:nvPr/>
        </p:nvSpPr>
        <p:spPr>
          <a:xfrm>
            <a:off x="5308600" y="0"/>
            <a:ext cx="7683500" cy="97409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33" name="Shape 2133"/>
          <p:cNvSpPr>
            <a:spLocks noGrp="1"/>
          </p:cNvSpPr>
          <p:nvPr>
            <p:ph type="title"/>
          </p:nvPr>
        </p:nvSpPr>
        <p:spPr>
          <a:xfrm>
            <a:off x="365759" y="368300"/>
            <a:ext cx="4796484" cy="1658204"/>
          </a:xfrm>
          <a:prstGeom prst="rect">
            <a:avLst/>
          </a:prstGeom>
        </p:spPr>
        <p:txBody>
          <a:bodyPr/>
          <a:lstStyle>
            <a:lvl1pPr>
              <a:tabLst>
                <a:tab pos="952500" algn="l"/>
              </a:tabLst>
            </a:lvl1pPr>
          </a:lstStyle>
          <a:p>
            <a:r>
              <a:t>Dihybrid Crosses</a:t>
            </a:r>
          </a:p>
        </p:txBody>
      </p:sp>
      <p:sp>
        <p:nvSpPr>
          <p:cNvPr id="2134" name="Shape 2134"/>
          <p:cNvSpPr>
            <a:spLocks noGrp="1"/>
          </p:cNvSpPr>
          <p:nvPr>
            <p:ph type="body" sz="quarter" idx="1"/>
          </p:nvPr>
        </p:nvSpPr>
        <p:spPr>
          <a:xfrm>
            <a:off x="368300" y="2298700"/>
            <a:ext cx="4570859" cy="3912146"/>
          </a:xfrm>
          <a:prstGeom prst="rect">
            <a:avLst/>
          </a:prstGeom>
        </p:spPr>
        <p:txBody>
          <a:bodyPr/>
          <a:lstStyle/>
          <a:p>
            <a:pPr marL="345600" indent="-345600">
              <a:tabLst>
                <a:tab pos="1016000" algn="l"/>
              </a:tabLst>
            </a:pPr>
            <a:r>
              <a:t>A dihybrid cross studies the inheritance patterns of </a:t>
            </a:r>
            <a:br/>
            <a:r>
              <a:t>two genes.</a:t>
            </a:r>
          </a:p>
          <a:p>
            <a:pPr marL="345600" indent="-345600">
              <a:tabLst>
                <a:tab pos="1016000" algn="l"/>
              </a:tabLst>
            </a:pPr>
            <a:r>
              <a:t>Simple dihybrid crosses assume that the genes described are carried on separate chromosomes and assort independently during meiosis (there is no linkage).</a:t>
            </a:r>
          </a:p>
        </p:txBody>
      </p:sp>
      <p:grpSp>
        <p:nvGrpSpPr>
          <p:cNvPr id="2140" name="Group 2140"/>
          <p:cNvGrpSpPr/>
          <p:nvPr/>
        </p:nvGrpSpPr>
        <p:grpSpPr>
          <a:xfrm>
            <a:off x="6146800" y="2451100"/>
            <a:ext cx="5029176" cy="334591"/>
            <a:chOff x="0" y="0"/>
            <a:chExt cx="5029175" cy="334590"/>
          </a:xfrm>
        </p:grpSpPr>
        <p:sp>
          <p:nvSpPr>
            <p:cNvPr id="2135" name="Shape 2135"/>
            <p:cNvSpPr/>
            <p:nvPr/>
          </p:nvSpPr>
          <p:spPr>
            <a:xfrm>
              <a:off x="0" y="50800"/>
              <a:ext cx="1128862"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700"/>
                </a:lnSpc>
                <a:tabLst>
                  <a:tab pos="520700" algn="l"/>
                </a:tabLst>
                <a:defRPr sz="2000">
                  <a:solidFill>
                    <a:srgbClr val="006795"/>
                  </a:solidFill>
                </a:defRPr>
              </a:lvl1pPr>
            </a:lstStyle>
            <a:p>
              <a:r>
                <a:t>First filial</a:t>
              </a:r>
            </a:p>
          </p:txBody>
        </p:sp>
        <p:sp>
          <p:nvSpPr>
            <p:cNvPr id="2136" name="Shape 2136"/>
            <p:cNvSpPr/>
            <p:nvPr/>
          </p:nvSpPr>
          <p:spPr>
            <a:xfrm>
              <a:off x="1600200" y="0"/>
              <a:ext cx="35139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pPr>
              <a:r>
                <a:rPr b="1"/>
                <a:t>F</a:t>
              </a:r>
              <a:r>
                <a:rPr b="1" baseline="-5999"/>
                <a:t>1</a:t>
              </a:r>
            </a:p>
          </p:txBody>
        </p:sp>
        <p:sp>
          <p:nvSpPr>
            <p:cNvPr id="2137" name="Shape 2137"/>
            <p:cNvSpPr/>
            <p:nvPr/>
          </p:nvSpPr>
          <p:spPr>
            <a:xfrm>
              <a:off x="2527300" y="0"/>
              <a:ext cx="571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lvl1pPr>
            </a:lstStyle>
            <a:p>
              <a:r>
                <a:t>IiGg</a:t>
              </a:r>
            </a:p>
          </p:txBody>
        </p:sp>
        <p:sp>
          <p:nvSpPr>
            <p:cNvPr id="2138" name="Shape 2138"/>
            <p:cNvSpPr/>
            <p:nvPr/>
          </p:nvSpPr>
          <p:spPr>
            <a:xfrm>
              <a:off x="3810000" y="0"/>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X</a:t>
              </a:r>
            </a:p>
          </p:txBody>
        </p:sp>
        <p:sp>
          <p:nvSpPr>
            <p:cNvPr id="2139" name="Shape 2139"/>
            <p:cNvSpPr/>
            <p:nvPr/>
          </p:nvSpPr>
          <p:spPr>
            <a:xfrm>
              <a:off x="4457700" y="12700"/>
              <a:ext cx="571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lvl1pPr>
            </a:lstStyle>
            <a:p>
              <a:r>
                <a:t>IiGg</a:t>
              </a:r>
            </a:p>
          </p:txBody>
        </p:sp>
      </p:grpSp>
      <p:grpSp>
        <p:nvGrpSpPr>
          <p:cNvPr id="2150" name="Group 2150"/>
          <p:cNvGrpSpPr/>
          <p:nvPr/>
        </p:nvGrpSpPr>
        <p:grpSpPr>
          <a:xfrm>
            <a:off x="6134100" y="469900"/>
            <a:ext cx="6680200" cy="1618122"/>
            <a:chOff x="0" y="0"/>
            <a:chExt cx="6680200" cy="1618121"/>
          </a:xfrm>
        </p:grpSpPr>
        <p:grpSp>
          <p:nvGrpSpPr>
            <p:cNvPr id="2148" name="Group 2148"/>
            <p:cNvGrpSpPr/>
            <p:nvPr/>
          </p:nvGrpSpPr>
          <p:grpSpPr>
            <a:xfrm>
              <a:off x="0" y="0"/>
              <a:ext cx="6680200" cy="1618122"/>
              <a:chOff x="0" y="0"/>
              <a:chExt cx="6680200" cy="1618121"/>
            </a:xfrm>
          </p:grpSpPr>
          <p:sp>
            <p:nvSpPr>
              <p:cNvPr id="2141" name="Shape 2141"/>
              <p:cNvSpPr/>
              <p:nvPr/>
            </p:nvSpPr>
            <p:spPr>
              <a:xfrm>
                <a:off x="25400" y="1219200"/>
                <a:ext cx="914822"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Parents</a:t>
                </a:r>
              </a:p>
            </p:txBody>
          </p:sp>
          <p:sp>
            <p:nvSpPr>
              <p:cNvPr id="2142" name="Shape 2142"/>
              <p:cNvSpPr/>
              <p:nvPr/>
            </p:nvSpPr>
            <p:spPr>
              <a:xfrm>
                <a:off x="1739900" y="1219200"/>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lvl1pPr>
              </a:lstStyle>
              <a:p>
                <a:pPr>
                  <a:defRPr b="0"/>
                </a:pPr>
                <a:r>
                  <a:rPr b="1"/>
                  <a:t>P</a:t>
                </a:r>
              </a:p>
            </p:txBody>
          </p:sp>
          <p:sp>
            <p:nvSpPr>
              <p:cNvPr id="2143" name="Shape 2143"/>
              <p:cNvSpPr/>
              <p:nvPr/>
            </p:nvSpPr>
            <p:spPr>
              <a:xfrm>
                <a:off x="2540000" y="1206500"/>
                <a:ext cx="5333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lvl1pPr>
              </a:lstStyle>
              <a:p>
                <a:r>
                  <a:t>IIgg</a:t>
                </a:r>
              </a:p>
            </p:txBody>
          </p:sp>
          <p:sp>
            <p:nvSpPr>
              <p:cNvPr id="2144" name="Shape 2144"/>
              <p:cNvSpPr/>
              <p:nvPr/>
            </p:nvSpPr>
            <p:spPr>
              <a:xfrm>
                <a:off x="3822700" y="1358900"/>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X</a:t>
                </a:r>
              </a:p>
            </p:txBody>
          </p:sp>
          <p:sp>
            <p:nvSpPr>
              <p:cNvPr id="2145" name="Shape 2145"/>
              <p:cNvSpPr/>
              <p:nvPr/>
            </p:nvSpPr>
            <p:spPr>
              <a:xfrm>
                <a:off x="4470400" y="1206500"/>
                <a:ext cx="60965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lvl1pPr>
              </a:lstStyle>
              <a:p>
                <a:r>
                  <a:t>iiGG</a:t>
                </a:r>
              </a:p>
            </p:txBody>
          </p:sp>
          <p:sp>
            <p:nvSpPr>
              <p:cNvPr id="2146" name="Shape 2146"/>
              <p:cNvSpPr/>
              <p:nvPr/>
            </p:nvSpPr>
            <p:spPr>
              <a:xfrm>
                <a:off x="0" y="0"/>
                <a:ext cx="13208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i="1">
                    <a:solidFill>
                      <a:srgbClr val="006795"/>
                    </a:solidFill>
                  </a:defRPr>
                </a:lvl1pPr>
              </a:lstStyle>
              <a:p>
                <a:r>
                  <a:t>Inflated, yellow pod</a:t>
                </a:r>
              </a:p>
            </p:txBody>
          </p:sp>
          <p:sp>
            <p:nvSpPr>
              <p:cNvPr id="2147" name="Shape 2147"/>
              <p:cNvSpPr/>
              <p:nvPr/>
            </p:nvSpPr>
            <p:spPr>
              <a:xfrm>
                <a:off x="5130800" y="0"/>
                <a:ext cx="15494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i="1">
                    <a:solidFill>
                      <a:srgbClr val="006795"/>
                    </a:solidFill>
                  </a:defRPr>
                </a:lvl1pPr>
              </a:lstStyle>
              <a:p>
                <a:r>
                  <a:t>Constricted, green pod</a:t>
                </a:r>
              </a:p>
            </p:txBody>
          </p:sp>
        </p:grpSp>
        <p:pic>
          <p:nvPicPr>
            <p:cNvPr id="2149" name="peas a.pdf"/>
            <p:cNvPicPr>
              <a:picLocks noChangeAspect="1"/>
            </p:cNvPicPr>
            <p:nvPr/>
          </p:nvPicPr>
          <p:blipFill>
            <a:blip r:embed="rId2">
              <a:extLst/>
            </a:blip>
            <a:srcRect l="58551" t="12517" r="7045" b="74114"/>
            <a:stretch>
              <a:fillRect/>
            </a:stretch>
          </p:blipFill>
          <p:spPr>
            <a:xfrm>
              <a:off x="1422399" y="114300"/>
              <a:ext cx="4445001" cy="1295400"/>
            </a:xfrm>
            <a:prstGeom prst="rect">
              <a:avLst/>
            </a:prstGeom>
            <a:ln w="12700" cap="flat">
              <a:noFill/>
              <a:miter lim="400000"/>
            </a:ln>
            <a:effectLst/>
          </p:spPr>
        </p:pic>
      </p:grpSp>
      <p:grpSp>
        <p:nvGrpSpPr>
          <p:cNvPr id="2160" name="Group 2160"/>
          <p:cNvGrpSpPr/>
          <p:nvPr/>
        </p:nvGrpSpPr>
        <p:grpSpPr>
          <a:xfrm>
            <a:off x="5257800" y="3086100"/>
            <a:ext cx="7315200" cy="1917700"/>
            <a:chOff x="0" y="0"/>
            <a:chExt cx="7315200" cy="1917700"/>
          </a:xfrm>
        </p:grpSpPr>
        <p:grpSp>
          <p:nvGrpSpPr>
            <p:cNvPr id="2158" name="Group 2158"/>
            <p:cNvGrpSpPr/>
            <p:nvPr/>
          </p:nvGrpSpPr>
          <p:grpSpPr>
            <a:xfrm>
              <a:off x="876300" y="0"/>
              <a:ext cx="6438900" cy="1917700"/>
              <a:chOff x="0" y="0"/>
              <a:chExt cx="6438900" cy="1917700"/>
            </a:xfrm>
          </p:grpSpPr>
          <p:sp>
            <p:nvSpPr>
              <p:cNvPr id="2151" name="Shape 2151"/>
              <p:cNvSpPr/>
              <p:nvPr/>
            </p:nvSpPr>
            <p:spPr>
              <a:xfrm>
                <a:off x="2400300" y="0"/>
                <a:ext cx="1371600" cy="1917700"/>
              </a:xfrm>
              <a:prstGeom prst="rect">
                <a:avLst/>
              </a:prstGeom>
              <a:solidFill>
                <a:srgbClr val="FFFFFF"/>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52" name="Shape 2152"/>
              <p:cNvSpPr/>
              <p:nvPr/>
            </p:nvSpPr>
            <p:spPr>
              <a:xfrm>
                <a:off x="4038600" y="266700"/>
                <a:ext cx="2400300" cy="1478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a:solidFill>
                      <a:srgbClr val="006795"/>
                    </a:solidFill>
                  </a:defRPr>
                </a:lvl1pPr>
              </a:lstStyle>
              <a:p>
                <a:r>
                  <a:t>Contains a dominant allele for each of the two genes – will show dominant phenotype for each gene.</a:t>
                </a:r>
              </a:p>
            </p:txBody>
          </p:sp>
          <p:sp>
            <p:nvSpPr>
              <p:cNvPr id="2153" name="Shape 2153"/>
              <p:cNvSpPr/>
              <p:nvPr/>
            </p:nvSpPr>
            <p:spPr>
              <a:xfrm>
                <a:off x="0" y="215900"/>
                <a:ext cx="142314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Second filial:</a:t>
                </a:r>
              </a:p>
            </p:txBody>
          </p:sp>
          <p:sp>
            <p:nvSpPr>
              <p:cNvPr id="2154" name="Shape 2154"/>
              <p:cNvSpPr/>
              <p:nvPr/>
            </p:nvSpPr>
            <p:spPr>
              <a:xfrm>
                <a:off x="1612900" y="177800"/>
                <a:ext cx="35139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pPr>
                <a:r>
                  <a:rPr b="1"/>
                  <a:t>F</a:t>
                </a:r>
                <a:r>
                  <a:rPr b="1" baseline="-5999"/>
                  <a:t>2</a:t>
                </a:r>
              </a:p>
            </p:txBody>
          </p:sp>
          <p:sp>
            <p:nvSpPr>
              <p:cNvPr id="2155" name="Shape 2155"/>
              <p:cNvSpPr/>
              <p:nvPr/>
            </p:nvSpPr>
            <p:spPr>
              <a:xfrm>
                <a:off x="2781300" y="368300"/>
                <a:ext cx="673163" cy="1173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pPr>
                <a:r>
                  <a:rPr b="1" i="1"/>
                  <a:t>IIGG</a:t>
                </a:r>
              </a:p>
              <a:p>
                <a:pPr>
                  <a:lnSpc>
                    <a:spcPts val="2400"/>
                  </a:lnSpc>
                  <a:tabLst>
                    <a:tab pos="520700" algn="l"/>
                  </a:tabLst>
                </a:pPr>
                <a:r>
                  <a:rPr b="1" i="1"/>
                  <a:t>IiGG</a:t>
                </a:r>
              </a:p>
              <a:p>
                <a:pPr>
                  <a:lnSpc>
                    <a:spcPts val="2400"/>
                  </a:lnSpc>
                  <a:tabLst>
                    <a:tab pos="520700" algn="l"/>
                  </a:tabLst>
                </a:pPr>
                <a:r>
                  <a:rPr b="1" i="1"/>
                  <a:t>IiGg</a:t>
                </a:r>
              </a:p>
              <a:p>
                <a:pPr>
                  <a:lnSpc>
                    <a:spcPts val="2400"/>
                  </a:lnSpc>
                  <a:tabLst>
                    <a:tab pos="520700" algn="l"/>
                  </a:tabLst>
                </a:pPr>
                <a:r>
                  <a:rPr b="1" i="1"/>
                  <a:t>IIGg</a:t>
                </a:r>
              </a:p>
            </p:txBody>
          </p:sp>
          <p:sp>
            <p:nvSpPr>
              <p:cNvPr id="2156" name="Shape 2156"/>
              <p:cNvSpPr/>
              <p:nvPr/>
            </p:nvSpPr>
            <p:spPr>
              <a:xfrm>
                <a:off x="3619500" y="804333"/>
                <a:ext cx="389467"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157" name="Shape 2157"/>
              <p:cNvSpPr/>
              <p:nvPr/>
            </p:nvSpPr>
            <p:spPr>
              <a:xfrm>
                <a:off x="850900" y="952500"/>
                <a:ext cx="13208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i="1">
                    <a:solidFill>
                      <a:srgbClr val="006795"/>
                    </a:solidFill>
                  </a:defRPr>
                </a:lvl1pPr>
              </a:lstStyle>
              <a:p>
                <a:r>
                  <a:t>Inflated, green pod</a:t>
                </a:r>
              </a:p>
            </p:txBody>
          </p:sp>
        </p:grpSp>
        <p:pic>
          <p:nvPicPr>
            <p:cNvPr id="2159" name="peas b.pdf"/>
            <p:cNvPicPr>
              <a:picLocks noChangeAspect="1"/>
            </p:cNvPicPr>
            <p:nvPr/>
          </p:nvPicPr>
          <p:blipFill>
            <a:blip r:embed="rId3">
              <a:extLst/>
            </a:blip>
            <a:srcRect l="38574" t="44010" r="44336" b="38541"/>
            <a:stretch>
              <a:fillRect/>
            </a:stretch>
          </p:blipFill>
          <p:spPr>
            <a:xfrm>
              <a:off x="0" y="495300"/>
              <a:ext cx="1803400" cy="1380890"/>
            </a:xfrm>
            <a:prstGeom prst="rect">
              <a:avLst/>
            </a:prstGeom>
            <a:ln w="12700" cap="flat">
              <a:noFill/>
              <a:miter lim="400000"/>
            </a:ln>
            <a:effectLst/>
          </p:spPr>
        </p:pic>
      </p:grpSp>
      <p:grpSp>
        <p:nvGrpSpPr>
          <p:cNvPr id="2168" name="Group 2168"/>
          <p:cNvGrpSpPr/>
          <p:nvPr/>
        </p:nvGrpSpPr>
        <p:grpSpPr>
          <a:xfrm>
            <a:off x="5334000" y="4762500"/>
            <a:ext cx="7454900" cy="1422400"/>
            <a:chOff x="0" y="0"/>
            <a:chExt cx="7454900" cy="1422400"/>
          </a:xfrm>
        </p:grpSpPr>
        <p:grpSp>
          <p:nvGrpSpPr>
            <p:cNvPr id="2166" name="Group 2166"/>
            <p:cNvGrpSpPr/>
            <p:nvPr/>
          </p:nvGrpSpPr>
          <p:grpSpPr>
            <a:xfrm>
              <a:off x="1651000" y="381000"/>
              <a:ext cx="5803900" cy="1041400"/>
              <a:chOff x="0" y="0"/>
              <a:chExt cx="5803900" cy="1041400"/>
            </a:xfrm>
          </p:grpSpPr>
          <p:sp>
            <p:nvSpPr>
              <p:cNvPr id="2161" name="Shape 2161"/>
              <p:cNvSpPr/>
              <p:nvPr/>
            </p:nvSpPr>
            <p:spPr>
              <a:xfrm>
                <a:off x="1562100" y="0"/>
                <a:ext cx="1371600" cy="1041400"/>
              </a:xfrm>
              <a:prstGeom prst="rect">
                <a:avLst/>
              </a:prstGeom>
              <a:solidFill>
                <a:srgbClr val="FFFFFF"/>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62" name="Shape 2162"/>
              <p:cNvSpPr/>
              <p:nvPr/>
            </p:nvSpPr>
            <p:spPr>
              <a:xfrm>
                <a:off x="3276600" y="177800"/>
                <a:ext cx="25273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defRPr>
                    <a:solidFill>
                      <a:srgbClr val="006795"/>
                    </a:solidFill>
                  </a:defRPr>
                </a:pPr>
                <a:r>
                  <a:t>Contains a dominant</a:t>
                </a:r>
              </a:p>
              <a:p>
                <a:pPr>
                  <a:lnSpc>
                    <a:spcPts val="2400"/>
                  </a:lnSpc>
                  <a:tabLst>
                    <a:tab pos="520700" algn="l"/>
                  </a:tabLst>
                  <a:defRPr>
                    <a:solidFill>
                      <a:srgbClr val="006795"/>
                    </a:solidFill>
                  </a:defRPr>
                </a:pPr>
                <a:r>
                  <a:t>allele for only gene I.</a:t>
                </a:r>
              </a:p>
            </p:txBody>
          </p:sp>
          <p:sp>
            <p:nvSpPr>
              <p:cNvPr id="2163" name="Shape 2163"/>
              <p:cNvSpPr/>
              <p:nvPr/>
            </p:nvSpPr>
            <p:spPr>
              <a:xfrm>
                <a:off x="1968500" y="241300"/>
                <a:ext cx="596814"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pPr>
                <a:r>
                  <a:rPr b="1" i="1"/>
                  <a:t>IIgg</a:t>
                </a:r>
              </a:p>
              <a:p>
                <a:pPr>
                  <a:lnSpc>
                    <a:spcPts val="2400"/>
                  </a:lnSpc>
                  <a:tabLst>
                    <a:tab pos="520700" algn="l"/>
                  </a:tabLst>
                </a:pPr>
                <a:r>
                  <a:rPr b="1" i="1"/>
                  <a:t>Iigg</a:t>
                </a:r>
              </a:p>
            </p:txBody>
          </p:sp>
          <p:sp>
            <p:nvSpPr>
              <p:cNvPr id="2164" name="Shape 2164"/>
              <p:cNvSpPr/>
              <p:nvPr/>
            </p:nvSpPr>
            <p:spPr>
              <a:xfrm>
                <a:off x="2768600" y="448733"/>
                <a:ext cx="389467"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165" name="Shape 2165"/>
              <p:cNvSpPr/>
              <p:nvPr/>
            </p:nvSpPr>
            <p:spPr>
              <a:xfrm>
                <a:off x="0" y="152400"/>
                <a:ext cx="13208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i="1">
                    <a:solidFill>
                      <a:srgbClr val="006795"/>
                    </a:solidFill>
                  </a:defRPr>
                </a:lvl1pPr>
              </a:lstStyle>
              <a:p>
                <a:r>
                  <a:t>Inflated, yellow pod</a:t>
                </a:r>
              </a:p>
            </p:txBody>
          </p:sp>
        </p:grpSp>
        <p:pic>
          <p:nvPicPr>
            <p:cNvPr id="2167" name="peas c.pdf"/>
            <p:cNvPicPr>
              <a:picLocks noChangeAspect="1"/>
            </p:cNvPicPr>
            <p:nvPr/>
          </p:nvPicPr>
          <p:blipFill>
            <a:blip r:embed="rId4">
              <a:extLst/>
            </a:blip>
            <a:srcRect l="38964" t="57682" r="44433" b="25390"/>
            <a:stretch>
              <a:fillRect/>
            </a:stretch>
          </p:blipFill>
          <p:spPr>
            <a:xfrm>
              <a:off x="0" y="0"/>
              <a:ext cx="1816100" cy="1388783"/>
            </a:xfrm>
            <a:prstGeom prst="rect">
              <a:avLst/>
            </a:prstGeom>
            <a:ln w="12700" cap="flat">
              <a:noFill/>
              <a:miter lim="400000"/>
            </a:ln>
            <a:effectLst/>
          </p:spPr>
        </p:pic>
      </p:grpSp>
      <p:grpSp>
        <p:nvGrpSpPr>
          <p:cNvPr id="2176" name="Group 2176"/>
          <p:cNvGrpSpPr/>
          <p:nvPr/>
        </p:nvGrpSpPr>
        <p:grpSpPr>
          <a:xfrm>
            <a:off x="5321300" y="5892800"/>
            <a:ext cx="7454900" cy="1524000"/>
            <a:chOff x="0" y="0"/>
            <a:chExt cx="7454900" cy="1524000"/>
          </a:xfrm>
        </p:grpSpPr>
        <p:grpSp>
          <p:nvGrpSpPr>
            <p:cNvPr id="2174" name="Group 2174"/>
            <p:cNvGrpSpPr/>
            <p:nvPr/>
          </p:nvGrpSpPr>
          <p:grpSpPr>
            <a:xfrm>
              <a:off x="1600200" y="444500"/>
              <a:ext cx="5854700" cy="1079500"/>
              <a:chOff x="0" y="0"/>
              <a:chExt cx="5854700" cy="1079500"/>
            </a:xfrm>
          </p:grpSpPr>
          <p:sp>
            <p:nvSpPr>
              <p:cNvPr id="2169" name="Shape 2169"/>
              <p:cNvSpPr/>
              <p:nvPr/>
            </p:nvSpPr>
            <p:spPr>
              <a:xfrm>
                <a:off x="1625600" y="0"/>
                <a:ext cx="1371600" cy="1079500"/>
              </a:xfrm>
              <a:prstGeom prst="rect">
                <a:avLst/>
              </a:prstGeom>
              <a:solidFill>
                <a:srgbClr val="FFFFFF"/>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70" name="Shape 2170"/>
              <p:cNvSpPr/>
              <p:nvPr/>
            </p:nvSpPr>
            <p:spPr>
              <a:xfrm>
                <a:off x="2832100" y="410633"/>
                <a:ext cx="389467"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171" name="Shape 2171"/>
              <p:cNvSpPr/>
              <p:nvPr/>
            </p:nvSpPr>
            <p:spPr>
              <a:xfrm>
                <a:off x="3352800" y="266700"/>
                <a:ext cx="25019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defRPr>
                    <a:solidFill>
                      <a:srgbClr val="006795"/>
                    </a:solidFill>
                  </a:defRPr>
                </a:pPr>
                <a:r>
                  <a:t>Contains a dominant</a:t>
                </a:r>
              </a:p>
              <a:p>
                <a:pPr>
                  <a:lnSpc>
                    <a:spcPts val="2400"/>
                  </a:lnSpc>
                  <a:tabLst>
                    <a:tab pos="520700" algn="l"/>
                  </a:tabLst>
                  <a:defRPr>
                    <a:solidFill>
                      <a:srgbClr val="006795"/>
                    </a:solidFill>
                  </a:defRPr>
                </a:pPr>
                <a:r>
                  <a:t>allele for only gene G.</a:t>
                </a:r>
              </a:p>
            </p:txBody>
          </p:sp>
          <p:sp>
            <p:nvSpPr>
              <p:cNvPr id="2172" name="Shape 2172"/>
              <p:cNvSpPr/>
              <p:nvPr/>
            </p:nvSpPr>
            <p:spPr>
              <a:xfrm>
                <a:off x="1981200" y="304800"/>
                <a:ext cx="673163"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pPr>
                <a:r>
                  <a:rPr b="1" i="1"/>
                  <a:t>iiGG</a:t>
                </a:r>
              </a:p>
              <a:p>
                <a:pPr>
                  <a:lnSpc>
                    <a:spcPts val="2400"/>
                  </a:lnSpc>
                  <a:tabLst>
                    <a:tab pos="520700" algn="l"/>
                  </a:tabLst>
                </a:pPr>
                <a:r>
                  <a:rPr b="1" i="1"/>
                  <a:t>iiGg</a:t>
                </a:r>
              </a:p>
            </p:txBody>
          </p:sp>
          <p:sp>
            <p:nvSpPr>
              <p:cNvPr id="2173" name="Shape 2173"/>
              <p:cNvSpPr/>
              <p:nvPr/>
            </p:nvSpPr>
            <p:spPr>
              <a:xfrm>
                <a:off x="0" y="114300"/>
                <a:ext cx="14351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i="1">
                    <a:solidFill>
                      <a:srgbClr val="006795"/>
                    </a:solidFill>
                  </a:defRPr>
                </a:lvl1pPr>
              </a:lstStyle>
              <a:p>
                <a:r>
                  <a:t>constricted, green pod</a:t>
                </a:r>
              </a:p>
            </p:txBody>
          </p:sp>
        </p:grpSp>
        <p:pic>
          <p:nvPicPr>
            <p:cNvPr id="2175" name="peas d.pdf"/>
            <p:cNvPicPr>
              <a:picLocks noChangeAspect="1"/>
            </p:cNvPicPr>
            <p:nvPr/>
          </p:nvPicPr>
          <p:blipFill>
            <a:blip r:embed="rId5">
              <a:extLst/>
            </a:blip>
            <a:srcRect l="39257" t="68489" r="45019" b="15104"/>
            <a:stretch>
              <a:fillRect/>
            </a:stretch>
          </p:blipFill>
          <p:spPr>
            <a:xfrm>
              <a:off x="0" y="0"/>
              <a:ext cx="1703917" cy="1333500"/>
            </a:xfrm>
            <a:prstGeom prst="rect">
              <a:avLst/>
            </a:prstGeom>
            <a:ln w="12700" cap="flat">
              <a:noFill/>
              <a:miter lim="400000"/>
            </a:ln>
            <a:effectLst/>
          </p:spPr>
        </p:pic>
      </p:grpSp>
      <p:sp>
        <p:nvSpPr>
          <p:cNvPr id="2177" name="Shape 2177"/>
          <p:cNvSpPr/>
          <p:nvPr/>
        </p:nvSpPr>
        <p:spPr>
          <a:xfrm>
            <a:off x="6032500" y="8559800"/>
            <a:ext cx="67437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lvl1pPr>
          </a:lstStyle>
          <a:p>
            <a:r>
              <a:t>Genotypes are grouped into offspring with the same phenotype.</a:t>
            </a:r>
          </a:p>
        </p:txBody>
      </p:sp>
      <p:grpSp>
        <p:nvGrpSpPr>
          <p:cNvPr id="2185" name="Group 2185"/>
          <p:cNvGrpSpPr/>
          <p:nvPr/>
        </p:nvGrpSpPr>
        <p:grpSpPr>
          <a:xfrm>
            <a:off x="5194300" y="6946900"/>
            <a:ext cx="7011120" cy="1358900"/>
            <a:chOff x="0" y="0"/>
            <a:chExt cx="7011119" cy="1358900"/>
          </a:xfrm>
        </p:grpSpPr>
        <p:grpSp>
          <p:nvGrpSpPr>
            <p:cNvPr id="2183" name="Group 2183"/>
            <p:cNvGrpSpPr/>
            <p:nvPr/>
          </p:nvGrpSpPr>
          <p:grpSpPr>
            <a:xfrm>
              <a:off x="1727200" y="571500"/>
              <a:ext cx="5283920" cy="787400"/>
              <a:chOff x="0" y="0"/>
              <a:chExt cx="5283919" cy="787400"/>
            </a:xfrm>
          </p:grpSpPr>
          <p:sp>
            <p:nvSpPr>
              <p:cNvPr id="2178" name="Shape 2178"/>
              <p:cNvSpPr/>
              <p:nvPr/>
            </p:nvSpPr>
            <p:spPr>
              <a:xfrm>
                <a:off x="1612900" y="25400"/>
                <a:ext cx="1384300" cy="762000"/>
              </a:xfrm>
              <a:prstGeom prst="rect">
                <a:avLst/>
              </a:prstGeom>
              <a:solidFill>
                <a:srgbClr val="FFFFFF"/>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79" name="Shape 2179"/>
              <p:cNvSpPr/>
              <p:nvPr/>
            </p:nvSpPr>
            <p:spPr>
              <a:xfrm>
                <a:off x="2832100" y="296333"/>
                <a:ext cx="389467"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180" name="Shape 2180"/>
              <p:cNvSpPr/>
              <p:nvPr/>
            </p:nvSpPr>
            <p:spPr>
              <a:xfrm>
                <a:off x="3416300" y="177800"/>
                <a:ext cx="186762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defRPr>
                    <a:solidFill>
                      <a:srgbClr val="006795"/>
                    </a:solidFill>
                  </a:defRPr>
                </a:pPr>
                <a:r>
                  <a:t>Contains only</a:t>
                </a:r>
              </a:p>
              <a:p>
                <a:pPr>
                  <a:lnSpc>
                    <a:spcPts val="2400"/>
                  </a:lnSpc>
                  <a:tabLst>
                    <a:tab pos="520700" algn="l"/>
                  </a:tabLst>
                  <a:defRPr>
                    <a:solidFill>
                      <a:srgbClr val="006795"/>
                    </a:solidFill>
                  </a:defRPr>
                </a:pPr>
                <a:r>
                  <a:t>recessive alleles.</a:t>
                </a:r>
              </a:p>
            </p:txBody>
          </p:sp>
          <p:sp>
            <p:nvSpPr>
              <p:cNvPr id="2181" name="Shape 2181"/>
              <p:cNvSpPr/>
              <p:nvPr/>
            </p:nvSpPr>
            <p:spPr>
              <a:xfrm>
                <a:off x="2032000" y="292100"/>
                <a:ext cx="5333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lvl1pPr>
              </a:lstStyle>
              <a:p>
                <a:r>
                  <a:t>iigg</a:t>
                </a:r>
              </a:p>
            </p:txBody>
          </p:sp>
          <p:sp>
            <p:nvSpPr>
              <p:cNvPr id="2182" name="Shape 2182"/>
              <p:cNvSpPr/>
              <p:nvPr/>
            </p:nvSpPr>
            <p:spPr>
              <a:xfrm>
                <a:off x="0" y="0"/>
                <a:ext cx="14351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i="1">
                    <a:solidFill>
                      <a:srgbClr val="006795"/>
                    </a:solidFill>
                  </a:defRPr>
                </a:lvl1pPr>
              </a:lstStyle>
              <a:p>
                <a:r>
                  <a:t>constricted, yellow pod</a:t>
                </a:r>
              </a:p>
            </p:txBody>
          </p:sp>
        </p:grpSp>
        <p:pic>
          <p:nvPicPr>
            <p:cNvPr id="2184" name="peas e.pdf"/>
            <p:cNvPicPr>
              <a:picLocks noChangeAspect="1"/>
            </p:cNvPicPr>
            <p:nvPr/>
          </p:nvPicPr>
          <p:blipFill>
            <a:blip r:embed="rId6">
              <a:extLst/>
            </a:blip>
            <a:srcRect l="38769" t="80208" r="45703" b="5338"/>
            <a:stretch>
              <a:fillRect/>
            </a:stretch>
          </p:blipFill>
          <p:spPr>
            <a:xfrm>
              <a:off x="0" y="0"/>
              <a:ext cx="1879600" cy="1312174"/>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3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3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21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21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21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p:tmAbs val="0"/>
                                  </p:iterate>
                                  <p:childTnLst>
                                    <p:set>
                                      <p:cBhvr>
                                        <p:cTn id="28" fill="hold"/>
                                        <p:tgtEl>
                                          <p:spTgt spid="21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21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7" nodeType="clickEffect">
                                  <p:stCondLst>
                                    <p:cond delay="0"/>
                                  </p:stCondLst>
                                  <p:iterate>
                                    <p:tmAbs val="0"/>
                                  </p:iterate>
                                  <p:childTnLst>
                                    <p:set>
                                      <p:cBhvr>
                                        <p:cTn id="36" fill="hold"/>
                                        <p:tgtEl>
                                          <p:spTgt spid="21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8" nodeType="clickEffect">
                                  <p:stCondLst>
                                    <p:cond delay="0"/>
                                  </p:stCondLst>
                                  <p:iterate>
                                    <p:tmAbs val="0"/>
                                  </p:iterate>
                                  <p:childTnLst>
                                    <p:set>
                                      <p:cBhvr>
                                        <p:cTn id="40" fill="hold"/>
                                        <p:tgtEl>
                                          <p:spTgt spid="2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4" grpId="1" build="p" bldLvl="5" animBg="1" advAuto="0"/>
      <p:bldP spid="2140" grpId="3" animBg="1" advAuto="0"/>
      <p:bldP spid="2150" grpId="2" animBg="1" advAuto="0"/>
      <p:bldP spid="2160" grpId="4" animBg="1" advAuto="0"/>
      <p:bldP spid="2168" grpId="5" animBg="1" advAuto="0"/>
      <p:bldP spid="2176" grpId="6" animBg="1" advAuto="0"/>
      <p:bldP spid="2177" grpId="8" animBg="1" advAuto="0"/>
      <p:bldP spid="2185" grpId="7"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7" name="Shape 2187"/>
          <p:cNvSpPr/>
          <p:nvPr/>
        </p:nvSpPr>
        <p:spPr>
          <a:xfrm>
            <a:off x="1435100" y="4597400"/>
            <a:ext cx="7378700" cy="4914900"/>
          </a:xfrm>
          <a:prstGeom prst="rect">
            <a:avLst/>
          </a:prstGeom>
          <a:solidFill>
            <a:srgbClr val="FFFFFF">
              <a:alpha val="8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88" name="Shape 2188"/>
          <p:cNvSpPr>
            <a:spLocks noGrp="1"/>
          </p:cNvSpPr>
          <p:nvPr>
            <p:ph type="title"/>
          </p:nvPr>
        </p:nvSpPr>
        <p:spPr>
          <a:prstGeom prst="rect">
            <a:avLst/>
          </a:prstGeom>
        </p:spPr>
        <p:txBody>
          <a:bodyPr/>
          <a:lstStyle>
            <a:lvl1pPr>
              <a:tabLst>
                <a:tab pos="952500" algn="l"/>
              </a:tabLst>
            </a:lvl1pPr>
          </a:lstStyle>
          <a:p>
            <a:r>
              <a:t>Dihybrid Cross Explained</a:t>
            </a:r>
          </a:p>
        </p:txBody>
      </p:sp>
      <p:sp>
        <p:nvSpPr>
          <p:cNvPr id="2189" name="Shape 2189"/>
          <p:cNvSpPr/>
          <p:nvPr/>
        </p:nvSpPr>
        <p:spPr>
          <a:xfrm>
            <a:off x="1765300" y="3759200"/>
            <a:ext cx="1905013" cy="5640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tabLst>
                <a:tab pos="520700" algn="l"/>
              </a:tabLst>
              <a:defRPr>
                <a:solidFill>
                  <a:srgbClr val="006795"/>
                </a:solidFill>
              </a:defRPr>
            </a:pPr>
            <a:r>
              <a:rPr b="1"/>
              <a:t>F</a:t>
            </a:r>
            <a:r>
              <a:rPr b="1" baseline="-5999"/>
              <a:t>1</a:t>
            </a:r>
            <a:endParaRPr b="1"/>
          </a:p>
          <a:p>
            <a:pPr>
              <a:lnSpc>
                <a:spcPts val="2400"/>
              </a:lnSpc>
              <a:tabLst>
                <a:tab pos="520700" algn="l"/>
              </a:tabLst>
              <a:defRPr>
                <a:solidFill>
                  <a:srgbClr val="006795"/>
                </a:solidFill>
              </a:defRPr>
            </a:pPr>
            <a:r>
              <a:rPr b="1"/>
              <a:t>All yellow-round</a:t>
            </a:r>
          </a:p>
        </p:txBody>
      </p:sp>
      <p:sp>
        <p:nvSpPr>
          <p:cNvPr id="2190" name="Shape 2190"/>
          <p:cNvSpPr/>
          <p:nvPr/>
        </p:nvSpPr>
        <p:spPr>
          <a:xfrm>
            <a:off x="4584700" y="4038600"/>
            <a:ext cx="66066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i="1">
                <a:solidFill>
                  <a:srgbClr val="006795"/>
                </a:solidFill>
              </a:defRPr>
            </a:lvl1pPr>
          </a:lstStyle>
          <a:p>
            <a:r>
              <a:t>YyRr</a:t>
            </a:r>
          </a:p>
        </p:txBody>
      </p:sp>
      <p:sp>
        <p:nvSpPr>
          <p:cNvPr id="2191" name="Shape 2191"/>
          <p:cNvSpPr/>
          <p:nvPr/>
        </p:nvSpPr>
        <p:spPr>
          <a:xfrm>
            <a:off x="5499100" y="4089400"/>
            <a:ext cx="330300"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tabLst>
                <a:tab pos="520700" algn="l"/>
              </a:tabLst>
              <a:defRPr sz="2400" b="1">
                <a:solidFill>
                  <a:srgbClr val="006795"/>
                </a:solidFill>
              </a:defRPr>
            </a:lvl1pPr>
          </a:lstStyle>
          <a:p>
            <a:r>
              <a:t>X</a:t>
            </a:r>
          </a:p>
        </p:txBody>
      </p:sp>
      <p:sp>
        <p:nvSpPr>
          <p:cNvPr id="2192" name="Shape 2192"/>
          <p:cNvSpPr/>
          <p:nvPr/>
        </p:nvSpPr>
        <p:spPr>
          <a:xfrm>
            <a:off x="7010400" y="4038600"/>
            <a:ext cx="66066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i="1">
                <a:solidFill>
                  <a:srgbClr val="006795"/>
                </a:solidFill>
              </a:defRPr>
            </a:lvl1pPr>
          </a:lstStyle>
          <a:p>
            <a:r>
              <a:t>YyRr</a:t>
            </a:r>
          </a:p>
        </p:txBody>
      </p:sp>
      <p:sp>
        <p:nvSpPr>
          <p:cNvPr id="2193" name="Shape 2193"/>
          <p:cNvSpPr/>
          <p:nvPr/>
        </p:nvSpPr>
        <p:spPr>
          <a:xfrm>
            <a:off x="4902200" y="4724400"/>
            <a:ext cx="190590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006795"/>
                </a:solidFill>
              </a:defRPr>
            </a:lvl1pPr>
          </a:lstStyle>
          <a:p>
            <a:pPr>
              <a:defRPr b="0"/>
            </a:pPr>
            <a:r>
              <a:rPr b="1"/>
              <a:t>Female gametes</a:t>
            </a:r>
          </a:p>
        </p:txBody>
      </p:sp>
      <p:sp>
        <p:nvSpPr>
          <p:cNvPr id="2194" name="Shape 2194"/>
          <p:cNvSpPr/>
          <p:nvPr/>
        </p:nvSpPr>
        <p:spPr>
          <a:xfrm>
            <a:off x="1765300" y="4724400"/>
            <a:ext cx="144349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tabLst>
                <a:tab pos="520700" algn="l"/>
              </a:tabLst>
              <a:defRPr>
                <a:solidFill>
                  <a:srgbClr val="006795"/>
                </a:solidFill>
              </a:defRPr>
            </a:pPr>
            <a:r>
              <a:rPr b="1"/>
              <a:t>Offspring F</a:t>
            </a:r>
            <a:r>
              <a:rPr b="1" baseline="-5999"/>
              <a:t>2</a:t>
            </a:r>
          </a:p>
        </p:txBody>
      </p:sp>
      <p:sp>
        <p:nvSpPr>
          <p:cNvPr id="2195" name="Shape 2195"/>
          <p:cNvSpPr/>
          <p:nvPr/>
        </p:nvSpPr>
        <p:spPr>
          <a:xfrm>
            <a:off x="2070100" y="5359400"/>
            <a:ext cx="1333959" cy="5640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tabLst>
                <a:tab pos="520700" algn="l"/>
              </a:tabLst>
              <a:defRPr>
                <a:solidFill>
                  <a:srgbClr val="006795"/>
                </a:solidFill>
              </a:defRPr>
            </a:pPr>
            <a:r>
              <a:rPr i="1"/>
              <a:t>Possible</a:t>
            </a:r>
            <a:br>
              <a:rPr i="1"/>
            </a:br>
            <a:r>
              <a:rPr i="1"/>
              <a:t>fertilisations</a:t>
            </a:r>
          </a:p>
        </p:txBody>
      </p:sp>
      <p:sp>
        <p:nvSpPr>
          <p:cNvPr id="2196" name="Shape 2196"/>
          <p:cNvSpPr/>
          <p:nvPr/>
        </p:nvSpPr>
        <p:spPr>
          <a:xfrm rot="16200000">
            <a:off x="1380176" y="7446323"/>
            <a:ext cx="1664470"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006795"/>
                </a:solidFill>
              </a:defRPr>
            </a:lvl1pPr>
          </a:lstStyle>
          <a:p>
            <a:pPr>
              <a:defRPr b="0"/>
            </a:pPr>
            <a:r>
              <a:rPr b="1"/>
              <a:t>Male Gametes</a:t>
            </a:r>
          </a:p>
        </p:txBody>
      </p:sp>
      <p:sp>
        <p:nvSpPr>
          <p:cNvPr id="2197" name="Shape 2197"/>
          <p:cNvSpPr/>
          <p:nvPr/>
        </p:nvSpPr>
        <p:spPr>
          <a:xfrm>
            <a:off x="2540000" y="6324600"/>
            <a:ext cx="495300" cy="495300"/>
          </a:xfrm>
          <a:prstGeom prst="ellipse">
            <a:avLst/>
          </a:prstGeom>
          <a:solidFill>
            <a:srgbClr val="006795"/>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98" name="Shape 2198"/>
          <p:cNvSpPr/>
          <p:nvPr/>
        </p:nvSpPr>
        <p:spPr>
          <a:xfrm>
            <a:off x="2514600" y="6464300"/>
            <a:ext cx="444563"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YR</a:t>
            </a:r>
          </a:p>
        </p:txBody>
      </p:sp>
      <p:sp>
        <p:nvSpPr>
          <p:cNvPr id="2199" name="Shape 2199"/>
          <p:cNvSpPr/>
          <p:nvPr/>
        </p:nvSpPr>
        <p:spPr>
          <a:xfrm>
            <a:off x="2527300" y="7061200"/>
            <a:ext cx="495300" cy="495300"/>
          </a:xfrm>
          <a:prstGeom prst="ellipse">
            <a:avLst/>
          </a:prstGeom>
          <a:solidFill>
            <a:srgbClr val="006795"/>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00" name="Shape 2200"/>
          <p:cNvSpPr/>
          <p:nvPr/>
        </p:nvSpPr>
        <p:spPr>
          <a:xfrm>
            <a:off x="2527300" y="7200900"/>
            <a:ext cx="36843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Yr</a:t>
            </a:r>
          </a:p>
        </p:txBody>
      </p:sp>
      <p:sp>
        <p:nvSpPr>
          <p:cNvPr id="2201" name="Shape 2201"/>
          <p:cNvSpPr/>
          <p:nvPr/>
        </p:nvSpPr>
        <p:spPr>
          <a:xfrm>
            <a:off x="2540000" y="7797800"/>
            <a:ext cx="495300" cy="495300"/>
          </a:xfrm>
          <a:prstGeom prst="ellipse">
            <a:avLst/>
          </a:prstGeom>
          <a:solidFill>
            <a:srgbClr val="006795"/>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02" name="Shape 2202"/>
          <p:cNvSpPr/>
          <p:nvPr/>
        </p:nvSpPr>
        <p:spPr>
          <a:xfrm>
            <a:off x="2514600" y="7924800"/>
            <a:ext cx="4192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yR</a:t>
            </a:r>
          </a:p>
        </p:txBody>
      </p:sp>
      <p:sp>
        <p:nvSpPr>
          <p:cNvPr id="2203" name="Shape 2203"/>
          <p:cNvSpPr/>
          <p:nvPr/>
        </p:nvSpPr>
        <p:spPr>
          <a:xfrm>
            <a:off x="2527300" y="8559800"/>
            <a:ext cx="495300" cy="495300"/>
          </a:xfrm>
          <a:prstGeom prst="ellipse">
            <a:avLst/>
          </a:prstGeom>
          <a:solidFill>
            <a:srgbClr val="006795"/>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04" name="Shape 2204"/>
          <p:cNvSpPr/>
          <p:nvPr/>
        </p:nvSpPr>
        <p:spPr>
          <a:xfrm>
            <a:off x="2565400" y="8686800"/>
            <a:ext cx="34309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yr</a:t>
            </a:r>
          </a:p>
        </p:txBody>
      </p:sp>
      <p:graphicFrame>
        <p:nvGraphicFramePr>
          <p:cNvPr id="2205" name="Table 2205"/>
          <p:cNvGraphicFramePr/>
          <p:nvPr/>
        </p:nvGraphicFramePr>
        <p:xfrm>
          <a:off x="3619500" y="6210300"/>
          <a:ext cx="4546600" cy="2946397"/>
        </p:xfrm>
        <a:graphic>
          <a:graphicData uri="http://schemas.openxmlformats.org/drawingml/2006/table">
            <a:tbl>
              <a:tblPr>
                <a:tableStyleId>{8F44A2F1-9E1F-4B54-A3A2-5F16C0AD49E2}</a:tableStyleId>
              </a:tblPr>
              <a:tblGrid>
                <a:gridCol w="1136650"/>
                <a:gridCol w="1136650"/>
                <a:gridCol w="1136649"/>
                <a:gridCol w="1136651"/>
              </a:tblGrid>
              <a:tr h="736599">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381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38100">
                      <a:solidFill>
                        <a:srgbClr val="000000"/>
                      </a:solidFill>
                      <a:miter lim="400000"/>
                    </a:lnR>
                    <a:lnT w="38100">
                      <a:solidFill>
                        <a:srgbClr val="000000"/>
                      </a:solidFill>
                      <a:miter lim="400000"/>
                    </a:lnT>
                    <a:lnB w="12700">
                      <a:solidFill>
                        <a:srgbClr val="000000"/>
                      </a:solidFill>
                      <a:miter lim="400000"/>
                    </a:lnB>
                  </a:tcPr>
                </a:tc>
              </a:tr>
              <a:tr h="736599">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r>
              <a:tr h="736600">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tcPr>
                </a:tc>
              </a:tr>
              <a:tr h="736599">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381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tcPr>
                </a:tc>
                <a:tc>
                  <a:txBody>
                    <a:bodyPr/>
                    <a:lstStyle/>
                    <a:p>
                      <a:pPr defTabSz="914400">
                        <a:lnSpc>
                          <a:spcPts val="3300"/>
                        </a:lnSpc>
                        <a:tabLst>
                          <a:tab pos="520700" algn="l"/>
                        </a:tabLst>
                        <a:defRPr sz="2800">
                          <a:sym typeface="Hoefler Text"/>
                        </a:defRPr>
                      </a:pPr>
                      <a:endParaRPr/>
                    </a:p>
                  </a:txBody>
                  <a:tcPr marL="38100" marR="38100" marT="38100" marB="38100" anchor="ctr" horzOverflow="overflow">
                    <a:lnL w="12700">
                      <a:solidFill>
                        <a:srgbClr val="000000"/>
                      </a:solidFill>
                      <a:miter lim="400000"/>
                    </a:lnL>
                    <a:lnR w="38100">
                      <a:solidFill>
                        <a:srgbClr val="000000"/>
                      </a:solidFill>
                      <a:miter lim="400000"/>
                    </a:lnR>
                    <a:lnT w="12700">
                      <a:solidFill>
                        <a:srgbClr val="000000"/>
                      </a:solidFill>
                      <a:miter lim="400000"/>
                    </a:lnT>
                    <a:lnB w="38100">
                      <a:solidFill>
                        <a:srgbClr val="000000"/>
                      </a:solidFill>
                      <a:miter lim="400000"/>
                    </a:lnB>
                  </a:tcPr>
                </a:tc>
              </a:tr>
            </a:tbl>
          </a:graphicData>
        </a:graphic>
      </p:graphicFrame>
      <p:sp>
        <p:nvSpPr>
          <p:cNvPr id="2206" name="Shape 2206"/>
          <p:cNvSpPr/>
          <p:nvPr/>
        </p:nvSpPr>
        <p:spPr>
          <a:xfrm flipH="1" flipV="1">
            <a:off x="3035300" y="6565900"/>
            <a:ext cx="423334" cy="127"/>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07" name="Shape 2207"/>
          <p:cNvSpPr/>
          <p:nvPr/>
        </p:nvSpPr>
        <p:spPr>
          <a:xfrm flipH="1" flipV="1">
            <a:off x="3035300" y="7302500"/>
            <a:ext cx="423334" cy="127"/>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08" name="Shape 2208"/>
          <p:cNvSpPr/>
          <p:nvPr/>
        </p:nvSpPr>
        <p:spPr>
          <a:xfrm flipH="1" flipV="1">
            <a:off x="3035300" y="8039100"/>
            <a:ext cx="423334" cy="127"/>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09" name="Shape 2209"/>
          <p:cNvSpPr/>
          <p:nvPr/>
        </p:nvSpPr>
        <p:spPr>
          <a:xfrm flipH="1" flipV="1">
            <a:off x="3035300" y="8801100"/>
            <a:ext cx="423334" cy="127"/>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10" name="Shape 2210"/>
          <p:cNvSpPr/>
          <p:nvPr/>
        </p:nvSpPr>
        <p:spPr>
          <a:xfrm flipH="1" flipV="1">
            <a:off x="5321300" y="5698066"/>
            <a:ext cx="12700" cy="423334"/>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11" name="Shape 2211"/>
          <p:cNvSpPr/>
          <p:nvPr/>
        </p:nvSpPr>
        <p:spPr>
          <a:xfrm flipH="1" flipV="1">
            <a:off x="4178300" y="5698066"/>
            <a:ext cx="12700" cy="423334"/>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12" name="Shape 2212"/>
          <p:cNvSpPr/>
          <p:nvPr/>
        </p:nvSpPr>
        <p:spPr>
          <a:xfrm flipH="1" flipV="1">
            <a:off x="6489700" y="5698066"/>
            <a:ext cx="12700" cy="423334"/>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13" name="Shape 2213"/>
          <p:cNvSpPr/>
          <p:nvPr/>
        </p:nvSpPr>
        <p:spPr>
          <a:xfrm flipH="1" flipV="1">
            <a:off x="7594600" y="5698066"/>
            <a:ext cx="12700" cy="423334"/>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2222" name="Group 2222"/>
          <p:cNvGrpSpPr/>
          <p:nvPr/>
        </p:nvGrpSpPr>
        <p:grpSpPr>
          <a:xfrm>
            <a:off x="1765300" y="3111500"/>
            <a:ext cx="5372100" cy="927100"/>
            <a:chOff x="0" y="0"/>
            <a:chExt cx="5372100" cy="927100"/>
          </a:xfrm>
        </p:grpSpPr>
        <p:sp>
          <p:nvSpPr>
            <p:cNvPr id="2214" name="Shape 2214"/>
            <p:cNvSpPr/>
            <p:nvPr/>
          </p:nvSpPr>
          <p:spPr>
            <a:xfrm>
              <a:off x="0" y="12700"/>
              <a:ext cx="109274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pPr>
                <a:defRPr b="0"/>
              </a:pPr>
              <a:r>
                <a:rPr b="1"/>
                <a:t>Gametes</a:t>
              </a:r>
            </a:p>
          </p:txBody>
        </p:sp>
        <p:sp>
          <p:nvSpPr>
            <p:cNvPr id="2215" name="Shape 2215"/>
            <p:cNvSpPr/>
            <p:nvPr/>
          </p:nvSpPr>
          <p:spPr>
            <a:xfrm>
              <a:off x="2235200" y="0"/>
              <a:ext cx="495300" cy="495300"/>
            </a:xfrm>
            <a:prstGeom prst="ellipse">
              <a:avLst/>
            </a:prstGeom>
            <a:solidFill>
              <a:srgbClr val="006795"/>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16" name="Shape 2216"/>
            <p:cNvSpPr/>
            <p:nvPr/>
          </p:nvSpPr>
          <p:spPr>
            <a:xfrm>
              <a:off x="2197100" y="127000"/>
              <a:ext cx="4445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YR</a:t>
              </a:r>
            </a:p>
          </p:txBody>
        </p:sp>
        <p:sp>
          <p:nvSpPr>
            <p:cNvPr id="2217" name="Shape 2217"/>
            <p:cNvSpPr/>
            <p:nvPr/>
          </p:nvSpPr>
          <p:spPr>
            <a:xfrm>
              <a:off x="4876800" y="0"/>
              <a:ext cx="495300" cy="495300"/>
            </a:xfrm>
            <a:prstGeom prst="ellipse">
              <a:avLst/>
            </a:prstGeom>
            <a:solidFill>
              <a:srgbClr val="006795"/>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18" name="Shape 2218"/>
            <p:cNvSpPr/>
            <p:nvPr/>
          </p:nvSpPr>
          <p:spPr>
            <a:xfrm>
              <a:off x="4889500" y="101600"/>
              <a:ext cx="34309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yr</a:t>
              </a:r>
            </a:p>
          </p:txBody>
        </p:sp>
        <p:sp>
          <p:nvSpPr>
            <p:cNvPr id="2219" name="Shape 2219"/>
            <p:cNvSpPr/>
            <p:nvPr/>
          </p:nvSpPr>
          <p:spPr>
            <a:xfrm flipH="1" flipV="1">
              <a:off x="3848100" y="503766"/>
              <a:ext cx="12700" cy="423334"/>
            </a:xfrm>
            <a:prstGeom prst="line">
              <a:avLst/>
            </a:prstGeom>
            <a:noFill/>
            <a:ln w="381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220" name="Shape 2220"/>
            <p:cNvSpPr/>
            <p:nvPr/>
          </p:nvSpPr>
          <p:spPr>
            <a:xfrm>
              <a:off x="2836333" y="173566"/>
              <a:ext cx="1032934" cy="338668"/>
            </a:xfrm>
            <a:prstGeom prst="line">
              <a:avLst/>
            </a:prstGeom>
            <a:noFill/>
            <a:ln w="38100" cap="flat">
              <a:solidFill>
                <a:srgbClr val="006994"/>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221" name="Shape 2221"/>
            <p:cNvSpPr/>
            <p:nvPr/>
          </p:nvSpPr>
          <p:spPr>
            <a:xfrm flipH="1">
              <a:off x="3869266" y="173566"/>
              <a:ext cx="948268" cy="321735"/>
            </a:xfrm>
            <a:prstGeom prst="line">
              <a:avLst/>
            </a:prstGeom>
            <a:noFill/>
            <a:ln w="38100" cap="flat">
              <a:solidFill>
                <a:srgbClr val="006994"/>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2223" name="Shape 2223"/>
          <p:cNvSpPr/>
          <p:nvPr/>
        </p:nvSpPr>
        <p:spPr>
          <a:xfrm flipH="1" flipV="1">
            <a:off x="3644899" y="5181600"/>
            <a:ext cx="4504268" cy="1"/>
          </a:xfrm>
          <a:prstGeom prst="line">
            <a:avLst/>
          </a:prstGeom>
          <a:ln w="381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24" name="Shape 2224"/>
          <p:cNvSpPr/>
          <p:nvPr/>
        </p:nvSpPr>
        <p:spPr>
          <a:xfrm>
            <a:off x="8128000" y="5194299"/>
            <a:ext cx="1" cy="237068"/>
          </a:xfrm>
          <a:prstGeom prst="line">
            <a:avLst/>
          </a:prstGeom>
          <a:ln w="381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25" name="Shape 2225"/>
          <p:cNvSpPr/>
          <p:nvPr/>
        </p:nvSpPr>
        <p:spPr>
          <a:xfrm>
            <a:off x="3674533" y="5198533"/>
            <a:ext cx="1" cy="237068"/>
          </a:xfrm>
          <a:prstGeom prst="line">
            <a:avLst/>
          </a:prstGeom>
          <a:ln w="381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26" name="Shape 2226"/>
          <p:cNvSpPr/>
          <p:nvPr/>
        </p:nvSpPr>
        <p:spPr>
          <a:xfrm>
            <a:off x="2400300" y="6172200"/>
            <a:ext cx="321734" cy="127"/>
          </a:xfrm>
          <a:prstGeom prst="line">
            <a:avLst/>
          </a:prstGeom>
          <a:ln w="381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27" name="Shape 2227"/>
          <p:cNvSpPr/>
          <p:nvPr/>
        </p:nvSpPr>
        <p:spPr>
          <a:xfrm>
            <a:off x="2400300" y="9105900"/>
            <a:ext cx="321734" cy="127"/>
          </a:xfrm>
          <a:prstGeom prst="line">
            <a:avLst/>
          </a:prstGeom>
          <a:ln w="381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28" name="Shape 2228"/>
          <p:cNvSpPr/>
          <p:nvPr/>
        </p:nvSpPr>
        <p:spPr>
          <a:xfrm flipV="1">
            <a:off x="2400300" y="6172200"/>
            <a:ext cx="0" cy="2929468"/>
          </a:xfrm>
          <a:prstGeom prst="line">
            <a:avLst/>
          </a:prstGeom>
          <a:ln w="381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229" name="Shape 2229"/>
          <p:cNvSpPr/>
          <p:nvPr/>
        </p:nvSpPr>
        <p:spPr>
          <a:xfrm>
            <a:off x="3949700" y="5257800"/>
            <a:ext cx="495300" cy="495300"/>
          </a:xfrm>
          <a:prstGeom prst="ellipse">
            <a:avLst/>
          </a:prstGeom>
          <a:solidFill>
            <a:srgbClr val="006795"/>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30" name="Shape 2230"/>
          <p:cNvSpPr/>
          <p:nvPr/>
        </p:nvSpPr>
        <p:spPr>
          <a:xfrm>
            <a:off x="3911600" y="5397500"/>
            <a:ext cx="444563"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YR</a:t>
            </a:r>
          </a:p>
        </p:txBody>
      </p:sp>
      <p:sp>
        <p:nvSpPr>
          <p:cNvPr id="2231" name="Shape 2231"/>
          <p:cNvSpPr/>
          <p:nvPr/>
        </p:nvSpPr>
        <p:spPr>
          <a:xfrm>
            <a:off x="5080000" y="5257800"/>
            <a:ext cx="495300" cy="495300"/>
          </a:xfrm>
          <a:prstGeom prst="ellipse">
            <a:avLst/>
          </a:prstGeom>
          <a:solidFill>
            <a:srgbClr val="006795"/>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32" name="Shape 2232"/>
          <p:cNvSpPr/>
          <p:nvPr/>
        </p:nvSpPr>
        <p:spPr>
          <a:xfrm>
            <a:off x="5092700" y="5397500"/>
            <a:ext cx="36843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Yr</a:t>
            </a:r>
          </a:p>
        </p:txBody>
      </p:sp>
      <p:sp>
        <p:nvSpPr>
          <p:cNvPr id="2233" name="Shape 2233"/>
          <p:cNvSpPr/>
          <p:nvPr/>
        </p:nvSpPr>
        <p:spPr>
          <a:xfrm>
            <a:off x="6261100" y="5257800"/>
            <a:ext cx="495300" cy="495300"/>
          </a:xfrm>
          <a:prstGeom prst="ellipse">
            <a:avLst/>
          </a:prstGeom>
          <a:solidFill>
            <a:srgbClr val="006795"/>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34" name="Shape 2234"/>
          <p:cNvSpPr/>
          <p:nvPr/>
        </p:nvSpPr>
        <p:spPr>
          <a:xfrm>
            <a:off x="6248400" y="5384800"/>
            <a:ext cx="4192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yR</a:t>
            </a:r>
          </a:p>
        </p:txBody>
      </p:sp>
      <p:sp>
        <p:nvSpPr>
          <p:cNvPr id="2235" name="Shape 2235"/>
          <p:cNvSpPr/>
          <p:nvPr/>
        </p:nvSpPr>
        <p:spPr>
          <a:xfrm>
            <a:off x="7353300" y="5257800"/>
            <a:ext cx="495300" cy="495300"/>
          </a:xfrm>
          <a:prstGeom prst="ellipse">
            <a:avLst/>
          </a:prstGeom>
          <a:solidFill>
            <a:srgbClr val="006795"/>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36" name="Shape 2236"/>
          <p:cNvSpPr/>
          <p:nvPr/>
        </p:nvSpPr>
        <p:spPr>
          <a:xfrm>
            <a:off x="7404100" y="5384800"/>
            <a:ext cx="34309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yr</a:t>
            </a:r>
          </a:p>
        </p:txBody>
      </p:sp>
      <p:sp>
        <p:nvSpPr>
          <p:cNvPr id="2237" name="Shape 2237"/>
          <p:cNvSpPr/>
          <p:nvPr/>
        </p:nvSpPr>
        <p:spPr>
          <a:xfrm>
            <a:off x="9842500" y="7162800"/>
            <a:ext cx="1931132"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6795"/>
                </a:solidFill>
              </a:defRPr>
            </a:lvl1pPr>
          </a:lstStyle>
          <a:p>
            <a:r>
              <a:t>1: Green-wrinkled</a:t>
            </a:r>
          </a:p>
        </p:txBody>
      </p:sp>
      <p:sp>
        <p:nvSpPr>
          <p:cNvPr id="2238" name="Shape 2238"/>
          <p:cNvSpPr/>
          <p:nvPr/>
        </p:nvSpPr>
        <p:spPr>
          <a:xfrm>
            <a:off x="9842500" y="6438900"/>
            <a:ext cx="194408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6795"/>
                </a:solidFill>
              </a:defRPr>
            </a:lvl1pPr>
          </a:lstStyle>
          <a:p>
            <a:r>
              <a:t>3: Yellow-wrinkled</a:t>
            </a:r>
          </a:p>
        </p:txBody>
      </p:sp>
      <p:sp>
        <p:nvSpPr>
          <p:cNvPr id="2239" name="Shape 2239"/>
          <p:cNvSpPr/>
          <p:nvPr/>
        </p:nvSpPr>
        <p:spPr>
          <a:xfrm>
            <a:off x="9842500" y="5626100"/>
            <a:ext cx="167730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6795"/>
                </a:solidFill>
              </a:defRPr>
            </a:lvl1pPr>
          </a:lstStyle>
          <a:p>
            <a:r>
              <a:t>3: Green-round</a:t>
            </a:r>
          </a:p>
        </p:txBody>
      </p:sp>
      <p:sp>
        <p:nvSpPr>
          <p:cNvPr id="2240" name="Shape 2240"/>
          <p:cNvSpPr/>
          <p:nvPr/>
        </p:nvSpPr>
        <p:spPr>
          <a:xfrm>
            <a:off x="9842500" y="4800600"/>
            <a:ext cx="169025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6795"/>
                </a:solidFill>
              </a:defRPr>
            </a:lvl1pPr>
          </a:lstStyle>
          <a:p>
            <a:r>
              <a:t>9: Yellow-round</a:t>
            </a:r>
          </a:p>
        </p:txBody>
      </p:sp>
      <p:grpSp>
        <p:nvGrpSpPr>
          <p:cNvPr id="2250" name="Group 2250"/>
          <p:cNvGrpSpPr/>
          <p:nvPr/>
        </p:nvGrpSpPr>
        <p:grpSpPr>
          <a:xfrm>
            <a:off x="1765300" y="1473200"/>
            <a:ext cx="8012206" cy="7546946"/>
            <a:chOff x="0" y="0"/>
            <a:chExt cx="8012205" cy="7546945"/>
          </a:xfrm>
        </p:grpSpPr>
        <p:sp>
          <p:nvSpPr>
            <p:cNvPr id="2241" name="Shape 2241"/>
            <p:cNvSpPr/>
            <p:nvPr/>
          </p:nvSpPr>
          <p:spPr>
            <a:xfrm>
              <a:off x="4254500" y="0"/>
              <a:ext cx="1828800" cy="1384300"/>
            </a:xfrm>
            <a:prstGeom prst="rect">
              <a:avLst/>
            </a:prstGeom>
            <a:solidFill>
              <a:srgbClr val="FFFFFF"/>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42" name="Shape 2242"/>
            <p:cNvSpPr/>
            <p:nvPr/>
          </p:nvSpPr>
          <p:spPr>
            <a:xfrm>
              <a:off x="1612900" y="0"/>
              <a:ext cx="1778000" cy="1346200"/>
            </a:xfrm>
            <a:prstGeom prst="rect">
              <a:avLst/>
            </a:prstGeom>
            <a:solidFill>
              <a:srgbClr val="FFFFFF"/>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43" name="Shape 2243"/>
            <p:cNvSpPr/>
            <p:nvPr/>
          </p:nvSpPr>
          <p:spPr>
            <a:xfrm>
              <a:off x="1638300" y="114300"/>
              <a:ext cx="16637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b="1">
                  <a:solidFill>
                    <a:srgbClr val="006795"/>
                  </a:solidFill>
                </a:defRPr>
              </a:lvl1pPr>
            </a:lstStyle>
            <a:p>
              <a:pPr>
                <a:defRPr b="0"/>
              </a:pPr>
              <a:r>
                <a:rPr b="1"/>
                <a:t>Homozygous yellow-round</a:t>
              </a:r>
            </a:p>
          </p:txBody>
        </p:sp>
        <p:sp>
          <p:nvSpPr>
            <p:cNvPr id="2244" name="Shape 2244"/>
            <p:cNvSpPr/>
            <p:nvPr/>
          </p:nvSpPr>
          <p:spPr>
            <a:xfrm>
              <a:off x="4241800" y="114300"/>
              <a:ext cx="17780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b="1">
                  <a:solidFill>
                    <a:srgbClr val="006795"/>
                  </a:solidFill>
                </a:defRPr>
              </a:lvl1pPr>
            </a:lstStyle>
            <a:p>
              <a:pPr>
                <a:defRPr b="0"/>
              </a:pPr>
              <a:r>
                <a:rPr b="1"/>
                <a:t>Homozygous green-wrinkled</a:t>
              </a:r>
            </a:p>
          </p:txBody>
        </p:sp>
        <p:sp>
          <p:nvSpPr>
            <p:cNvPr id="2245" name="Shape 2245"/>
            <p:cNvSpPr/>
            <p:nvPr/>
          </p:nvSpPr>
          <p:spPr>
            <a:xfrm>
              <a:off x="0" y="939800"/>
              <a:ext cx="96561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pPr>
                <a:defRPr b="0"/>
              </a:pPr>
              <a:r>
                <a:rPr b="1"/>
                <a:t>Parents</a:t>
              </a:r>
            </a:p>
          </p:txBody>
        </p:sp>
        <p:sp>
          <p:nvSpPr>
            <p:cNvPr id="2246" name="Shape 2246"/>
            <p:cNvSpPr/>
            <p:nvPr/>
          </p:nvSpPr>
          <p:spPr>
            <a:xfrm>
              <a:off x="3733800" y="1003300"/>
              <a:ext cx="330300"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a:solidFill>
                    <a:srgbClr val="201B17"/>
                  </a:solidFill>
                </a:defRPr>
              </a:lvl1pPr>
            </a:lstStyle>
            <a:p>
              <a:pPr>
                <a:defRPr>
                  <a:solidFill>
                    <a:srgbClr val="006994"/>
                  </a:solidFill>
                </a:defRPr>
              </a:pPr>
              <a:r>
                <a:rPr>
                  <a:solidFill>
                    <a:srgbClr val="201B17"/>
                  </a:solidFill>
                </a:rPr>
                <a:t>X</a:t>
              </a:r>
            </a:p>
          </p:txBody>
        </p:sp>
        <p:sp>
          <p:nvSpPr>
            <p:cNvPr id="2247" name="Shape 2247"/>
            <p:cNvSpPr/>
            <p:nvPr/>
          </p:nvSpPr>
          <p:spPr>
            <a:xfrm flipV="1">
              <a:off x="2476500" y="1219018"/>
              <a:ext cx="0" cy="444682"/>
            </a:xfrm>
            <a:prstGeom prst="line">
              <a:avLst/>
            </a:prstGeom>
            <a:noFill/>
            <a:ln w="381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248" name="Shape 2248"/>
            <p:cNvSpPr/>
            <p:nvPr/>
          </p:nvSpPr>
          <p:spPr>
            <a:xfrm flipV="1">
              <a:off x="5168900" y="1231900"/>
              <a:ext cx="0" cy="431800"/>
            </a:xfrm>
            <a:prstGeom prst="line">
              <a:avLst/>
            </a:prstGeom>
            <a:noFill/>
            <a:ln w="381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2249" name="PeasDihybrid.png"/>
            <p:cNvPicPr>
              <a:picLocks noChangeAspect="1"/>
            </p:cNvPicPr>
            <p:nvPr/>
          </p:nvPicPr>
          <p:blipFill>
            <a:blip r:embed="rId2">
              <a:extLst/>
            </a:blip>
            <a:stretch>
              <a:fillRect/>
            </a:stretch>
          </p:blipFill>
          <p:spPr>
            <a:xfrm>
              <a:off x="2189963" y="792078"/>
              <a:ext cx="5822243" cy="6754868"/>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 name="Shape 2252"/>
          <p:cNvSpPr/>
          <p:nvPr/>
        </p:nvSpPr>
        <p:spPr>
          <a:xfrm>
            <a:off x="6083300" y="1625600"/>
            <a:ext cx="6985000" cy="75438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2263" name="Group 2263"/>
          <p:cNvGrpSpPr/>
          <p:nvPr/>
        </p:nvGrpSpPr>
        <p:grpSpPr>
          <a:xfrm>
            <a:off x="6197600" y="1930400"/>
            <a:ext cx="6396658" cy="1857447"/>
            <a:chOff x="0" y="0"/>
            <a:chExt cx="6396657" cy="1857446"/>
          </a:xfrm>
        </p:grpSpPr>
        <p:grpSp>
          <p:nvGrpSpPr>
            <p:cNvPr id="2257" name="Group 2257"/>
            <p:cNvGrpSpPr/>
            <p:nvPr/>
          </p:nvGrpSpPr>
          <p:grpSpPr>
            <a:xfrm>
              <a:off x="2085" y="343902"/>
              <a:ext cx="6394573" cy="1513545"/>
              <a:chOff x="0" y="0"/>
              <a:chExt cx="6394572" cy="1513544"/>
            </a:xfrm>
          </p:grpSpPr>
          <p:sp>
            <p:nvSpPr>
              <p:cNvPr id="2253" name="Shape 2253"/>
              <p:cNvSpPr/>
              <p:nvPr/>
            </p:nvSpPr>
            <p:spPr>
              <a:xfrm>
                <a:off x="2512514" y="735597"/>
                <a:ext cx="381125" cy="419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900"/>
                  </a:lnSpc>
                  <a:tabLst>
                    <a:tab pos="520700" algn="l"/>
                  </a:tabLst>
                  <a:defRPr sz="3000" b="1">
                    <a:solidFill>
                      <a:srgbClr val="201B17"/>
                    </a:solidFill>
                  </a:defRPr>
                </a:lvl1pPr>
              </a:lstStyle>
              <a:p>
                <a:pPr>
                  <a:defRPr>
                    <a:solidFill>
                      <a:srgbClr val="006994"/>
                    </a:solidFill>
                  </a:defRPr>
                </a:pPr>
                <a:r>
                  <a:rPr>
                    <a:solidFill>
                      <a:srgbClr val="201B17"/>
                    </a:solidFill>
                  </a:rPr>
                  <a:t>X</a:t>
                </a:r>
              </a:p>
            </p:txBody>
          </p:sp>
          <p:sp>
            <p:nvSpPr>
              <p:cNvPr id="2254" name="Shape 2254"/>
              <p:cNvSpPr/>
              <p:nvPr/>
            </p:nvSpPr>
            <p:spPr>
              <a:xfrm>
                <a:off x="6081214" y="1002297"/>
                <a:ext cx="313359" cy="3210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a:solidFill>
                      <a:srgbClr val="006795"/>
                    </a:solidFill>
                  </a:defRPr>
                </a:lvl1pPr>
              </a:lstStyle>
              <a:p>
                <a:r>
                  <a:t>P</a:t>
                </a:r>
              </a:p>
            </p:txBody>
          </p:sp>
          <p:pic>
            <p:nvPicPr>
              <p:cNvPr id="2255" name="guinea pig white long.png"/>
              <p:cNvPicPr>
                <a:picLocks noChangeAspect="1"/>
              </p:cNvPicPr>
              <p:nvPr/>
            </p:nvPicPr>
            <p:blipFill>
              <a:blip r:embed="rId2">
                <a:extLst/>
              </a:blip>
              <a:stretch>
                <a:fillRect/>
              </a:stretch>
            </p:blipFill>
            <p:spPr>
              <a:xfrm flipH="1">
                <a:off x="3147514" y="65086"/>
                <a:ext cx="2108201" cy="1448459"/>
              </a:xfrm>
              <a:prstGeom prst="rect">
                <a:avLst/>
              </a:prstGeom>
              <a:ln w="12700" cap="flat">
                <a:noFill/>
                <a:miter lim="400000"/>
              </a:ln>
              <a:effectLst/>
            </p:spPr>
          </p:pic>
          <p:pic>
            <p:nvPicPr>
              <p:cNvPr id="2256" name="guinea pig black short.png"/>
              <p:cNvPicPr>
                <a:picLocks noChangeAspect="1"/>
              </p:cNvPicPr>
              <p:nvPr/>
            </p:nvPicPr>
            <p:blipFill>
              <a:blip r:embed="rId3">
                <a:extLst/>
              </a:blip>
              <a:stretch>
                <a:fillRect/>
              </a:stretch>
            </p:blipFill>
            <p:spPr>
              <a:xfrm flipH="1">
                <a:off x="-1" y="0"/>
                <a:ext cx="2286001" cy="1332001"/>
              </a:xfrm>
              <a:prstGeom prst="rect">
                <a:avLst/>
              </a:prstGeom>
              <a:ln w="12700" cap="flat">
                <a:noFill/>
                <a:miter lim="400000"/>
              </a:ln>
              <a:effectLst/>
            </p:spPr>
          </p:pic>
        </p:grpSp>
        <p:grpSp>
          <p:nvGrpSpPr>
            <p:cNvPr id="2262" name="Group 2262"/>
            <p:cNvGrpSpPr/>
            <p:nvPr/>
          </p:nvGrpSpPr>
          <p:grpSpPr>
            <a:xfrm>
              <a:off x="0" y="0"/>
              <a:ext cx="6046490" cy="1286260"/>
              <a:chOff x="0" y="0"/>
              <a:chExt cx="6046489" cy="1286259"/>
            </a:xfrm>
          </p:grpSpPr>
          <p:sp>
            <p:nvSpPr>
              <p:cNvPr id="2258" name="Shape 2258"/>
              <p:cNvSpPr/>
              <p:nvPr/>
            </p:nvSpPr>
            <p:spPr>
              <a:xfrm>
                <a:off x="0" y="0"/>
                <a:ext cx="269350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black, short</a:t>
                </a:r>
              </a:p>
            </p:txBody>
          </p:sp>
          <p:sp>
            <p:nvSpPr>
              <p:cNvPr id="2259" name="Shape 2259"/>
              <p:cNvSpPr/>
              <p:nvPr/>
            </p:nvSpPr>
            <p:spPr>
              <a:xfrm>
                <a:off x="3429000" y="0"/>
                <a:ext cx="261749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Homozygous white, long</a:t>
                </a:r>
              </a:p>
            </p:txBody>
          </p:sp>
          <p:sp>
            <p:nvSpPr>
              <p:cNvPr id="2260" name="Shape 2260"/>
              <p:cNvSpPr/>
              <p:nvPr/>
            </p:nvSpPr>
            <p:spPr>
              <a:xfrm>
                <a:off x="3937000" y="952500"/>
                <a:ext cx="744412"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006795"/>
                    </a:solidFill>
                  </a:defRPr>
                </a:lvl1pPr>
              </a:lstStyle>
              <a:p>
                <a:pPr>
                  <a:defRPr spc="0"/>
                </a:pPr>
                <a:r>
                  <a:rPr spc="237"/>
                  <a:t>bbll</a:t>
                </a:r>
              </a:p>
            </p:txBody>
          </p:sp>
          <p:sp>
            <p:nvSpPr>
              <p:cNvPr id="2261" name="Shape 2261"/>
              <p:cNvSpPr/>
              <p:nvPr/>
            </p:nvSpPr>
            <p:spPr>
              <a:xfrm>
                <a:off x="444500" y="965200"/>
                <a:ext cx="992707" cy="32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900"/>
                  </a:lnSpc>
                  <a:tabLst>
                    <a:tab pos="520700" algn="l"/>
                  </a:tabLst>
                  <a:defRPr sz="2200" b="1" spc="237">
                    <a:solidFill>
                      <a:srgbClr val="FFFFFF"/>
                    </a:solidFill>
                  </a:defRPr>
                </a:lvl1pPr>
              </a:lstStyle>
              <a:p>
                <a:pPr>
                  <a:defRPr spc="0">
                    <a:solidFill>
                      <a:srgbClr val="006994"/>
                    </a:solidFill>
                  </a:defRPr>
                </a:pPr>
                <a:r>
                  <a:rPr spc="237">
                    <a:solidFill>
                      <a:srgbClr val="FFFFFF"/>
                    </a:solidFill>
                  </a:rPr>
                  <a:t>BBLL</a:t>
                </a:r>
              </a:p>
            </p:txBody>
          </p:sp>
        </p:grpSp>
      </p:grpSp>
      <p:sp>
        <p:nvSpPr>
          <p:cNvPr id="2264" name="Shape 2264"/>
          <p:cNvSpPr>
            <a:spLocks noGrp="1"/>
          </p:cNvSpPr>
          <p:nvPr>
            <p:ph type="title"/>
          </p:nvPr>
        </p:nvSpPr>
        <p:spPr>
          <a:prstGeom prst="rect">
            <a:avLst/>
          </a:prstGeom>
        </p:spPr>
        <p:txBody>
          <a:bodyPr/>
          <a:lstStyle>
            <a:lvl1pPr>
              <a:tabLst>
                <a:tab pos="952500" algn="l"/>
              </a:tabLst>
            </a:lvl1pPr>
          </a:lstStyle>
          <a:p>
            <a:r>
              <a:t>Dihybrid Cross 1</a:t>
            </a:r>
          </a:p>
        </p:txBody>
      </p:sp>
      <p:sp>
        <p:nvSpPr>
          <p:cNvPr id="2265" name="Shape 2265"/>
          <p:cNvSpPr>
            <a:spLocks noGrp="1"/>
          </p:cNvSpPr>
          <p:nvPr>
            <p:ph type="body" sz="half" idx="1"/>
          </p:nvPr>
        </p:nvSpPr>
        <p:spPr>
          <a:xfrm>
            <a:off x="368300" y="1790700"/>
            <a:ext cx="4873874" cy="7543800"/>
          </a:xfrm>
          <a:prstGeom prst="rect">
            <a:avLst/>
          </a:prstGeom>
        </p:spPr>
        <p:txBody>
          <a:bodyPr/>
          <a:lstStyle/>
          <a:p>
            <a:pPr marL="345600" indent="-345600">
              <a:tabLst>
                <a:tab pos="1016000" algn="l"/>
              </a:tabLst>
            </a:pPr>
            <a:r>
              <a:t>In the example below, the characters involved are coat colour and coat length in guinea pigs. The alleles </a:t>
            </a:r>
            <a:br/>
            <a:r>
              <a:t>for short hair and black colour </a:t>
            </a:r>
            <a:br/>
            <a:r>
              <a:t>are dominant. </a:t>
            </a:r>
          </a:p>
          <a:p>
            <a:pPr marL="345600" indent="-345600">
              <a:tabLst>
                <a:tab pos="1016000" algn="l"/>
              </a:tabLst>
            </a:pPr>
            <a:r>
              <a:t>The parental types are homozygous and produce only one type of gamete for each trait.</a:t>
            </a:r>
          </a:p>
          <a:p>
            <a:pPr marL="345600" indent="-345600">
              <a:tabLst>
                <a:tab pos="1016000" algn="l"/>
              </a:tabLst>
            </a:pPr>
            <a:r>
              <a:t>The F</a:t>
            </a:r>
            <a:r>
              <a:rPr baseline="-5999"/>
              <a:t>1</a:t>
            </a:r>
            <a:r>
              <a:t> offspring are all heterozygotes.</a:t>
            </a:r>
          </a:p>
        </p:txBody>
      </p:sp>
      <p:sp>
        <p:nvSpPr>
          <p:cNvPr id="2266" name="Shape 2266"/>
          <p:cNvSpPr/>
          <p:nvPr/>
        </p:nvSpPr>
        <p:spPr>
          <a:xfrm>
            <a:off x="6642100" y="7734300"/>
            <a:ext cx="4686300" cy="1173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400"/>
              </a:lnSpc>
              <a:tabLst>
                <a:tab pos="520700" algn="l"/>
              </a:tabLst>
              <a:defRPr>
                <a:solidFill>
                  <a:srgbClr val="006795"/>
                </a:solidFill>
              </a:defRPr>
            </a:pPr>
            <a:r>
              <a:t>As there is only one kind of gamete from each parent, there is only one kind of offspring produced in the first generation: </a:t>
            </a:r>
            <a:r>
              <a:rPr b="1"/>
              <a:t>heterozygous black, short hair.</a:t>
            </a:r>
          </a:p>
        </p:txBody>
      </p:sp>
      <p:grpSp>
        <p:nvGrpSpPr>
          <p:cNvPr id="2290" name="Group 2290"/>
          <p:cNvGrpSpPr/>
          <p:nvPr/>
        </p:nvGrpSpPr>
        <p:grpSpPr>
          <a:xfrm>
            <a:off x="6565899" y="3390900"/>
            <a:ext cx="6121401" cy="3858152"/>
            <a:chOff x="0" y="0"/>
            <a:chExt cx="6121400" cy="3858151"/>
          </a:xfrm>
        </p:grpSpPr>
        <p:grpSp>
          <p:nvGrpSpPr>
            <p:cNvPr id="2277" name="Group 2277"/>
            <p:cNvGrpSpPr/>
            <p:nvPr/>
          </p:nvGrpSpPr>
          <p:grpSpPr>
            <a:xfrm>
              <a:off x="-1" y="1370641"/>
              <a:ext cx="4622801" cy="2487511"/>
              <a:chOff x="0" y="0"/>
              <a:chExt cx="4622800" cy="2487510"/>
            </a:xfrm>
          </p:grpSpPr>
          <p:grpSp>
            <p:nvGrpSpPr>
              <p:cNvPr id="2274" name="Group 2274"/>
              <p:cNvGrpSpPr/>
              <p:nvPr/>
            </p:nvGrpSpPr>
            <p:grpSpPr>
              <a:xfrm>
                <a:off x="-1" y="0"/>
                <a:ext cx="4622801" cy="2487511"/>
                <a:chOff x="0" y="0"/>
                <a:chExt cx="4622800" cy="2487510"/>
              </a:xfrm>
            </p:grpSpPr>
            <p:sp>
              <p:nvSpPr>
                <p:cNvPr id="2267" name="Shape 2267"/>
                <p:cNvSpPr/>
                <p:nvPr/>
              </p:nvSpPr>
              <p:spPr>
                <a:xfrm flipV="1">
                  <a:off x="4097866" y="0"/>
                  <a:ext cx="1" cy="1579993"/>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268" name="Shape 2268"/>
                <p:cNvSpPr/>
                <p:nvPr/>
              </p:nvSpPr>
              <p:spPr>
                <a:xfrm flipV="1">
                  <a:off x="1574800" y="229558"/>
                  <a:ext cx="2501900" cy="1282701"/>
                </a:xfrm>
                <a:prstGeom prst="line">
                  <a:avLst/>
                </a:prstGeom>
                <a:noFill/>
                <a:ln w="38100" cap="flat">
                  <a:solidFill>
                    <a:srgbClr val="9411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269" name="Shape 2269"/>
                <p:cNvSpPr/>
                <p:nvPr/>
              </p:nvSpPr>
              <p:spPr>
                <a:xfrm>
                  <a:off x="2082800" y="1842458"/>
                  <a:ext cx="381125" cy="419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900"/>
                    </a:lnSpc>
                    <a:tabLst>
                      <a:tab pos="520700" algn="l"/>
                    </a:tabLst>
                    <a:defRPr sz="3000" b="1">
                      <a:solidFill>
                        <a:srgbClr val="201B17"/>
                      </a:solidFill>
                    </a:defRPr>
                  </a:lvl1pPr>
                </a:lstStyle>
                <a:p>
                  <a:pPr>
                    <a:defRPr>
                      <a:solidFill>
                        <a:srgbClr val="006994"/>
                      </a:solidFill>
                    </a:defRPr>
                  </a:pPr>
                  <a:r>
                    <a:rPr>
                      <a:solidFill>
                        <a:srgbClr val="201B17"/>
                      </a:solidFill>
                    </a:rPr>
                    <a:t>X</a:t>
                  </a:r>
                </a:p>
              </p:txBody>
            </p:sp>
            <p:sp>
              <p:nvSpPr>
                <p:cNvPr id="2270" name="Shape 2270"/>
                <p:cNvSpPr/>
                <p:nvPr/>
              </p:nvSpPr>
              <p:spPr>
                <a:xfrm flipH="1" flipV="1">
                  <a:off x="774700" y="127958"/>
                  <a:ext cx="2374900" cy="1384301"/>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271" name="Shape 2271"/>
                <p:cNvSpPr/>
                <p:nvPr/>
              </p:nvSpPr>
              <p:spPr>
                <a:xfrm flipV="1">
                  <a:off x="732366" y="35078"/>
                  <a:ext cx="1" cy="1523749"/>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2272" name="guinea pig black short.png"/>
                <p:cNvPicPr>
                  <a:picLocks noChangeAspect="1"/>
                </p:cNvPicPr>
                <p:nvPr/>
              </p:nvPicPr>
              <p:blipFill>
                <a:blip r:embed="rId3">
                  <a:extLst/>
                </a:blip>
                <a:stretch>
                  <a:fillRect/>
                </a:stretch>
              </p:blipFill>
              <p:spPr>
                <a:xfrm flipH="1">
                  <a:off x="-1" y="1428210"/>
                  <a:ext cx="1752601" cy="1021201"/>
                </a:xfrm>
                <a:prstGeom prst="rect">
                  <a:avLst/>
                </a:prstGeom>
                <a:ln w="12700" cap="flat">
                  <a:noFill/>
                  <a:miter lim="400000"/>
                </a:ln>
                <a:effectLst/>
              </p:spPr>
            </p:pic>
            <p:pic>
              <p:nvPicPr>
                <p:cNvPr id="2273" name="guinea pig black short.png"/>
                <p:cNvPicPr>
                  <a:picLocks noChangeAspect="1"/>
                </p:cNvPicPr>
                <p:nvPr/>
              </p:nvPicPr>
              <p:blipFill>
                <a:blip r:embed="rId3">
                  <a:extLst/>
                </a:blip>
                <a:stretch>
                  <a:fillRect/>
                </a:stretch>
              </p:blipFill>
              <p:spPr>
                <a:xfrm>
                  <a:off x="2870200" y="1466310"/>
                  <a:ext cx="1752600" cy="1021201"/>
                </a:xfrm>
                <a:prstGeom prst="rect">
                  <a:avLst/>
                </a:prstGeom>
                <a:ln w="12700" cap="flat">
                  <a:noFill/>
                  <a:miter lim="400000"/>
                </a:ln>
                <a:effectLst/>
              </p:spPr>
            </p:pic>
          </p:grpSp>
          <p:sp>
            <p:nvSpPr>
              <p:cNvPr id="2275" name="Shape 2275"/>
              <p:cNvSpPr/>
              <p:nvPr/>
            </p:nvSpPr>
            <p:spPr>
              <a:xfrm>
                <a:off x="486568" y="1804358"/>
                <a:ext cx="783672" cy="2837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700"/>
                  </a:lnSpc>
                  <a:tabLst>
                    <a:tab pos="520700" algn="l"/>
                  </a:tabLst>
                  <a:defRPr sz="2000" b="1" spc="181">
                    <a:solidFill>
                      <a:srgbClr val="FFFFFF"/>
                    </a:solidFill>
                  </a:defRPr>
                </a:lvl1pPr>
              </a:lstStyle>
              <a:p>
                <a:pPr>
                  <a:defRPr b="0" spc="0">
                    <a:solidFill>
                      <a:srgbClr val="006994"/>
                    </a:solidFill>
                  </a:defRPr>
                </a:pPr>
                <a:r>
                  <a:rPr b="1" spc="181">
                    <a:solidFill>
                      <a:srgbClr val="FFFFFF"/>
                    </a:solidFill>
                  </a:rPr>
                  <a:t>BbLl</a:t>
                </a:r>
              </a:p>
            </p:txBody>
          </p:sp>
          <p:sp>
            <p:nvSpPr>
              <p:cNvPr id="2276" name="Shape 2276"/>
              <p:cNvSpPr/>
              <p:nvPr/>
            </p:nvSpPr>
            <p:spPr>
              <a:xfrm>
                <a:off x="3356768" y="1842458"/>
                <a:ext cx="783672" cy="2837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700"/>
                  </a:lnSpc>
                  <a:tabLst>
                    <a:tab pos="520700" algn="l"/>
                  </a:tabLst>
                  <a:defRPr sz="2000" b="1" spc="181">
                    <a:solidFill>
                      <a:srgbClr val="FFFFFF"/>
                    </a:solidFill>
                  </a:defRPr>
                </a:lvl1pPr>
              </a:lstStyle>
              <a:p>
                <a:pPr>
                  <a:defRPr b="0" spc="0">
                    <a:solidFill>
                      <a:srgbClr val="006994"/>
                    </a:solidFill>
                  </a:defRPr>
                </a:pPr>
                <a:r>
                  <a:rPr b="1" spc="181">
                    <a:solidFill>
                      <a:srgbClr val="FFFFFF"/>
                    </a:solidFill>
                  </a:rPr>
                  <a:t>BbLl</a:t>
                </a:r>
              </a:p>
            </p:txBody>
          </p:sp>
        </p:grpSp>
        <p:grpSp>
          <p:nvGrpSpPr>
            <p:cNvPr id="2289" name="Group 2289"/>
            <p:cNvGrpSpPr/>
            <p:nvPr/>
          </p:nvGrpSpPr>
          <p:grpSpPr>
            <a:xfrm>
              <a:off x="419100" y="0"/>
              <a:ext cx="5702300" cy="2697622"/>
              <a:chOff x="0" y="0"/>
              <a:chExt cx="5702300" cy="2697621"/>
            </a:xfrm>
          </p:grpSpPr>
          <p:sp>
            <p:nvSpPr>
              <p:cNvPr id="2278" name="Shape 2278"/>
              <p:cNvSpPr/>
              <p:nvPr/>
            </p:nvSpPr>
            <p:spPr>
              <a:xfrm>
                <a:off x="4076700" y="1638300"/>
                <a:ext cx="1625600" cy="1059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tabLst>
                    <a:tab pos="520700" algn="l"/>
                  </a:tabLst>
                  <a:defRPr>
                    <a:solidFill>
                      <a:srgbClr val="006795"/>
                    </a:solidFill>
                  </a:defRPr>
                </a:lvl1pPr>
              </a:lstStyle>
              <a:p>
                <a:r>
                  <a:t>Only one type of gamete is produced from each parent.</a:t>
                </a:r>
              </a:p>
            </p:txBody>
          </p:sp>
          <p:sp>
            <p:nvSpPr>
              <p:cNvPr id="2279" name="Shape 2279"/>
              <p:cNvSpPr/>
              <p:nvPr/>
            </p:nvSpPr>
            <p:spPr>
              <a:xfrm flipV="1">
                <a:off x="3742266" y="152400"/>
                <a:ext cx="1" cy="842051"/>
              </a:xfrm>
              <a:prstGeom prst="line">
                <a:avLst/>
              </a:prstGeom>
              <a:noFill/>
              <a:ln w="508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2282" name="Group 2282"/>
              <p:cNvGrpSpPr/>
              <p:nvPr/>
            </p:nvGrpSpPr>
            <p:grpSpPr>
              <a:xfrm>
                <a:off x="3416300" y="1003300"/>
                <a:ext cx="635000" cy="635000"/>
                <a:chOff x="0" y="0"/>
                <a:chExt cx="635000" cy="635000"/>
              </a:xfrm>
            </p:grpSpPr>
            <p:sp>
              <p:nvSpPr>
                <p:cNvPr id="2280" name="Shape 2280"/>
                <p:cNvSpPr/>
                <p:nvPr/>
              </p:nvSpPr>
              <p:spPr>
                <a:xfrm>
                  <a:off x="0" y="0"/>
                  <a:ext cx="635000" cy="635000"/>
                </a:xfrm>
                <a:prstGeom prst="ellipse">
                  <a:avLst/>
                </a:prstGeom>
                <a:solidFill>
                  <a:srgbClr val="006795"/>
                </a:solidFill>
                <a:ln w="25400" cap="flat">
                  <a:solidFill>
                    <a:srgbClr val="006994"/>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81" name="Shape 2281"/>
                <p:cNvSpPr/>
                <p:nvPr/>
              </p:nvSpPr>
              <p:spPr>
                <a:xfrm>
                  <a:off x="50800" y="127000"/>
                  <a:ext cx="453286"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spc="218">
                      <a:solidFill>
                        <a:srgbClr val="FFFFFF"/>
                      </a:solidFill>
                    </a:defRPr>
                  </a:lvl1pPr>
                </a:lstStyle>
                <a:p>
                  <a:pPr>
                    <a:defRPr spc="0"/>
                  </a:pPr>
                  <a:r>
                    <a:rPr spc="218"/>
                    <a:t>bl</a:t>
                  </a:r>
                </a:p>
              </p:txBody>
            </p:sp>
          </p:grpSp>
          <p:sp>
            <p:nvSpPr>
              <p:cNvPr id="2283" name="Shape 2283"/>
              <p:cNvSpPr/>
              <p:nvPr/>
            </p:nvSpPr>
            <p:spPr>
              <a:xfrm flipV="1">
                <a:off x="266699" y="0"/>
                <a:ext cx="1" cy="9567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2286" name="Group 2286"/>
              <p:cNvGrpSpPr/>
              <p:nvPr/>
            </p:nvGrpSpPr>
            <p:grpSpPr>
              <a:xfrm>
                <a:off x="0" y="990600"/>
                <a:ext cx="635000" cy="635000"/>
                <a:chOff x="0" y="0"/>
                <a:chExt cx="635000" cy="635000"/>
              </a:xfrm>
            </p:grpSpPr>
            <p:sp>
              <p:nvSpPr>
                <p:cNvPr id="2284" name="Shape 2284"/>
                <p:cNvSpPr/>
                <p:nvPr/>
              </p:nvSpPr>
              <p:spPr>
                <a:xfrm>
                  <a:off x="0" y="0"/>
                  <a:ext cx="635000" cy="635000"/>
                </a:xfrm>
                <a:prstGeom prst="ellipse">
                  <a:avLst/>
                </a:prstGeom>
                <a:solidFill>
                  <a:srgbClr val="006795"/>
                </a:solidFill>
                <a:ln w="25400" cap="flat">
                  <a:solidFill>
                    <a:srgbClr val="006994"/>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85" name="Shape 2285"/>
                <p:cNvSpPr/>
                <p:nvPr/>
              </p:nvSpPr>
              <p:spPr>
                <a:xfrm>
                  <a:off x="0" y="139700"/>
                  <a:ext cx="588719"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spc="218">
                      <a:solidFill>
                        <a:srgbClr val="FFFFFF"/>
                      </a:solidFill>
                    </a:defRPr>
                  </a:lvl1pPr>
                </a:lstStyle>
                <a:p>
                  <a:pPr>
                    <a:defRPr spc="0"/>
                  </a:pPr>
                  <a:r>
                    <a:rPr spc="218"/>
                    <a:t>BL</a:t>
                  </a:r>
                </a:p>
              </p:txBody>
            </p:sp>
          </p:grpSp>
          <p:sp>
            <p:nvSpPr>
              <p:cNvPr id="2287" name="Shape 2287"/>
              <p:cNvSpPr/>
              <p:nvPr/>
            </p:nvSpPr>
            <p:spPr>
              <a:xfrm>
                <a:off x="1079500" y="1168400"/>
                <a:ext cx="16637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i="1">
                    <a:solidFill>
                      <a:srgbClr val="006795"/>
                    </a:solidFill>
                  </a:defRPr>
                </a:lvl1pPr>
              </a:lstStyle>
              <a:p>
                <a:r>
                  <a:t>Possible fertilisations</a:t>
                </a:r>
              </a:p>
            </p:txBody>
          </p:sp>
          <p:sp>
            <p:nvSpPr>
              <p:cNvPr id="2288" name="Shape 2288"/>
              <p:cNvSpPr/>
              <p:nvPr/>
            </p:nvSpPr>
            <p:spPr>
              <a:xfrm>
                <a:off x="4356100" y="1206500"/>
                <a:ext cx="10544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Gametes</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6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6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26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26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22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22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4" nodeType="clickEffect">
                                  <p:stCondLst>
                                    <p:cond delay="0"/>
                                  </p:stCondLst>
                                  <p:iterate>
                                    <p:tmAbs val="0"/>
                                  </p:iterate>
                                  <p:childTnLst>
                                    <p:set>
                                      <p:cBhvr>
                                        <p:cTn id="28" fill="hold"/>
                                        <p:tgtEl>
                                          <p:spTgt spid="2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 grpId="2" animBg="1" advAuto="0"/>
      <p:bldP spid="2265" grpId="1" build="p" bldLvl="5" animBg="1" advAuto="0"/>
      <p:bldP spid="2266" grpId="4" animBg="1" advAuto="0"/>
      <p:bldP spid="2290" grpId="3" animBg="1" advAuto="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2" name="Shape 2292"/>
          <p:cNvSpPr/>
          <p:nvPr/>
        </p:nvSpPr>
        <p:spPr>
          <a:xfrm>
            <a:off x="5156493" y="5105400"/>
            <a:ext cx="6794501" cy="4318000"/>
          </a:xfrm>
          <a:prstGeom prst="rect">
            <a:avLst/>
          </a:prstGeom>
          <a:solidFill>
            <a:srgbClr val="FFFFFF">
              <a:alpha val="8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2333" name="Group 2333"/>
          <p:cNvGrpSpPr/>
          <p:nvPr/>
        </p:nvGrpSpPr>
        <p:grpSpPr>
          <a:xfrm>
            <a:off x="4965211" y="4887643"/>
            <a:ext cx="6858489" cy="4301181"/>
            <a:chOff x="0" y="0"/>
            <a:chExt cx="6858488" cy="4301179"/>
          </a:xfrm>
        </p:grpSpPr>
        <p:pic>
          <p:nvPicPr>
            <p:cNvPr id="2293" name="guinea pig black long 2.png"/>
            <p:cNvPicPr>
              <a:picLocks noChangeAspect="1"/>
            </p:cNvPicPr>
            <p:nvPr/>
          </p:nvPicPr>
          <p:blipFill>
            <a:blip r:embed="rId2">
              <a:extLst/>
            </a:blip>
            <a:stretch>
              <a:fillRect/>
            </a:stretch>
          </p:blipFill>
          <p:spPr>
            <a:xfrm>
              <a:off x="1994388" y="3536131"/>
              <a:ext cx="1549401" cy="754650"/>
            </a:xfrm>
            <a:prstGeom prst="rect">
              <a:avLst/>
            </a:prstGeom>
            <a:ln w="12700" cap="flat">
              <a:noFill/>
              <a:miter lim="400000"/>
            </a:ln>
            <a:effectLst/>
          </p:spPr>
        </p:pic>
        <p:pic>
          <p:nvPicPr>
            <p:cNvPr id="2294" name="guinea pig black long 2.png"/>
            <p:cNvPicPr>
              <a:picLocks noChangeAspect="1"/>
            </p:cNvPicPr>
            <p:nvPr/>
          </p:nvPicPr>
          <p:blipFill>
            <a:blip r:embed="rId2">
              <a:extLst/>
            </a:blip>
            <a:stretch>
              <a:fillRect/>
            </a:stretch>
          </p:blipFill>
          <p:spPr>
            <a:xfrm>
              <a:off x="1994388" y="1478731"/>
              <a:ext cx="1549401" cy="754650"/>
            </a:xfrm>
            <a:prstGeom prst="rect">
              <a:avLst/>
            </a:prstGeom>
            <a:ln w="12700" cap="flat">
              <a:noFill/>
              <a:miter lim="400000"/>
            </a:ln>
            <a:effectLst/>
          </p:spPr>
        </p:pic>
        <p:pic>
          <p:nvPicPr>
            <p:cNvPr id="2295" name="guinea pig white long 2.png"/>
            <p:cNvPicPr>
              <a:picLocks noChangeAspect="1"/>
            </p:cNvPicPr>
            <p:nvPr/>
          </p:nvPicPr>
          <p:blipFill>
            <a:blip r:embed="rId3">
              <a:extLst/>
            </a:blip>
            <a:stretch>
              <a:fillRect/>
            </a:stretch>
          </p:blipFill>
          <p:spPr>
            <a:xfrm>
              <a:off x="5245588" y="3359885"/>
              <a:ext cx="1600201" cy="941295"/>
            </a:xfrm>
            <a:prstGeom prst="rect">
              <a:avLst/>
            </a:prstGeom>
            <a:ln w="12700" cap="flat">
              <a:noFill/>
              <a:miter lim="400000"/>
            </a:ln>
            <a:effectLst/>
          </p:spPr>
        </p:pic>
        <p:pic>
          <p:nvPicPr>
            <p:cNvPr id="2296" name="guinea pig black short.png"/>
            <p:cNvPicPr>
              <a:picLocks noChangeAspect="1"/>
            </p:cNvPicPr>
            <p:nvPr/>
          </p:nvPicPr>
          <p:blipFill>
            <a:blip r:embed="rId4">
              <a:extLst/>
            </a:blip>
            <a:stretch>
              <a:fillRect/>
            </a:stretch>
          </p:blipFill>
          <p:spPr>
            <a:xfrm flipH="1">
              <a:off x="2142095" y="497058"/>
              <a:ext cx="1306249" cy="761122"/>
            </a:xfrm>
            <a:prstGeom prst="rect">
              <a:avLst/>
            </a:prstGeom>
            <a:ln w="12700" cap="flat">
              <a:noFill/>
              <a:miter lim="400000"/>
            </a:ln>
            <a:effectLst/>
          </p:spPr>
        </p:pic>
        <p:pic>
          <p:nvPicPr>
            <p:cNvPr id="2297" name="guinea pig white short.png"/>
            <p:cNvPicPr>
              <a:picLocks noChangeAspect="1"/>
            </p:cNvPicPr>
            <p:nvPr/>
          </p:nvPicPr>
          <p:blipFill>
            <a:blip r:embed="rId5">
              <a:extLst/>
            </a:blip>
            <a:stretch>
              <a:fillRect/>
            </a:stretch>
          </p:blipFill>
          <p:spPr>
            <a:xfrm>
              <a:off x="5291244" y="2565597"/>
              <a:ext cx="1537777" cy="717996"/>
            </a:xfrm>
            <a:prstGeom prst="rect">
              <a:avLst/>
            </a:prstGeom>
            <a:ln w="12700" cap="flat">
              <a:noFill/>
              <a:miter lim="400000"/>
            </a:ln>
            <a:effectLst/>
          </p:spPr>
        </p:pic>
        <p:pic>
          <p:nvPicPr>
            <p:cNvPr id="2298" name="guinea pig white short.png"/>
            <p:cNvPicPr>
              <a:picLocks noChangeAspect="1"/>
            </p:cNvPicPr>
            <p:nvPr/>
          </p:nvPicPr>
          <p:blipFill>
            <a:blip r:embed="rId5">
              <a:extLst/>
            </a:blip>
            <a:stretch>
              <a:fillRect/>
            </a:stretch>
          </p:blipFill>
          <p:spPr>
            <a:xfrm>
              <a:off x="3784535" y="2565597"/>
              <a:ext cx="1537776" cy="717996"/>
            </a:xfrm>
            <a:prstGeom prst="rect">
              <a:avLst/>
            </a:prstGeom>
            <a:ln w="12700" cap="flat">
              <a:noFill/>
              <a:miter lim="400000"/>
            </a:ln>
            <a:effectLst/>
          </p:spPr>
        </p:pic>
        <p:pic>
          <p:nvPicPr>
            <p:cNvPr id="2299" name="guinea pig white short.png"/>
            <p:cNvPicPr>
              <a:picLocks noChangeAspect="1"/>
            </p:cNvPicPr>
            <p:nvPr/>
          </p:nvPicPr>
          <p:blipFill>
            <a:blip r:embed="rId5">
              <a:extLst/>
            </a:blip>
            <a:stretch>
              <a:fillRect/>
            </a:stretch>
          </p:blipFill>
          <p:spPr>
            <a:xfrm>
              <a:off x="3784535" y="3544180"/>
              <a:ext cx="1537776" cy="717997"/>
            </a:xfrm>
            <a:prstGeom prst="rect">
              <a:avLst/>
            </a:prstGeom>
            <a:ln w="12700" cap="flat">
              <a:noFill/>
              <a:miter lim="400000"/>
            </a:ln>
            <a:effectLst/>
          </p:spPr>
        </p:pic>
        <p:pic>
          <p:nvPicPr>
            <p:cNvPr id="2300" name="guinea pig black short.png"/>
            <p:cNvPicPr>
              <a:picLocks noChangeAspect="1"/>
            </p:cNvPicPr>
            <p:nvPr/>
          </p:nvPicPr>
          <p:blipFill>
            <a:blip r:embed="rId4">
              <a:extLst/>
            </a:blip>
            <a:stretch>
              <a:fillRect/>
            </a:stretch>
          </p:blipFill>
          <p:spPr>
            <a:xfrm flipH="1">
              <a:off x="2111028" y="2531892"/>
              <a:ext cx="1306249" cy="761122"/>
            </a:xfrm>
            <a:prstGeom prst="rect">
              <a:avLst/>
            </a:prstGeom>
            <a:ln w="12700" cap="flat">
              <a:noFill/>
              <a:miter lim="400000"/>
            </a:ln>
            <a:effectLst/>
          </p:spPr>
        </p:pic>
        <p:pic>
          <p:nvPicPr>
            <p:cNvPr id="2301" name="guinea pig black short.png"/>
            <p:cNvPicPr>
              <a:picLocks noChangeAspect="1"/>
            </p:cNvPicPr>
            <p:nvPr/>
          </p:nvPicPr>
          <p:blipFill>
            <a:blip r:embed="rId4">
              <a:extLst/>
            </a:blip>
            <a:stretch>
              <a:fillRect/>
            </a:stretch>
          </p:blipFill>
          <p:spPr>
            <a:xfrm flipH="1">
              <a:off x="542189" y="3510476"/>
              <a:ext cx="1306249" cy="761121"/>
            </a:xfrm>
            <a:prstGeom prst="rect">
              <a:avLst/>
            </a:prstGeom>
            <a:ln w="12700" cap="flat">
              <a:noFill/>
              <a:miter lim="400000"/>
            </a:ln>
            <a:effectLst/>
          </p:spPr>
        </p:pic>
        <p:pic>
          <p:nvPicPr>
            <p:cNvPr id="2302" name="guinea pig black short.png"/>
            <p:cNvPicPr>
              <a:picLocks noChangeAspect="1"/>
            </p:cNvPicPr>
            <p:nvPr/>
          </p:nvPicPr>
          <p:blipFill>
            <a:blip r:embed="rId4">
              <a:extLst/>
            </a:blip>
            <a:stretch>
              <a:fillRect/>
            </a:stretch>
          </p:blipFill>
          <p:spPr>
            <a:xfrm flipH="1">
              <a:off x="542189" y="2531892"/>
              <a:ext cx="1306249" cy="761122"/>
            </a:xfrm>
            <a:prstGeom prst="rect">
              <a:avLst/>
            </a:prstGeom>
            <a:ln w="12700" cap="flat">
              <a:noFill/>
              <a:miter lim="400000"/>
            </a:ln>
            <a:effectLst/>
          </p:spPr>
        </p:pic>
        <p:pic>
          <p:nvPicPr>
            <p:cNvPr id="2303" name="guinea pig black short.png"/>
            <p:cNvPicPr>
              <a:picLocks noChangeAspect="1"/>
            </p:cNvPicPr>
            <p:nvPr/>
          </p:nvPicPr>
          <p:blipFill>
            <a:blip r:embed="rId4">
              <a:extLst/>
            </a:blip>
            <a:stretch>
              <a:fillRect/>
            </a:stretch>
          </p:blipFill>
          <p:spPr>
            <a:xfrm flipH="1">
              <a:off x="604320" y="1475642"/>
              <a:ext cx="1306249" cy="761122"/>
            </a:xfrm>
            <a:prstGeom prst="rect">
              <a:avLst/>
            </a:prstGeom>
            <a:ln w="12700" cap="flat">
              <a:noFill/>
              <a:miter lim="400000"/>
            </a:ln>
            <a:effectLst/>
          </p:spPr>
        </p:pic>
        <p:pic>
          <p:nvPicPr>
            <p:cNvPr id="2304" name="guinea pig black short.png"/>
            <p:cNvPicPr>
              <a:picLocks noChangeAspect="1"/>
            </p:cNvPicPr>
            <p:nvPr/>
          </p:nvPicPr>
          <p:blipFill>
            <a:blip r:embed="rId4">
              <a:extLst/>
            </a:blip>
            <a:stretch>
              <a:fillRect/>
            </a:stretch>
          </p:blipFill>
          <p:spPr>
            <a:xfrm flipH="1">
              <a:off x="542189" y="465992"/>
              <a:ext cx="1306249" cy="761122"/>
            </a:xfrm>
            <a:prstGeom prst="rect">
              <a:avLst/>
            </a:prstGeom>
            <a:ln w="12700" cap="flat">
              <a:noFill/>
              <a:miter lim="400000"/>
            </a:ln>
            <a:effectLst/>
          </p:spPr>
        </p:pic>
        <p:sp>
          <p:nvSpPr>
            <p:cNvPr id="2305" name="Shape 2305"/>
            <p:cNvSpPr/>
            <p:nvPr/>
          </p:nvSpPr>
          <p:spPr>
            <a:xfrm>
              <a:off x="4061068" y="3794271"/>
              <a:ext cx="745377" cy="31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6795"/>
                  </a:solidFill>
                </a:defRPr>
              </a:lvl1pPr>
            </a:lstStyle>
            <a:p>
              <a:pPr>
                <a:defRPr b="0"/>
              </a:pPr>
              <a:r>
                <a:rPr b="1"/>
                <a:t>bbLl</a:t>
              </a:r>
            </a:p>
          </p:txBody>
        </p:sp>
        <p:sp>
          <p:nvSpPr>
            <p:cNvPr id="2306" name="Shape 2306"/>
            <p:cNvSpPr/>
            <p:nvPr/>
          </p:nvSpPr>
          <p:spPr>
            <a:xfrm>
              <a:off x="5507110" y="2815688"/>
              <a:ext cx="745377" cy="31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6795"/>
                  </a:solidFill>
                </a:defRPr>
              </a:lvl1pPr>
            </a:lstStyle>
            <a:p>
              <a:pPr>
                <a:defRPr b="0"/>
              </a:pPr>
              <a:r>
                <a:rPr b="1"/>
                <a:t>bbLl</a:t>
              </a:r>
            </a:p>
          </p:txBody>
        </p:sp>
        <p:sp>
          <p:nvSpPr>
            <p:cNvPr id="2307" name="Shape 2307"/>
            <p:cNvSpPr/>
            <p:nvPr/>
          </p:nvSpPr>
          <p:spPr>
            <a:xfrm>
              <a:off x="4061068" y="2790288"/>
              <a:ext cx="745377" cy="31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6795"/>
                  </a:solidFill>
                </a:defRPr>
              </a:lvl1pPr>
            </a:lstStyle>
            <a:p>
              <a:pPr>
                <a:defRPr b="0"/>
              </a:pPr>
              <a:r>
                <a:rPr b="1"/>
                <a:t>bbLL</a:t>
              </a:r>
            </a:p>
          </p:txBody>
        </p:sp>
        <p:sp>
          <p:nvSpPr>
            <p:cNvPr id="2308" name="Shape 2308"/>
            <p:cNvSpPr/>
            <p:nvPr/>
          </p:nvSpPr>
          <p:spPr>
            <a:xfrm>
              <a:off x="652389" y="730055"/>
              <a:ext cx="776503" cy="31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sp>
          <p:nvSpPr>
            <p:cNvPr id="2309" name="Shape 2309"/>
            <p:cNvSpPr/>
            <p:nvPr/>
          </p:nvSpPr>
          <p:spPr>
            <a:xfrm>
              <a:off x="2252296" y="730055"/>
              <a:ext cx="776503" cy="31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sp>
          <p:nvSpPr>
            <p:cNvPr id="2310" name="Shape 2310"/>
            <p:cNvSpPr/>
            <p:nvPr/>
          </p:nvSpPr>
          <p:spPr>
            <a:xfrm>
              <a:off x="714521" y="1708638"/>
              <a:ext cx="776504" cy="31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sp>
          <p:nvSpPr>
            <p:cNvPr id="2311" name="Shape 2311"/>
            <p:cNvSpPr/>
            <p:nvPr/>
          </p:nvSpPr>
          <p:spPr>
            <a:xfrm>
              <a:off x="2252296" y="2764888"/>
              <a:ext cx="776503" cy="31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sp>
          <p:nvSpPr>
            <p:cNvPr id="2312" name="Shape 2312"/>
            <p:cNvSpPr/>
            <p:nvPr/>
          </p:nvSpPr>
          <p:spPr>
            <a:xfrm>
              <a:off x="714521" y="2764888"/>
              <a:ext cx="776504" cy="31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sp>
          <p:nvSpPr>
            <p:cNvPr id="2313" name="Shape 2313"/>
            <p:cNvSpPr/>
            <p:nvPr/>
          </p:nvSpPr>
          <p:spPr>
            <a:xfrm>
              <a:off x="652389" y="3727938"/>
              <a:ext cx="776503" cy="31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sp>
          <p:nvSpPr>
            <p:cNvPr id="2314" name="Shape 2314"/>
            <p:cNvSpPr/>
            <p:nvPr/>
          </p:nvSpPr>
          <p:spPr>
            <a:xfrm flipV="1">
              <a:off x="1198880" y="0"/>
              <a:ext cx="1" cy="497059"/>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15" name="Shape 2315"/>
            <p:cNvSpPr/>
            <p:nvPr/>
          </p:nvSpPr>
          <p:spPr>
            <a:xfrm flipV="1">
              <a:off x="2801620" y="0"/>
              <a:ext cx="1" cy="497059"/>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16" name="Shape 2316"/>
            <p:cNvSpPr/>
            <p:nvPr/>
          </p:nvSpPr>
          <p:spPr>
            <a:xfrm flipV="1">
              <a:off x="4436892" y="0"/>
              <a:ext cx="1" cy="497059"/>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17" name="Shape 2317"/>
            <p:cNvSpPr/>
            <p:nvPr/>
          </p:nvSpPr>
          <p:spPr>
            <a:xfrm flipV="1">
              <a:off x="6070600" y="0"/>
              <a:ext cx="1" cy="497059"/>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18" name="Shape 2318"/>
            <p:cNvSpPr/>
            <p:nvPr/>
          </p:nvSpPr>
          <p:spPr>
            <a:xfrm flipH="1" flipV="1">
              <a:off x="0" y="869852"/>
              <a:ext cx="497059" cy="128"/>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19" name="Shape 2319"/>
            <p:cNvSpPr/>
            <p:nvPr/>
          </p:nvSpPr>
          <p:spPr>
            <a:xfrm flipH="1" flipV="1">
              <a:off x="0" y="1848436"/>
              <a:ext cx="497059" cy="128"/>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20" name="Shape 2320"/>
            <p:cNvSpPr/>
            <p:nvPr/>
          </p:nvSpPr>
          <p:spPr>
            <a:xfrm flipH="1" flipV="1">
              <a:off x="0" y="2827020"/>
              <a:ext cx="497059" cy="128"/>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21" name="Shape 2321"/>
            <p:cNvSpPr/>
            <p:nvPr/>
          </p:nvSpPr>
          <p:spPr>
            <a:xfrm flipH="1" flipV="1">
              <a:off x="0" y="3852203"/>
              <a:ext cx="497059" cy="128"/>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22" name="Shape 2322"/>
            <p:cNvSpPr/>
            <p:nvPr/>
          </p:nvSpPr>
          <p:spPr>
            <a:xfrm>
              <a:off x="5534630" y="3753338"/>
              <a:ext cx="728521" cy="31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spc="163">
                  <a:solidFill>
                    <a:srgbClr val="006795"/>
                  </a:solidFill>
                </a:defRPr>
              </a:lvl1pPr>
            </a:lstStyle>
            <a:p>
              <a:pPr>
                <a:defRPr spc="0"/>
              </a:pPr>
              <a:r>
                <a:rPr spc="163"/>
                <a:t>bbll</a:t>
              </a:r>
            </a:p>
          </p:txBody>
        </p:sp>
        <p:sp>
          <p:nvSpPr>
            <p:cNvPr id="2323" name="Shape 2323"/>
            <p:cNvSpPr/>
            <p:nvPr/>
          </p:nvSpPr>
          <p:spPr>
            <a:xfrm>
              <a:off x="2283362" y="3759005"/>
              <a:ext cx="683396" cy="31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Bbll</a:t>
              </a:r>
            </a:p>
          </p:txBody>
        </p:sp>
        <p:sp>
          <p:nvSpPr>
            <p:cNvPr id="2324" name="Shape 2324"/>
            <p:cNvSpPr/>
            <p:nvPr/>
          </p:nvSpPr>
          <p:spPr>
            <a:xfrm>
              <a:off x="2361027" y="1708638"/>
              <a:ext cx="683396" cy="31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BBll</a:t>
              </a:r>
            </a:p>
          </p:txBody>
        </p:sp>
        <p:pic>
          <p:nvPicPr>
            <p:cNvPr id="2325" name="guinea pig black short.png"/>
            <p:cNvPicPr>
              <a:picLocks noChangeAspect="1"/>
            </p:cNvPicPr>
            <p:nvPr/>
          </p:nvPicPr>
          <p:blipFill>
            <a:blip r:embed="rId4">
              <a:extLst/>
            </a:blip>
            <a:stretch>
              <a:fillRect/>
            </a:stretch>
          </p:blipFill>
          <p:spPr>
            <a:xfrm flipH="1">
              <a:off x="3793095" y="509758"/>
              <a:ext cx="1306249" cy="761122"/>
            </a:xfrm>
            <a:prstGeom prst="rect">
              <a:avLst/>
            </a:prstGeom>
            <a:ln w="12700" cap="flat">
              <a:noFill/>
              <a:miter lim="400000"/>
            </a:ln>
            <a:effectLst/>
          </p:spPr>
        </p:pic>
        <p:sp>
          <p:nvSpPr>
            <p:cNvPr id="2326" name="Shape 2326"/>
            <p:cNvSpPr/>
            <p:nvPr/>
          </p:nvSpPr>
          <p:spPr>
            <a:xfrm>
              <a:off x="3903296" y="742755"/>
              <a:ext cx="776503" cy="31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pic>
          <p:nvPicPr>
            <p:cNvPr id="2327" name="guinea pig black short.png"/>
            <p:cNvPicPr>
              <a:picLocks noChangeAspect="1"/>
            </p:cNvPicPr>
            <p:nvPr/>
          </p:nvPicPr>
          <p:blipFill>
            <a:blip r:embed="rId4">
              <a:extLst/>
            </a:blip>
            <a:stretch>
              <a:fillRect/>
            </a:stretch>
          </p:blipFill>
          <p:spPr>
            <a:xfrm flipH="1">
              <a:off x="5253595" y="509758"/>
              <a:ext cx="1306249" cy="761122"/>
            </a:xfrm>
            <a:prstGeom prst="rect">
              <a:avLst/>
            </a:prstGeom>
            <a:ln w="12700" cap="flat">
              <a:noFill/>
              <a:miter lim="400000"/>
            </a:ln>
            <a:effectLst/>
          </p:spPr>
        </p:pic>
        <p:sp>
          <p:nvSpPr>
            <p:cNvPr id="2328" name="Shape 2328"/>
            <p:cNvSpPr/>
            <p:nvPr/>
          </p:nvSpPr>
          <p:spPr>
            <a:xfrm>
              <a:off x="5363796" y="742755"/>
              <a:ext cx="776503" cy="31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pic>
          <p:nvPicPr>
            <p:cNvPr id="2329" name="guinea pig black short.png"/>
            <p:cNvPicPr>
              <a:picLocks noChangeAspect="1"/>
            </p:cNvPicPr>
            <p:nvPr/>
          </p:nvPicPr>
          <p:blipFill>
            <a:blip r:embed="rId4">
              <a:extLst/>
            </a:blip>
            <a:stretch>
              <a:fillRect/>
            </a:stretch>
          </p:blipFill>
          <p:spPr>
            <a:xfrm flipH="1">
              <a:off x="3793095" y="1474958"/>
              <a:ext cx="1306249" cy="761122"/>
            </a:xfrm>
            <a:prstGeom prst="rect">
              <a:avLst/>
            </a:prstGeom>
            <a:ln w="12700" cap="flat">
              <a:noFill/>
              <a:miter lim="400000"/>
            </a:ln>
            <a:effectLst/>
          </p:spPr>
        </p:pic>
        <p:sp>
          <p:nvSpPr>
            <p:cNvPr id="2330" name="Shape 2330"/>
            <p:cNvSpPr/>
            <p:nvPr/>
          </p:nvSpPr>
          <p:spPr>
            <a:xfrm>
              <a:off x="3903296" y="1707955"/>
              <a:ext cx="776503" cy="31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pic>
          <p:nvPicPr>
            <p:cNvPr id="2331" name="guinea pig black long 2.png"/>
            <p:cNvPicPr>
              <a:picLocks noChangeAspect="1"/>
            </p:cNvPicPr>
            <p:nvPr/>
          </p:nvPicPr>
          <p:blipFill>
            <a:blip r:embed="rId2">
              <a:extLst/>
            </a:blip>
            <a:stretch>
              <a:fillRect/>
            </a:stretch>
          </p:blipFill>
          <p:spPr>
            <a:xfrm>
              <a:off x="5309088" y="1478731"/>
              <a:ext cx="1549401" cy="754650"/>
            </a:xfrm>
            <a:prstGeom prst="rect">
              <a:avLst/>
            </a:prstGeom>
            <a:ln w="12700" cap="flat">
              <a:noFill/>
              <a:miter lim="400000"/>
            </a:ln>
            <a:effectLst/>
          </p:spPr>
        </p:pic>
        <p:sp>
          <p:nvSpPr>
            <p:cNvPr id="2332" name="Shape 2332"/>
            <p:cNvSpPr/>
            <p:nvPr/>
          </p:nvSpPr>
          <p:spPr>
            <a:xfrm>
              <a:off x="5675727" y="1708638"/>
              <a:ext cx="683396" cy="31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FFFFFF"/>
                  </a:solidFill>
                </a:defRPr>
              </a:lvl1pPr>
            </a:lstStyle>
            <a:p>
              <a:pPr>
                <a:defRPr>
                  <a:solidFill>
                    <a:srgbClr val="006994"/>
                  </a:solidFill>
                </a:defRPr>
              </a:pPr>
              <a:r>
                <a:rPr>
                  <a:solidFill>
                    <a:srgbClr val="FFFFFF"/>
                  </a:solidFill>
                </a:rPr>
                <a:t>Bbll</a:t>
              </a:r>
            </a:p>
          </p:txBody>
        </p:sp>
      </p:grpSp>
      <p:sp>
        <p:nvSpPr>
          <p:cNvPr id="2334" name="Shape 2334"/>
          <p:cNvSpPr/>
          <p:nvPr/>
        </p:nvSpPr>
        <p:spPr>
          <a:xfrm rot="5400000">
            <a:off x="8343900" y="1447799"/>
            <a:ext cx="482600" cy="57785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60" y="18"/>
                </a:lnTo>
                <a:lnTo>
                  <a:pt x="21600" y="0"/>
                </a:lnTo>
              </a:path>
            </a:pathLst>
          </a:custGeom>
          <a:ln w="381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35" name="Shape 2335"/>
          <p:cNvSpPr/>
          <p:nvPr/>
        </p:nvSpPr>
        <p:spPr>
          <a:xfrm>
            <a:off x="4140200" y="5207000"/>
            <a:ext cx="571500" cy="39878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60" y="18"/>
                </a:lnTo>
                <a:lnTo>
                  <a:pt x="21600" y="0"/>
                </a:lnTo>
              </a:path>
            </a:pathLst>
          </a:custGeom>
          <a:ln w="381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36" name="Shape 2336"/>
          <p:cNvSpPr>
            <a:spLocks noGrp="1"/>
          </p:cNvSpPr>
          <p:nvPr>
            <p:ph type="title"/>
          </p:nvPr>
        </p:nvSpPr>
        <p:spPr>
          <a:prstGeom prst="rect">
            <a:avLst/>
          </a:prstGeom>
        </p:spPr>
        <p:txBody>
          <a:bodyPr/>
          <a:lstStyle>
            <a:lvl1pPr>
              <a:tabLst>
                <a:tab pos="952500" algn="l"/>
              </a:tabLst>
            </a:lvl1pPr>
          </a:lstStyle>
          <a:p>
            <a:r>
              <a:t>Dihybrid Cross 2</a:t>
            </a:r>
          </a:p>
        </p:txBody>
      </p:sp>
      <p:sp>
        <p:nvSpPr>
          <p:cNvPr id="2337" name="Shape 2337"/>
          <p:cNvSpPr>
            <a:spLocks noGrp="1"/>
          </p:cNvSpPr>
          <p:nvPr>
            <p:ph type="body" sz="quarter" idx="1"/>
          </p:nvPr>
        </p:nvSpPr>
        <p:spPr>
          <a:xfrm>
            <a:off x="368300" y="1790700"/>
            <a:ext cx="11912303" cy="1929309"/>
          </a:xfrm>
          <a:prstGeom prst="rect">
            <a:avLst/>
          </a:prstGeom>
        </p:spPr>
        <p:txBody>
          <a:bodyPr/>
          <a:lstStyle/>
          <a:p>
            <a:pPr marL="345600" indent="-345600">
              <a:tabLst>
                <a:tab pos="1016000" algn="l"/>
              </a:tabLst>
            </a:pPr>
            <a:r>
              <a:t>If the F</a:t>
            </a:r>
            <a:r>
              <a:rPr baseline="-5999"/>
              <a:t>1 </a:t>
            </a:r>
            <a:r>
              <a:t>heterozygotes from the previous example are crossed with each other four kinds of gamete are produced: BL, BI, bL, bl.</a:t>
            </a:r>
          </a:p>
          <a:p>
            <a:pPr marL="345600" indent="-345600">
              <a:tabLst>
                <a:tab pos="1016000" algn="l"/>
              </a:tabLst>
            </a:pPr>
            <a:r>
              <a:t>A Punnett square displays the expected ratio of the offspring genotypes and phenotypes. The offspring are produced in an expected 9 : 3 : 3 : 1 ratio.</a:t>
            </a:r>
          </a:p>
        </p:txBody>
      </p:sp>
      <p:sp>
        <p:nvSpPr>
          <p:cNvPr id="2338" name="Shape 2338"/>
          <p:cNvSpPr/>
          <p:nvPr/>
        </p:nvSpPr>
        <p:spPr>
          <a:xfrm>
            <a:off x="596900" y="5727700"/>
            <a:ext cx="2870200" cy="1783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6795"/>
                </a:solidFill>
              </a:defRPr>
            </a:lvl1pPr>
          </a:lstStyle>
          <a:p>
            <a:r>
              <a:t>Each of the 16 animals shown here represents the possible zygotes formed by different combinations of gametes coming together at fertilisation.</a:t>
            </a:r>
          </a:p>
        </p:txBody>
      </p:sp>
      <p:sp>
        <p:nvSpPr>
          <p:cNvPr id="2339" name="Shape 2339"/>
          <p:cNvSpPr/>
          <p:nvPr/>
        </p:nvSpPr>
        <p:spPr>
          <a:xfrm>
            <a:off x="7714566" y="3753729"/>
            <a:ext cx="2377760" cy="31066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b="1">
                <a:solidFill>
                  <a:srgbClr val="006795"/>
                </a:solidFill>
              </a:defRPr>
            </a:lvl1pPr>
          </a:lstStyle>
          <a:p>
            <a:pPr>
              <a:defRPr b="0"/>
            </a:pPr>
            <a:r>
              <a:rPr b="1"/>
              <a:t>Female gametes</a:t>
            </a:r>
          </a:p>
        </p:txBody>
      </p:sp>
      <p:sp>
        <p:nvSpPr>
          <p:cNvPr id="2340" name="Shape 2340"/>
          <p:cNvSpPr/>
          <p:nvPr/>
        </p:nvSpPr>
        <p:spPr>
          <a:xfrm>
            <a:off x="592699" y="5125329"/>
            <a:ext cx="2184401"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nSpc>
                <a:spcPts val="2700"/>
              </a:lnSpc>
              <a:tabLst>
                <a:tab pos="520700" algn="l"/>
              </a:tabLst>
              <a:defRPr sz="2000" b="1">
                <a:solidFill>
                  <a:srgbClr val="006795"/>
                </a:solidFill>
              </a:defRPr>
            </a:pPr>
            <a:r>
              <a:t>Offspring (F</a:t>
            </a:r>
            <a:r>
              <a:rPr baseline="-5999"/>
              <a:t>2</a:t>
            </a:r>
            <a:r>
              <a:t>)</a:t>
            </a:r>
          </a:p>
        </p:txBody>
      </p:sp>
      <p:sp>
        <p:nvSpPr>
          <p:cNvPr id="2341" name="Shape 2341"/>
          <p:cNvSpPr/>
          <p:nvPr/>
        </p:nvSpPr>
        <p:spPr>
          <a:xfrm>
            <a:off x="3831296" y="4421651"/>
            <a:ext cx="1724643" cy="6834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lnSpc>
                <a:spcPts val="2400"/>
              </a:lnSpc>
              <a:tabLst>
                <a:tab pos="520700" algn="l"/>
              </a:tabLst>
              <a:defRPr>
                <a:solidFill>
                  <a:srgbClr val="006795"/>
                </a:solidFill>
              </a:defRPr>
            </a:pPr>
            <a:r>
              <a:rPr i="1"/>
              <a:t>Possible</a:t>
            </a:r>
            <a:br>
              <a:rPr i="1"/>
            </a:br>
            <a:r>
              <a:rPr i="1"/>
              <a:t>fertilisations</a:t>
            </a:r>
          </a:p>
        </p:txBody>
      </p:sp>
      <p:sp>
        <p:nvSpPr>
          <p:cNvPr id="2342" name="Shape 2342"/>
          <p:cNvSpPr/>
          <p:nvPr/>
        </p:nvSpPr>
        <p:spPr>
          <a:xfrm rot="16200000">
            <a:off x="2885507" y="6899647"/>
            <a:ext cx="2035775" cy="31066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b="1">
                <a:solidFill>
                  <a:srgbClr val="006795"/>
                </a:solidFill>
              </a:defRPr>
            </a:lvl1pPr>
          </a:lstStyle>
          <a:p>
            <a:pPr>
              <a:defRPr b="0"/>
            </a:pPr>
            <a:r>
              <a:rPr b="1"/>
              <a:t>Male gametes</a:t>
            </a:r>
          </a:p>
        </p:txBody>
      </p:sp>
      <p:sp>
        <p:nvSpPr>
          <p:cNvPr id="2343" name="Shape 2343"/>
          <p:cNvSpPr/>
          <p:nvPr/>
        </p:nvSpPr>
        <p:spPr>
          <a:xfrm>
            <a:off x="4307253" y="8377018"/>
            <a:ext cx="687601" cy="687601"/>
          </a:xfrm>
          <a:prstGeom prst="ellipse">
            <a:avLst/>
          </a:prstGeom>
          <a:solidFill>
            <a:srgbClr val="006795"/>
          </a:solidFill>
          <a:ln w="25400">
            <a:solidFill>
              <a:srgbClr val="006994"/>
            </a:solidFill>
            <a:miter lim="400000"/>
          </a:ln>
          <a:extLst>
            <a:ext uri="{C572A759-6A51-4108-AA02-DFA0A04FC94B}">
              <ma14:wrappingTextBoxFlag xmlns:ma14="http://schemas.microsoft.com/office/mac/drawingml/2011/main" val="1"/>
            </a:ext>
          </a:extLst>
        </p:spPr>
        <p:txBody>
          <a:bodyPr lIns="0" tIns="0" rIns="0" bIns="0" anchor="ctr"/>
          <a:lstStyle>
            <a:lvl1pPr algn="ctr">
              <a:lnSpc>
                <a:spcPts val="2700"/>
              </a:lnSpc>
              <a:tabLst>
                <a:tab pos="520700" algn="l"/>
              </a:tabLst>
              <a:defRPr sz="2000" b="1">
                <a:solidFill>
                  <a:srgbClr val="FFFFFF"/>
                </a:solidFill>
              </a:defRPr>
            </a:lvl1pPr>
          </a:lstStyle>
          <a:p>
            <a:r>
              <a:t>bl</a:t>
            </a:r>
          </a:p>
        </p:txBody>
      </p:sp>
      <p:sp>
        <p:nvSpPr>
          <p:cNvPr id="2344" name="Shape 2344"/>
          <p:cNvSpPr/>
          <p:nvPr/>
        </p:nvSpPr>
        <p:spPr>
          <a:xfrm>
            <a:off x="5823829" y="4264953"/>
            <a:ext cx="685801" cy="685801"/>
          </a:xfrm>
          <a:prstGeom prst="ellipse">
            <a:avLst/>
          </a:prstGeom>
          <a:solidFill>
            <a:srgbClr val="006795"/>
          </a:solidFill>
          <a:ln w="25400">
            <a:solidFill>
              <a:srgbClr val="006994"/>
            </a:solidFill>
            <a:miter lim="400000"/>
          </a:ln>
          <a:extLst>
            <a:ext uri="{C572A759-6A51-4108-AA02-DFA0A04FC94B}">
              <ma14:wrappingTextBoxFlag xmlns:ma14="http://schemas.microsoft.com/office/mac/drawingml/2011/main" val="1"/>
            </a:ext>
          </a:extLst>
        </p:spPr>
        <p:txBody>
          <a:bodyPr lIns="0" tIns="0" rIns="0" bIns="0" anchor="ctr"/>
          <a:lstStyle>
            <a:lvl1pPr algn="ctr">
              <a:lnSpc>
                <a:spcPts val="2700"/>
              </a:lnSpc>
              <a:tabLst>
                <a:tab pos="520700" algn="l"/>
              </a:tabLst>
              <a:defRPr sz="2000" b="1" spc="214">
                <a:solidFill>
                  <a:srgbClr val="FFFFFF"/>
                </a:solidFill>
              </a:defRPr>
            </a:lvl1pPr>
          </a:lstStyle>
          <a:p>
            <a:pPr>
              <a:defRPr spc="0"/>
            </a:pPr>
            <a:r>
              <a:rPr spc="214"/>
              <a:t>BL</a:t>
            </a:r>
          </a:p>
        </p:txBody>
      </p:sp>
      <p:sp>
        <p:nvSpPr>
          <p:cNvPr id="2345" name="Shape 2345"/>
          <p:cNvSpPr/>
          <p:nvPr/>
        </p:nvSpPr>
        <p:spPr>
          <a:xfrm>
            <a:off x="7439269" y="4262120"/>
            <a:ext cx="687601" cy="687601"/>
          </a:xfrm>
          <a:prstGeom prst="ellipse">
            <a:avLst/>
          </a:prstGeom>
          <a:solidFill>
            <a:srgbClr val="006795"/>
          </a:solidFill>
          <a:ln w="25400">
            <a:solidFill>
              <a:srgbClr val="006994"/>
            </a:solidFill>
            <a:miter lim="400000"/>
          </a:ln>
          <a:extLst>
            <a:ext uri="{C572A759-6A51-4108-AA02-DFA0A04FC94B}">
              <ma14:wrappingTextBoxFlag xmlns:ma14="http://schemas.microsoft.com/office/mac/drawingml/2011/main" val="1"/>
            </a:ext>
          </a:extLst>
        </p:spPr>
        <p:txBody>
          <a:bodyPr lIns="0" tIns="0" rIns="0" bIns="0" anchor="ctr"/>
          <a:lstStyle>
            <a:lvl1pPr algn="ctr">
              <a:lnSpc>
                <a:spcPts val="2700"/>
              </a:lnSpc>
              <a:tabLst>
                <a:tab pos="520700" algn="l"/>
              </a:tabLst>
              <a:defRPr sz="2000" b="1" spc="214">
                <a:solidFill>
                  <a:srgbClr val="FFFFFF"/>
                </a:solidFill>
              </a:defRPr>
            </a:lvl1pPr>
          </a:lstStyle>
          <a:p>
            <a:pPr>
              <a:defRPr spc="0"/>
            </a:pPr>
            <a:r>
              <a:rPr spc="214"/>
              <a:t>Bl</a:t>
            </a:r>
          </a:p>
        </p:txBody>
      </p:sp>
      <p:sp>
        <p:nvSpPr>
          <p:cNvPr id="2346" name="Shape 2346"/>
          <p:cNvSpPr/>
          <p:nvPr/>
        </p:nvSpPr>
        <p:spPr>
          <a:xfrm>
            <a:off x="9061840" y="4226853"/>
            <a:ext cx="687601" cy="687601"/>
          </a:xfrm>
          <a:prstGeom prst="ellipse">
            <a:avLst/>
          </a:prstGeom>
          <a:solidFill>
            <a:srgbClr val="006795"/>
          </a:solidFill>
          <a:ln w="25400">
            <a:solidFill>
              <a:srgbClr val="006994"/>
            </a:solidFill>
            <a:miter lim="400000"/>
          </a:ln>
          <a:extLst>
            <a:ext uri="{C572A759-6A51-4108-AA02-DFA0A04FC94B}">
              <ma14:wrappingTextBoxFlag xmlns:ma14="http://schemas.microsoft.com/office/mac/drawingml/2011/main" val="1"/>
            </a:ext>
          </a:extLst>
        </p:spPr>
        <p:txBody>
          <a:bodyPr lIns="0" tIns="0" rIns="0" bIns="0" anchor="ctr"/>
          <a:lstStyle>
            <a:lvl1pPr algn="ctr">
              <a:lnSpc>
                <a:spcPts val="2700"/>
              </a:lnSpc>
              <a:tabLst>
                <a:tab pos="520700" algn="l"/>
              </a:tabLst>
              <a:defRPr sz="2000" b="1">
                <a:solidFill>
                  <a:srgbClr val="FFFFFF"/>
                </a:solidFill>
              </a:defRPr>
            </a:lvl1pPr>
          </a:lstStyle>
          <a:p>
            <a:r>
              <a:t>bL</a:t>
            </a:r>
          </a:p>
        </p:txBody>
      </p:sp>
      <p:sp>
        <p:nvSpPr>
          <p:cNvPr id="2347" name="Shape 2347"/>
          <p:cNvSpPr/>
          <p:nvPr/>
        </p:nvSpPr>
        <p:spPr>
          <a:xfrm>
            <a:off x="10682848" y="4226853"/>
            <a:ext cx="687601" cy="687601"/>
          </a:xfrm>
          <a:prstGeom prst="ellipse">
            <a:avLst/>
          </a:prstGeom>
          <a:solidFill>
            <a:srgbClr val="006795"/>
          </a:solidFill>
          <a:ln w="25400">
            <a:solidFill>
              <a:srgbClr val="006994"/>
            </a:solidFill>
            <a:miter lim="400000"/>
          </a:ln>
          <a:extLst>
            <a:ext uri="{C572A759-6A51-4108-AA02-DFA0A04FC94B}">
              <ma14:wrappingTextBoxFlag xmlns:ma14="http://schemas.microsoft.com/office/mac/drawingml/2011/main" val="1"/>
            </a:ext>
          </a:extLst>
        </p:spPr>
        <p:txBody>
          <a:bodyPr lIns="0" tIns="0" rIns="0" bIns="0" anchor="ctr"/>
          <a:lstStyle>
            <a:lvl1pPr algn="ctr">
              <a:lnSpc>
                <a:spcPts val="2700"/>
              </a:lnSpc>
              <a:tabLst>
                <a:tab pos="520700" algn="l"/>
              </a:tabLst>
              <a:defRPr sz="2000" b="1">
                <a:solidFill>
                  <a:srgbClr val="FFFFFF"/>
                </a:solidFill>
              </a:defRPr>
            </a:lvl1pPr>
          </a:lstStyle>
          <a:p>
            <a:r>
              <a:t>bl</a:t>
            </a:r>
          </a:p>
        </p:txBody>
      </p:sp>
      <p:sp>
        <p:nvSpPr>
          <p:cNvPr id="2348" name="Shape 2348"/>
          <p:cNvSpPr/>
          <p:nvPr/>
        </p:nvSpPr>
        <p:spPr>
          <a:xfrm>
            <a:off x="4276187" y="5389000"/>
            <a:ext cx="687601" cy="687601"/>
          </a:xfrm>
          <a:prstGeom prst="ellipse">
            <a:avLst/>
          </a:prstGeom>
          <a:solidFill>
            <a:srgbClr val="006795"/>
          </a:solidFill>
          <a:ln w="25400">
            <a:solidFill>
              <a:srgbClr val="006994"/>
            </a:solidFill>
            <a:miter lim="400000"/>
          </a:ln>
          <a:extLst>
            <a:ext uri="{C572A759-6A51-4108-AA02-DFA0A04FC94B}">
              <ma14:wrappingTextBoxFlag xmlns:ma14="http://schemas.microsoft.com/office/mac/drawingml/2011/main" val="1"/>
            </a:ext>
          </a:extLst>
        </p:spPr>
        <p:txBody>
          <a:bodyPr lIns="0" tIns="0" rIns="0" bIns="0" anchor="ctr"/>
          <a:lstStyle>
            <a:lvl1pPr algn="ctr">
              <a:lnSpc>
                <a:spcPts val="2700"/>
              </a:lnSpc>
              <a:tabLst>
                <a:tab pos="520700" algn="l"/>
              </a:tabLst>
              <a:defRPr sz="2000" b="1">
                <a:solidFill>
                  <a:srgbClr val="FFFFFF"/>
                </a:solidFill>
              </a:defRPr>
            </a:lvl1pPr>
          </a:lstStyle>
          <a:p>
            <a:r>
              <a:t>BL</a:t>
            </a:r>
          </a:p>
        </p:txBody>
      </p:sp>
      <p:sp>
        <p:nvSpPr>
          <p:cNvPr id="2349" name="Shape 2349"/>
          <p:cNvSpPr/>
          <p:nvPr/>
        </p:nvSpPr>
        <p:spPr>
          <a:xfrm>
            <a:off x="4307254" y="7374401"/>
            <a:ext cx="687601" cy="687601"/>
          </a:xfrm>
          <a:prstGeom prst="ellipse">
            <a:avLst/>
          </a:prstGeom>
          <a:solidFill>
            <a:srgbClr val="006795"/>
          </a:solidFill>
          <a:ln w="25400">
            <a:solidFill>
              <a:srgbClr val="006994"/>
            </a:solidFill>
            <a:miter lim="400000"/>
          </a:ln>
          <a:extLst>
            <a:ext uri="{C572A759-6A51-4108-AA02-DFA0A04FC94B}">
              <ma14:wrappingTextBoxFlag xmlns:ma14="http://schemas.microsoft.com/office/mac/drawingml/2011/main" val="1"/>
            </a:ext>
          </a:extLst>
        </p:spPr>
        <p:txBody>
          <a:bodyPr lIns="0" tIns="0" rIns="0" bIns="0" anchor="ctr"/>
          <a:lstStyle>
            <a:lvl1pPr algn="ctr">
              <a:lnSpc>
                <a:spcPts val="2700"/>
              </a:lnSpc>
              <a:tabLst>
                <a:tab pos="520700" algn="l"/>
              </a:tabLst>
              <a:defRPr sz="2000" b="1">
                <a:solidFill>
                  <a:srgbClr val="FFFFFF"/>
                </a:solidFill>
              </a:defRPr>
            </a:lvl1pPr>
          </a:lstStyle>
          <a:p>
            <a:r>
              <a:t>bL</a:t>
            </a:r>
          </a:p>
        </p:txBody>
      </p:sp>
      <p:sp>
        <p:nvSpPr>
          <p:cNvPr id="2350" name="Shape 2350"/>
          <p:cNvSpPr/>
          <p:nvPr/>
        </p:nvSpPr>
        <p:spPr>
          <a:xfrm>
            <a:off x="4273354" y="6392984"/>
            <a:ext cx="687601" cy="687601"/>
          </a:xfrm>
          <a:prstGeom prst="ellipse">
            <a:avLst/>
          </a:prstGeom>
          <a:solidFill>
            <a:srgbClr val="006795"/>
          </a:solidFill>
          <a:ln w="25400">
            <a:solidFill>
              <a:srgbClr val="006994"/>
            </a:solidFill>
            <a:miter lim="400000"/>
          </a:ln>
          <a:extLst>
            <a:ext uri="{C572A759-6A51-4108-AA02-DFA0A04FC94B}">
              <ma14:wrappingTextBoxFlag xmlns:ma14="http://schemas.microsoft.com/office/mac/drawingml/2011/main" val="1"/>
            </a:ext>
          </a:extLst>
        </p:spPr>
        <p:txBody>
          <a:bodyPr lIns="0" tIns="0" rIns="0" bIns="0" anchor="ctr"/>
          <a:lstStyle>
            <a:lvl1pPr algn="ctr">
              <a:lnSpc>
                <a:spcPts val="2700"/>
              </a:lnSpc>
              <a:tabLst>
                <a:tab pos="520700" algn="l"/>
              </a:tabLst>
              <a:defRPr sz="2000" b="1" spc="214">
                <a:solidFill>
                  <a:srgbClr val="FFFFFF"/>
                </a:solidFill>
              </a:defRPr>
            </a:lvl1pPr>
          </a:lstStyle>
          <a:p>
            <a:pPr>
              <a:defRPr spc="0"/>
            </a:pPr>
            <a:r>
              <a:rPr spc="214"/>
              <a:t>Bl</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3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3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33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2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3" grpId="2" animBg="1" advAuto="0"/>
      <p:bldP spid="2337"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7645598" y="1165462"/>
            <a:ext cx="5422702" cy="8575438"/>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9" name="Shape 179"/>
          <p:cNvSpPr>
            <a:spLocks noGrp="1"/>
          </p:cNvSpPr>
          <p:nvPr>
            <p:ph type="title"/>
          </p:nvPr>
        </p:nvSpPr>
        <p:spPr>
          <a:xfrm>
            <a:off x="365759" y="368300"/>
            <a:ext cx="8517534" cy="1767394"/>
          </a:xfrm>
          <a:prstGeom prst="rect">
            <a:avLst/>
          </a:prstGeom>
        </p:spPr>
        <p:txBody>
          <a:bodyPr/>
          <a:lstStyle/>
          <a:p>
            <a:pPr>
              <a:tabLst>
                <a:tab pos="952500" algn="l"/>
              </a:tabLst>
            </a:pPr>
            <a:r>
              <a:t>Temperature Effects</a:t>
            </a:r>
            <a:br/>
            <a:r>
              <a:t>on Phenotype</a:t>
            </a:r>
          </a:p>
        </p:txBody>
      </p:sp>
      <p:sp>
        <p:nvSpPr>
          <p:cNvPr id="180" name="Shape 180"/>
          <p:cNvSpPr>
            <a:spLocks noGrp="1"/>
          </p:cNvSpPr>
          <p:nvPr>
            <p:ph type="body" sz="half" idx="1"/>
          </p:nvPr>
        </p:nvSpPr>
        <p:spPr>
          <a:xfrm>
            <a:off x="368300" y="2298700"/>
            <a:ext cx="5956300" cy="4420196"/>
          </a:xfrm>
          <a:prstGeom prst="rect">
            <a:avLst/>
          </a:prstGeom>
        </p:spPr>
        <p:txBody>
          <a:bodyPr/>
          <a:lstStyle/>
          <a:p>
            <a:pPr marL="345600" indent="-345600">
              <a:tabLst>
                <a:tab pos="1016000" algn="l"/>
              </a:tabLst>
            </a:pPr>
            <a:r>
              <a:t>Sex determination</a:t>
            </a:r>
          </a:p>
          <a:p>
            <a:pPr marL="680000" lvl="1" indent="-320000">
              <a:tabLst>
                <a:tab pos="1485900" algn="l"/>
              </a:tabLst>
            </a:pPr>
            <a:r>
              <a:t>The sex of some animals is determined by the temperature at which they were incubated during embryonic development.</a:t>
            </a:r>
          </a:p>
          <a:p>
            <a:pPr marL="680000" lvl="1" indent="-320000">
              <a:tabLst>
                <a:tab pos="1485900" algn="l"/>
              </a:tabLst>
            </a:pPr>
            <a:r>
              <a:t>Examples include American alligators, crocodiles, and turtles.</a:t>
            </a:r>
          </a:p>
          <a:p>
            <a:pPr marL="680000" lvl="1" indent="-320000">
              <a:tabLst>
                <a:tab pos="1485900" algn="l"/>
              </a:tabLst>
            </a:pPr>
            <a:r>
              <a:t>In some species:</a:t>
            </a:r>
          </a:p>
          <a:p>
            <a:pPr marL="1008000" lvl="2" indent="-288000">
              <a:tabLst>
                <a:tab pos="1638300" algn="l"/>
              </a:tabLst>
            </a:pPr>
            <a:r>
              <a:t>High incubation temperatures produce males and low incubation temperatures produce females.</a:t>
            </a:r>
          </a:p>
          <a:p>
            <a:pPr marL="680000" lvl="1" indent="-320000">
              <a:tabLst>
                <a:tab pos="1485900" algn="l"/>
              </a:tabLst>
            </a:pPr>
            <a:r>
              <a:t>In other species the opposite is true.</a:t>
            </a:r>
          </a:p>
        </p:txBody>
      </p:sp>
      <p:pic>
        <p:nvPicPr>
          <p:cNvPr id="181" name="$1 crocodile young.png"/>
          <p:cNvPicPr>
            <a:picLocks noChangeAspect="1"/>
          </p:cNvPicPr>
          <p:nvPr/>
        </p:nvPicPr>
        <p:blipFill>
          <a:blip r:embed="rId2">
            <a:extLst/>
          </a:blip>
          <a:stretch>
            <a:fillRect/>
          </a:stretch>
        </p:blipFill>
        <p:spPr>
          <a:xfrm>
            <a:off x="7952740" y="1257300"/>
            <a:ext cx="5003801" cy="3784600"/>
          </a:xfrm>
          <a:prstGeom prst="rect">
            <a:avLst/>
          </a:prstGeom>
          <a:ln w="12700">
            <a:miter lim="400000"/>
          </a:ln>
        </p:spPr>
      </p:pic>
      <p:pic>
        <p:nvPicPr>
          <p:cNvPr id="182" name="$1 green turtle lays eggs.png"/>
          <p:cNvPicPr>
            <a:picLocks noChangeAspect="1"/>
          </p:cNvPicPr>
          <p:nvPr/>
        </p:nvPicPr>
        <p:blipFill>
          <a:blip r:embed="rId3">
            <a:extLst/>
          </a:blip>
          <a:stretch>
            <a:fillRect/>
          </a:stretch>
        </p:blipFill>
        <p:spPr>
          <a:xfrm>
            <a:off x="7937632" y="5314759"/>
            <a:ext cx="5034015" cy="3356420"/>
          </a:xfrm>
          <a:prstGeom prst="rect">
            <a:avLst/>
          </a:prstGeom>
          <a:ln w="12700">
            <a:miter lim="400000"/>
          </a:ln>
        </p:spPr>
      </p:pic>
      <p:sp>
        <p:nvSpPr>
          <p:cNvPr id="183" name="Shape 183"/>
          <p:cNvSpPr/>
          <p:nvPr/>
        </p:nvSpPr>
        <p:spPr>
          <a:xfrm>
            <a:off x="12494259" y="8724900"/>
            <a:ext cx="494049"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
              </a:lnSpc>
              <a:tabLst>
                <a:tab pos="520700" algn="l"/>
              </a:tabLst>
              <a:defRPr sz="500">
                <a:solidFill>
                  <a:srgbClr val="000000"/>
                </a:solidFill>
              </a:defRPr>
            </a:lvl1pPr>
          </a:lstStyle>
          <a:p>
            <a:r>
              <a:t>Photos: DPC</a:t>
            </a:r>
          </a:p>
        </p:txBody>
      </p:sp>
      <p:sp>
        <p:nvSpPr>
          <p:cNvPr id="184" name="Shape 184"/>
          <p:cNvSpPr/>
          <p:nvPr/>
        </p:nvSpPr>
        <p:spPr>
          <a:xfrm>
            <a:off x="7723306" y="8774358"/>
            <a:ext cx="5267286" cy="6275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Sex in crocodiles (top) and green turtles (bottom) is determined by incubation temperature.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8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8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1" build="p" bldLvl="5"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Shape 2352"/>
          <p:cNvSpPr>
            <a:spLocks noGrp="1"/>
          </p:cNvSpPr>
          <p:nvPr>
            <p:ph type="title"/>
          </p:nvPr>
        </p:nvSpPr>
        <p:spPr>
          <a:prstGeom prst="rect">
            <a:avLst/>
          </a:prstGeom>
        </p:spPr>
        <p:txBody>
          <a:bodyPr/>
          <a:lstStyle>
            <a:lvl1pPr>
              <a:tabLst>
                <a:tab pos="952500" algn="l"/>
              </a:tabLst>
            </a:lvl1pPr>
          </a:lstStyle>
          <a:p>
            <a:r>
              <a:t>Dihybrid Cross 3</a:t>
            </a:r>
          </a:p>
        </p:txBody>
      </p:sp>
      <p:sp>
        <p:nvSpPr>
          <p:cNvPr id="2353" name="Shape 2353"/>
          <p:cNvSpPr>
            <a:spLocks noGrp="1"/>
          </p:cNvSpPr>
          <p:nvPr>
            <p:ph type="body" sz="quarter" idx="1"/>
          </p:nvPr>
        </p:nvSpPr>
        <p:spPr>
          <a:xfrm>
            <a:off x="368300" y="1790700"/>
            <a:ext cx="10638880" cy="380207"/>
          </a:xfrm>
          <a:prstGeom prst="rect">
            <a:avLst/>
          </a:prstGeom>
        </p:spPr>
        <p:txBody>
          <a:bodyPr/>
          <a:lstStyle/>
          <a:p>
            <a:pPr marL="345600" indent="-345600">
              <a:tabLst>
                <a:tab pos="1016000" algn="l"/>
              </a:tabLst>
            </a:pPr>
            <a:r>
              <a:t>The offspring F</a:t>
            </a:r>
            <a:r>
              <a:rPr baseline="-5999"/>
              <a:t>2</a:t>
            </a:r>
            <a:r>
              <a:t> will be produced in a 9:3:3:1 phenotype ratio:</a:t>
            </a:r>
          </a:p>
        </p:txBody>
      </p:sp>
      <p:grpSp>
        <p:nvGrpSpPr>
          <p:cNvPr id="2358" name="Group 2358"/>
          <p:cNvGrpSpPr/>
          <p:nvPr/>
        </p:nvGrpSpPr>
        <p:grpSpPr>
          <a:xfrm>
            <a:off x="1206500" y="3670300"/>
            <a:ext cx="2679700" cy="4970922"/>
            <a:chOff x="0" y="0"/>
            <a:chExt cx="2679700" cy="4970921"/>
          </a:xfrm>
        </p:grpSpPr>
        <p:sp>
          <p:nvSpPr>
            <p:cNvPr id="2354" name="Shape 2354"/>
            <p:cNvSpPr/>
            <p:nvPr/>
          </p:nvSpPr>
          <p:spPr>
            <a:xfrm>
              <a:off x="0" y="4711700"/>
              <a:ext cx="250306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tabLst>
                  <a:tab pos="520700" algn="l"/>
                </a:tabLst>
                <a:defRPr>
                  <a:solidFill>
                    <a:srgbClr val="006795"/>
                  </a:solidFill>
                </a:defRPr>
              </a:pPr>
              <a:r>
                <a:rPr b="1"/>
                <a:t>1	</a:t>
              </a:r>
              <a:r>
                <a:t>White and long hair</a:t>
              </a:r>
            </a:p>
          </p:txBody>
        </p:sp>
        <p:sp>
          <p:nvSpPr>
            <p:cNvPr id="2355" name="Shape 2355"/>
            <p:cNvSpPr/>
            <p:nvPr/>
          </p:nvSpPr>
          <p:spPr>
            <a:xfrm>
              <a:off x="0" y="3124200"/>
              <a:ext cx="257908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tabLst>
                  <a:tab pos="520700" algn="l"/>
                </a:tabLst>
                <a:defRPr>
                  <a:solidFill>
                    <a:srgbClr val="006795"/>
                  </a:solidFill>
                </a:defRPr>
              </a:pPr>
              <a:r>
                <a:rPr b="1"/>
                <a:t>3	</a:t>
              </a:r>
              <a:r>
                <a:t>White and short hair</a:t>
              </a:r>
            </a:p>
          </p:txBody>
        </p:sp>
        <p:sp>
          <p:nvSpPr>
            <p:cNvPr id="2356" name="Shape 2356"/>
            <p:cNvSpPr/>
            <p:nvPr/>
          </p:nvSpPr>
          <p:spPr>
            <a:xfrm>
              <a:off x="12700" y="1498600"/>
              <a:ext cx="249042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127000">
                <a:lnSpc>
                  <a:spcPts val="2700"/>
                </a:lnSpc>
                <a:spcBef>
                  <a:spcPts val="2000"/>
                </a:spcBef>
                <a:tabLst>
                  <a:tab pos="533400" algn="l"/>
                </a:tabLst>
                <a:defRPr>
                  <a:solidFill>
                    <a:srgbClr val="006795"/>
                  </a:solidFill>
                </a:defRPr>
              </a:pPr>
              <a:r>
                <a:rPr b="1"/>
                <a:t>3	</a:t>
              </a:r>
              <a:r>
                <a:t>Black and long hair</a:t>
              </a:r>
            </a:p>
          </p:txBody>
        </p:sp>
        <p:sp>
          <p:nvSpPr>
            <p:cNvPr id="2357" name="Shape 2357"/>
            <p:cNvSpPr/>
            <p:nvPr/>
          </p:nvSpPr>
          <p:spPr>
            <a:xfrm>
              <a:off x="12700" y="0"/>
              <a:ext cx="26670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L="127000">
                <a:lnSpc>
                  <a:spcPts val="2700"/>
                </a:lnSpc>
                <a:spcBef>
                  <a:spcPts val="2000"/>
                </a:spcBef>
                <a:tabLst>
                  <a:tab pos="533400" algn="l"/>
                </a:tabLst>
                <a:defRPr>
                  <a:solidFill>
                    <a:srgbClr val="006795"/>
                  </a:solidFill>
                </a:defRPr>
              </a:pPr>
              <a:r>
                <a:rPr b="1"/>
                <a:t>9	</a:t>
              </a:r>
              <a:r>
                <a:t>Black and short hair</a:t>
              </a:r>
            </a:p>
          </p:txBody>
        </p:sp>
      </p:grpSp>
      <p:grpSp>
        <p:nvGrpSpPr>
          <p:cNvPr id="2368" name="Group 2368"/>
          <p:cNvGrpSpPr/>
          <p:nvPr/>
        </p:nvGrpSpPr>
        <p:grpSpPr>
          <a:xfrm>
            <a:off x="9816609" y="2311400"/>
            <a:ext cx="2503189" cy="7244222"/>
            <a:chOff x="0" y="0"/>
            <a:chExt cx="2503188" cy="7244221"/>
          </a:xfrm>
        </p:grpSpPr>
        <p:pic>
          <p:nvPicPr>
            <p:cNvPr id="2359" name="guinea pig white long 2.png"/>
            <p:cNvPicPr>
              <a:picLocks noChangeAspect="1"/>
            </p:cNvPicPr>
            <p:nvPr/>
          </p:nvPicPr>
          <p:blipFill>
            <a:blip r:embed="rId2">
              <a:extLst/>
            </a:blip>
            <a:stretch>
              <a:fillRect/>
            </a:stretch>
          </p:blipFill>
          <p:spPr>
            <a:xfrm>
              <a:off x="490" y="5459879"/>
              <a:ext cx="2311401" cy="1359648"/>
            </a:xfrm>
            <a:prstGeom prst="rect">
              <a:avLst/>
            </a:prstGeom>
            <a:ln w="12700" cap="flat">
              <a:noFill/>
              <a:miter lim="400000"/>
            </a:ln>
            <a:effectLst/>
          </p:spPr>
        </p:pic>
        <p:pic>
          <p:nvPicPr>
            <p:cNvPr id="2360" name="guinea pig black long 2.png"/>
            <p:cNvPicPr>
              <a:picLocks noChangeAspect="1"/>
            </p:cNvPicPr>
            <p:nvPr/>
          </p:nvPicPr>
          <p:blipFill>
            <a:blip r:embed="rId3">
              <a:extLst/>
            </a:blip>
            <a:stretch>
              <a:fillRect/>
            </a:stretch>
          </p:blipFill>
          <p:spPr>
            <a:xfrm>
              <a:off x="0" y="2175375"/>
              <a:ext cx="2503189" cy="1219201"/>
            </a:xfrm>
            <a:prstGeom prst="rect">
              <a:avLst/>
            </a:prstGeom>
            <a:ln w="12700" cap="flat">
              <a:noFill/>
              <a:miter lim="400000"/>
            </a:ln>
            <a:effectLst/>
          </p:spPr>
        </p:pic>
        <p:pic>
          <p:nvPicPr>
            <p:cNvPr id="2361" name="guinea pig white short.png"/>
            <p:cNvPicPr>
              <a:picLocks noChangeAspect="1"/>
            </p:cNvPicPr>
            <p:nvPr/>
          </p:nvPicPr>
          <p:blipFill>
            <a:blip r:embed="rId4">
              <a:extLst/>
            </a:blip>
            <a:stretch>
              <a:fillRect/>
            </a:stretch>
          </p:blipFill>
          <p:spPr>
            <a:xfrm>
              <a:off x="72165" y="3993184"/>
              <a:ext cx="2260601" cy="1055487"/>
            </a:xfrm>
            <a:prstGeom prst="rect">
              <a:avLst/>
            </a:prstGeom>
            <a:ln w="12700" cap="flat">
              <a:noFill/>
              <a:miter lim="400000"/>
            </a:ln>
            <a:effectLst/>
          </p:spPr>
        </p:pic>
        <p:pic>
          <p:nvPicPr>
            <p:cNvPr id="2362" name="guinea pig black short.png"/>
            <p:cNvPicPr>
              <a:picLocks noChangeAspect="1"/>
            </p:cNvPicPr>
            <p:nvPr/>
          </p:nvPicPr>
          <p:blipFill>
            <a:blip r:embed="rId5">
              <a:extLst/>
            </a:blip>
            <a:stretch>
              <a:fillRect/>
            </a:stretch>
          </p:blipFill>
          <p:spPr>
            <a:xfrm flipH="1">
              <a:off x="127490" y="542750"/>
              <a:ext cx="2159001" cy="1258001"/>
            </a:xfrm>
            <a:prstGeom prst="rect">
              <a:avLst/>
            </a:prstGeom>
            <a:ln w="12700" cap="flat">
              <a:noFill/>
              <a:miter lim="400000"/>
            </a:ln>
            <a:effectLst/>
          </p:spPr>
        </p:pic>
        <p:sp>
          <p:nvSpPr>
            <p:cNvPr id="2363" name="Shape 2363"/>
            <p:cNvSpPr/>
            <p:nvPr/>
          </p:nvSpPr>
          <p:spPr>
            <a:xfrm>
              <a:off x="203690" y="0"/>
              <a:ext cx="1628603" cy="486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600" tIns="101600" rIns="101600" bIns="101600" numCol="1" anchor="t">
              <a:spAutoFit/>
            </a:bodyPr>
            <a:lstStyle>
              <a:lvl1pPr>
                <a:lnSpc>
                  <a:spcPts val="2700"/>
                </a:lnSpc>
                <a:tabLst>
                  <a:tab pos="520700" algn="l"/>
                </a:tabLst>
                <a:defRPr sz="2000" b="1">
                  <a:solidFill>
                    <a:srgbClr val="000000"/>
                  </a:solidFill>
                </a:defRPr>
              </a:lvl1pPr>
            </a:lstStyle>
            <a:p>
              <a:r>
                <a:t>Phenotype</a:t>
              </a:r>
            </a:p>
          </p:txBody>
        </p:sp>
        <p:sp>
          <p:nvSpPr>
            <p:cNvPr id="2364" name="Shape 2364"/>
            <p:cNvSpPr/>
            <p:nvPr/>
          </p:nvSpPr>
          <p:spPr>
            <a:xfrm>
              <a:off x="216390" y="1803400"/>
              <a:ext cx="1753258" cy="462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600" tIns="101600" rIns="101600" bIns="101600" numCol="1" anchor="t">
              <a:spAutoFit/>
            </a:bodyPr>
            <a:lstStyle>
              <a:lvl1pPr>
                <a:lnSpc>
                  <a:spcPts val="2400"/>
                </a:lnSpc>
                <a:tabLst>
                  <a:tab pos="520700" algn="l"/>
                </a:tabLst>
                <a:defRPr>
                  <a:solidFill>
                    <a:srgbClr val="006795"/>
                  </a:solidFill>
                </a:defRPr>
              </a:lvl1pPr>
            </a:lstStyle>
            <a:p>
              <a:r>
                <a:t>9  black, short</a:t>
              </a:r>
            </a:p>
          </p:txBody>
        </p:sp>
        <p:sp>
          <p:nvSpPr>
            <p:cNvPr id="2365" name="Shape 2365"/>
            <p:cNvSpPr/>
            <p:nvPr/>
          </p:nvSpPr>
          <p:spPr>
            <a:xfrm>
              <a:off x="165590" y="3479800"/>
              <a:ext cx="1805261" cy="462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600" tIns="101600" rIns="101600" bIns="101600" numCol="1" anchor="t">
              <a:spAutoFit/>
            </a:bodyPr>
            <a:lstStyle>
              <a:lvl1pPr>
                <a:lnSpc>
                  <a:spcPts val="2400"/>
                </a:lnSpc>
                <a:tabLst>
                  <a:tab pos="520700" algn="l"/>
                </a:tabLst>
                <a:defRPr spc="72">
                  <a:solidFill>
                    <a:srgbClr val="006795"/>
                  </a:solidFill>
                </a:defRPr>
              </a:lvl1pPr>
            </a:lstStyle>
            <a:p>
              <a:pPr>
                <a:defRPr spc="0"/>
              </a:pPr>
              <a:r>
                <a:rPr spc="72"/>
                <a:t>3  black, long</a:t>
              </a:r>
            </a:p>
          </p:txBody>
        </p:sp>
        <p:sp>
          <p:nvSpPr>
            <p:cNvPr id="2366" name="Shape 2366"/>
            <p:cNvSpPr/>
            <p:nvPr/>
          </p:nvSpPr>
          <p:spPr>
            <a:xfrm>
              <a:off x="203690" y="5054600"/>
              <a:ext cx="1753258" cy="462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600" tIns="101600" rIns="101600" bIns="101600" numCol="1" anchor="t">
              <a:spAutoFit/>
            </a:bodyPr>
            <a:lstStyle>
              <a:lvl1pPr>
                <a:lnSpc>
                  <a:spcPts val="2400"/>
                </a:lnSpc>
                <a:tabLst>
                  <a:tab pos="520700" algn="l"/>
                </a:tabLst>
                <a:defRPr>
                  <a:solidFill>
                    <a:srgbClr val="006795"/>
                  </a:solidFill>
                </a:defRPr>
              </a:lvl1pPr>
            </a:lstStyle>
            <a:p>
              <a:r>
                <a:t>3  white, short</a:t>
              </a:r>
            </a:p>
          </p:txBody>
        </p:sp>
        <p:sp>
          <p:nvSpPr>
            <p:cNvPr id="2367" name="Shape 2367"/>
            <p:cNvSpPr/>
            <p:nvPr/>
          </p:nvSpPr>
          <p:spPr>
            <a:xfrm>
              <a:off x="216390" y="6781800"/>
              <a:ext cx="1677245" cy="462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600" tIns="101600" rIns="101600" bIns="101600" numCol="1" anchor="t">
              <a:spAutoFit/>
            </a:bodyPr>
            <a:lstStyle>
              <a:lvl1pPr>
                <a:lnSpc>
                  <a:spcPts val="2400"/>
                </a:lnSpc>
                <a:tabLst>
                  <a:tab pos="520700" algn="l"/>
                </a:tabLst>
                <a:defRPr>
                  <a:solidFill>
                    <a:srgbClr val="006795"/>
                  </a:solidFill>
                </a:defRPr>
              </a:lvl1pPr>
            </a:lstStyle>
            <a:p>
              <a:r>
                <a:t>1  white, long</a:t>
              </a:r>
            </a:p>
          </p:txBody>
        </p:sp>
      </p:grpSp>
      <p:grpSp>
        <p:nvGrpSpPr>
          <p:cNvPr id="2377" name="Group 2377"/>
          <p:cNvGrpSpPr/>
          <p:nvPr/>
        </p:nvGrpSpPr>
        <p:grpSpPr>
          <a:xfrm>
            <a:off x="5587999" y="3721100"/>
            <a:ext cx="4216401" cy="5732922"/>
            <a:chOff x="0" y="0"/>
            <a:chExt cx="4216400" cy="5732921"/>
          </a:xfrm>
        </p:grpSpPr>
        <p:sp>
          <p:nvSpPr>
            <p:cNvPr id="2369" name="Shape 2369"/>
            <p:cNvSpPr/>
            <p:nvPr/>
          </p:nvSpPr>
          <p:spPr>
            <a:xfrm>
              <a:off x="660400" y="4940300"/>
              <a:ext cx="28829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tabLst>
                  <a:tab pos="520700" algn="l"/>
                </a:tabLst>
                <a:defRPr i="1">
                  <a:solidFill>
                    <a:srgbClr val="006795"/>
                  </a:solidFill>
                </a:defRPr>
              </a:lvl1pPr>
            </a:lstStyle>
            <a:p>
              <a:pPr>
                <a:defRPr i="0"/>
              </a:pPr>
              <a:r>
                <a:rPr i="1"/>
                <a:t>Only 1 offspring of a given genotype can produce white, long hair.</a:t>
              </a:r>
            </a:p>
          </p:txBody>
        </p:sp>
        <p:sp>
          <p:nvSpPr>
            <p:cNvPr id="2370" name="Shape 2370"/>
            <p:cNvSpPr/>
            <p:nvPr/>
          </p:nvSpPr>
          <p:spPr>
            <a:xfrm flipH="1" flipV="1">
              <a:off x="0" y="0"/>
              <a:ext cx="4216401" cy="1"/>
            </a:xfrm>
            <a:prstGeom prst="line">
              <a:avLst/>
            </a:prstGeom>
            <a:noFill/>
            <a:ln w="762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71" name="Shape 2371"/>
            <p:cNvSpPr/>
            <p:nvPr/>
          </p:nvSpPr>
          <p:spPr>
            <a:xfrm flipH="1" flipV="1">
              <a:off x="0" y="1651000"/>
              <a:ext cx="4216401" cy="1"/>
            </a:xfrm>
            <a:prstGeom prst="line">
              <a:avLst/>
            </a:prstGeom>
            <a:noFill/>
            <a:ln w="762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72" name="Shape 2372"/>
            <p:cNvSpPr/>
            <p:nvPr/>
          </p:nvSpPr>
          <p:spPr>
            <a:xfrm flipH="1" flipV="1">
              <a:off x="0" y="3276600"/>
              <a:ext cx="4216401" cy="1"/>
            </a:xfrm>
            <a:prstGeom prst="line">
              <a:avLst/>
            </a:prstGeom>
            <a:noFill/>
            <a:ln w="762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73" name="Shape 2373"/>
            <p:cNvSpPr/>
            <p:nvPr/>
          </p:nvSpPr>
          <p:spPr>
            <a:xfrm flipH="1" flipV="1">
              <a:off x="0" y="4838700"/>
              <a:ext cx="4216401" cy="1"/>
            </a:xfrm>
            <a:prstGeom prst="line">
              <a:avLst/>
            </a:prstGeom>
            <a:noFill/>
            <a:ln w="762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74" name="Shape 2374"/>
            <p:cNvSpPr/>
            <p:nvPr/>
          </p:nvSpPr>
          <p:spPr>
            <a:xfrm>
              <a:off x="469900" y="3378200"/>
              <a:ext cx="32766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tabLst>
                  <a:tab pos="520700" algn="l"/>
                </a:tabLst>
                <a:defRPr i="1">
                  <a:solidFill>
                    <a:srgbClr val="006795"/>
                  </a:solidFill>
                </a:defRPr>
              </a:lvl1pPr>
            </a:lstStyle>
            <a:p>
              <a:pPr>
                <a:defRPr i="0"/>
              </a:pPr>
              <a:r>
                <a:rPr i="1"/>
                <a:t>A total of 3 offspring with one of two different genotypes can produce white, short hair.</a:t>
              </a:r>
            </a:p>
          </p:txBody>
        </p:sp>
        <p:sp>
          <p:nvSpPr>
            <p:cNvPr id="2375" name="Shape 2375"/>
            <p:cNvSpPr/>
            <p:nvPr/>
          </p:nvSpPr>
          <p:spPr>
            <a:xfrm>
              <a:off x="457200" y="1803400"/>
              <a:ext cx="32893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tabLst>
                  <a:tab pos="520700" algn="l"/>
                </a:tabLst>
                <a:defRPr i="1">
                  <a:solidFill>
                    <a:srgbClr val="006795"/>
                  </a:solidFill>
                </a:defRPr>
              </a:lvl1pPr>
            </a:lstStyle>
            <a:p>
              <a:pPr>
                <a:defRPr i="0"/>
              </a:pPr>
              <a:r>
                <a:rPr i="1"/>
                <a:t>A total of 3 offspring with one of two different genotypes can produce black, long hair.</a:t>
              </a:r>
            </a:p>
          </p:txBody>
        </p:sp>
        <p:sp>
          <p:nvSpPr>
            <p:cNvPr id="2376" name="Shape 2376"/>
            <p:cNvSpPr/>
            <p:nvPr/>
          </p:nvSpPr>
          <p:spPr>
            <a:xfrm>
              <a:off x="469900" y="114300"/>
              <a:ext cx="32639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tabLst>
                  <a:tab pos="520700" algn="l"/>
                </a:tabLst>
                <a:defRPr i="1">
                  <a:solidFill>
                    <a:srgbClr val="006795"/>
                  </a:solidFill>
                </a:defRPr>
              </a:lvl1pPr>
            </a:lstStyle>
            <a:p>
              <a:pPr>
                <a:defRPr i="0"/>
              </a:pPr>
              <a:r>
                <a:rPr i="1"/>
                <a:t>A total of 9 offspring with one of four different genotypes can produce black, short hair.</a:t>
              </a:r>
            </a:p>
          </p:txBody>
        </p:sp>
      </p:grpSp>
      <p:grpSp>
        <p:nvGrpSpPr>
          <p:cNvPr id="2385" name="Group 2385"/>
          <p:cNvGrpSpPr/>
          <p:nvPr/>
        </p:nvGrpSpPr>
        <p:grpSpPr>
          <a:xfrm>
            <a:off x="800100" y="2311400"/>
            <a:ext cx="4981402" cy="6502400"/>
            <a:chOff x="0" y="0"/>
            <a:chExt cx="4981401" cy="6502400"/>
          </a:xfrm>
        </p:grpSpPr>
        <p:sp>
          <p:nvSpPr>
            <p:cNvPr id="2378" name="Shape 2378"/>
            <p:cNvSpPr/>
            <p:nvPr/>
          </p:nvSpPr>
          <p:spPr>
            <a:xfrm>
              <a:off x="3657600" y="774700"/>
              <a:ext cx="1130300" cy="1371600"/>
            </a:xfrm>
            <a:prstGeom prst="rect">
              <a:avLst/>
            </a:prstGeom>
            <a:solidFill>
              <a:srgbClr val="FFFFFF"/>
            </a:solidFill>
            <a:ln w="25400" cap="flat">
              <a:noFill/>
              <a:miter lim="400000"/>
            </a:ln>
            <a:effectLst/>
          </p:spPr>
          <p:txBody>
            <a:bodyPr wrap="square" lIns="0" tIns="0" rIns="0" bIns="0" numCol="1" anchor="ctr">
              <a:noAutofit/>
            </a:bodyPr>
            <a:lstStyle/>
            <a:p>
              <a:pPr>
                <a:lnSpc>
                  <a:spcPts val="2100"/>
                </a:lnSpc>
                <a:tabLst>
                  <a:tab pos="520700" algn="l"/>
                </a:tabLst>
                <a:defRPr>
                  <a:solidFill>
                    <a:srgbClr val="237C9B"/>
                  </a:solidFill>
                </a:defRPr>
              </a:pPr>
              <a:endParaRPr/>
            </a:p>
          </p:txBody>
        </p:sp>
        <p:sp>
          <p:nvSpPr>
            <p:cNvPr id="2379" name="Shape 2379"/>
            <p:cNvSpPr/>
            <p:nvPr/>
          </p:nvSpPr>
          <p:spPr>
            <a:xfrm>
              <a:off x="3479800" y="0"/>
              <a:ext cx="1501602" cy="486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1600" tIns="101600" rIns="101600" bIns="101600" numCol="1" anchor="t">
              <a:spAutoFit/>
            </a:bodyPr>
            <a:lstStyle>
              <a:lvl1pPr>
                <a:lnSpc>
                  <a:spcPts val="2700"/>
                </a:lnSpc>
                <a:tabLst>
                  <a:tab pos="520700" algn="l"/>
                </a:tabLst>
                <a:defRPr sz="2000" b="1">
                  <a:solidFill>
                    <a:srgbClr val="000000"/>
                  </a:solidFill>
                </a:defRPr>
              </a:lvl1pPr>
            </a:lstStyle>
            <a:p>
              <a:r>
                <a:t>Genotype</a:t>
              </a:r>
            </a:p>
          </p:txBody>
        </p:sp>
        <p:sp>
          <p:nvSpPr>
            <p:cNvPr id="2380" name="Shape 2380"/>
            <p:cNvSpPr/>
            <p:nvPr/>
          </p:nvSpPr>
          <p:spPr>
            <a:xfrm>
              <a:off x="0" y="292100"/>
              <a:ext cx="28829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r">
                <a:lnSpc>
                  <a:spcPts val="2400"/>
                </a:lnSpc>
                <a:tabLst>
                  <a:tab pos="520700" algn="l"/>
                </a:tabLst>
              </a:lvl1pPr>
            </a:lstStyle>
            <a:p>
              <a:r>
                <a:t>The offspring are arranged in phenotypic groups.</a:t>
              </a:r>
            </a:p>
          </p:txBody>
        </p:sp>
        <p:sp>
          <p:nvSpPr>
            <p:cNvPr id="2381" name="Shape 2381"/>
            <p:cNvSpPr/>
            <p:nvPr/>
          </p:nvSpPr>
          <p:spPr>
            <a:xfrm flipH="1" flipV="1">
              <a:off x="2909292" y="712489"/>
              <a:ext cx="705975" cy="18074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82" name="Shape 2382"/>
            <p:cNvSpPr/>
            <p:nvPr/>
          </p:nvSpPr>
          <p:spPr>
            <a:xfrm>
              <a:off x="3670349" y="2692400"/>
              <a:ext cx="1168401" cy="711200"/>
            </a:xfrm>
            <a:prstGeom prst="rect">
              <a:avLst/>
            </a:prstGeom>
            <a:solidFill>
              <a:srgbClr val="FFFFFF"/>
            </a:solidFill>
            <a:ln w="25400" cap="flat">
              <a:noFill/>
              <a:miter lim="400000"/>
            </a:ln>
            <a:effectLst/>
          </p:spPr>
          <p:txBody>
            <a:bodyPr wrap="square" lIns="0" tIns="0" rIns="0" bIns="0" numCol="1" anchor="ctr">
              <a:noAutofit/>
            </a:bodyPr>
            <a:lstStyle/>
            <a:p>
              <a:pPr>
                <a:lnSpc>
                  <a:spcPts val="2100"/>
                </a:lnSpc>
                <a:tabLst>
                  <a:tab pos="520700" algn="l"/>
                </a:tabLst>
              </a:pPr>
              <a:endParaRPr/>
            </a:p>
          </p:txBody>
        </p:sp>
        <p:sp>
          <p:nvSpPr>
            <p:cNvPr id="2383" name="Shape 2383"/>
            <p:cNvSpPr/>
            <p:nvPr/>
          </p:nvSpPr>
          <p:spPr>
            <a:xfrm>
              <a:off x="3670349" y="4305300"/>
              <a:ext cx="1130301" cy="774700"/>
            </a:xfrm>
            <a:prstGeom prst="rect">
              <a:avLst/>
            </a:prstGeom>
            <a:solidFill>
              <a:srgbClr val="FFFFFF"/>
            </a:solidFill>
            <a:ln w="25400" cap="flat">
              <a:noFill/>
              <a:miter lim="400000"/>
            </a:ln>
            <a:effectLst/>
          </p:spPr>
          <p:txBody>
            <a:bodyPr wrap="square" lIns="0" tIns="0" rIns="0" bIns="0" numCol="1" anchor="ctr">
              <a:noAutofit/>
            </a:bodyPr>
            <a:lstStyle/>
            <a:p>
              <a:pPr>
                <a:lnSpc>
                  <a:spcPts val="2100"/>
                </a:lnSpc>
                <a:tabLst>
                  <a:tab pos="520700" algn="l"/>
                </a:tabLst>
              </a:pPr>
              <a:endParaRPr/>
            </a:p>
          </p:txBody>
        </p:sp>
        <p:sp>
          <p:nvSpPr>
            <p:cNvPr id="2384" name="Shape 2384"/>
            <p:cNvSpPr/>
            <p:nvPr/>
          </p:nvSpPr>
          <p:spPr>
            <a:xfrm>
              <a:off x="3670349" y="5981700"/>
              <a:ext cx="1130301" cy="520700"/>
            </a:xfrm>
            <a:prstGeom prst="rect">
              <a:avLst/>
            </a:prstGeom>
            <a:solidFill>
              <a:srgbClr val="FFFFFF"/>
            </a:solidFill>
            <a:ln w="25400" cap="flat">
              <a:noFill/>
              <a:miter lim="400000"/>
            </a:ln>
            <a:effectLst/>
          </p:spPr>
          <p:txBody>
            <a:bodyPr wrap="square" lIns="0" tIns="0" rIns="0" bIns="0" numCol="1" anchor="ctr">
              <a:noAutofit/>
            </a:bodyPr>
            <a:lstStyle/>
            <a:p>
              <a:pPr>
                <a:lnSpc>
                  <a:spcPts val="2100"/>
                </a:lnSpc>
                <a:tabLst>
                  <a:tab pos="520700" algn="l"/>
                </a:tabLst>
              </a:pPr>
              <a:endParaRPr/>
            </a:p>
          </p:txBody>
        </p:sp>
      </p:grpSp>
      <p:grpSp>
        <p:nvGrpSpPr>
          <p:cNvPr id="2390" name="Group 2390"/>
          <p:cNvGrpSpPr/>
          <p:nvPr/>
        </p:nvGrpSpPr>
        <p:grpSpPr>
          <a:xfrm>
            <a:off x="4533900" y="3187700"/>
            <a:ext cx="990600" cy="5504322"/>
            <a:chOff x="0" y="0"/>
            <a:chExt cx="990600" cy="5504321"/>
          </a:xfrm>
        </p:grpSpPr>
        <p:sp>
          <p:nvSpPr>
            <p:cNvPr id="2386" name="Shape 2386"/>
            <p:cNvSpPr/>
            <p:nvPr/>
          </p:nvSpPr>
          <p:spPr>
            <a:xfrm>
              <a:off x="0" y="0"/>
              <a:ext cx="990600" cy="1173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pPr>
              <a:r>
                <a:t>1 BBLL</a:t>
              </a:r>
            </a:p>
            <a:p>
              <a:pPr>
                <a:lnSpc>
                  <a:spcPts val="2400"/>
                </a:lnSpc>
                <a:tabLst>
                  <a:tab pos="520700" algn="l"/>
                </a:tabLst>
              </a:pPr>
              <a:r>
                <a:t>2 BbLL</a:t>
              </a:r>
            </a:p>
            <a:p>
              <a:pPr>
                <a:lnSpc>
                  <a:spcPts val="2400"/>
                </a:lnSpc>
                <a:tabLst>
                  <a:tab pos="520700" algn="l"/>
                </a:tabLst>
              </a:pPr>
              <a:r>
                <a:t>2 BBLl</a:t>
              </a:r>
            </a:p>
            <a:p>
              <a:pPr>
                <a:lnSpc>
                  <a:spcPts val="2400"/>
                </a:lnSpc>
                <a:tabLst>
                  <a:tab pos="520700" algn="l"/>
                </a:tabLst>
              </a:pPr>
              <a:r>
                <a:t>4 BbLl</a:t>
              </a:r>
            </a:p>
          </p:txBody>
        </p:sp>
        <p:sp>
          <p:nvSpPr>
            <p:cNvPr id="2387" name="Shape 2387"/>
            <p:cNvSpPr/>
            <p:nvPr/>
          </p:nvSpPr>
          <p:spPr>
            <a:xfrm>
              <a:off x="114300" y="1892300"/>
              <a:ext cx="8255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pPr>
              <a:r>
                <a:t>1 BBll</a:t>
              </a:r>
            </a:p>
            <a:p>
              <a:pPr>
                <a:lnSpc>
                  <a:spcPts val="2400"/>
                </a:lnSpc>
                <a:tabLst>
                  <a:tab pos="520700" algn="l"/>
                </a:tabLst>
              </a:pPr>
              <a:r>
                <a:t>2 Bbll</a:t>
              </a:r>
            </a:p>
          </p:txBody>
        </p:sp>
        <p:sp>
          <p:nvSpPr>
            <p:cNvPr id="2388" name="Shape 2388"/>
            <p:cNvSpPr/>
            <p:nvPr/>
          </p:nvSpPr>
          <p:spPr>
            <a:xfrm>
              <a:off x="76200" y="3543300"/>
              <a:ext cx="8255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pPr>
              <a:r>
                <a:t>1 bbLL</a:t>
              </a:r>
            </a:p>
            <a:p>
              <a:pPr>
                <a:lnSpc>
                  <a:spcPts val="2400"/>
                </a:lnSpc>
                <a:tabLst>
                  <a:tab pos="520700" algn="l"/>
                </a:tabLst>
              </a:pPr>
              <a:r>
                <a:t>2 bbLl</a:t>
              </a:r>
            </a:p>
          </p:txBody>
        </p:sp>
        <p:sp>
          <p:nvSpPr>
            <p:cNvPr id="2389" name="Shape 2389"/>
            <p:cNvSpPr/>
            <p:nvPr/>
          </p:nvSpPr>
          <p:spPr>
            <a:xfrm>
              <a:off x="139700" y="5245100"/>
              <a:ext cx="8255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1 bbll</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23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238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4" nodeType="afterEffect">
                                  <p:stCondLst>
                                    <p:cond delay="0"/>
                                  </p:stCondLst>
                                  <p:iterate>
                                    <p:tmAbs val="0"/>
                                  </p:iterate>
                                  <p:childTnLst>
                                    <p:set>
                                      <p:cBhvr>
                                        <p:cTn id="19" fill="hold"/>
                                        <p:tgtEl>
                                          <p:spTgt spid="239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237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6" nodeType="clickEffect">
                                  <p:stCondLst>
                                    <p:cond delay="0"/>
                                  </p:stCondLst>
                                  <p:iterate>
                                    <p:tmAbs val="0"/>
                                  </p:iterate>
                                  <p:childTnLst>
                                    <p:set>
                                      <p:cBhvr>
                                        <p:cTn id="27" fill="hold"/>
                                        <p:tgtEl>
                                          <p:spTgt spid="2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3" grpId="1" build="p" bldLvl="5" animBg="1" advAuto="0"/>
      <p:bldP spid="2358" grpId="2" animBg="1" advAuto="0"/>
      <p:bldP spid="2368" grpId="6" animBg="1" advAuto="0"/>
      <p:bldP spid="2377" grpId="5" animBg="1" advAuto="0"/>
      <p:bldP spid="2385" grpId="3" animBg="1" advAuto="0"/>
      <p:bldP spid="2390" grpId="4"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2" name="Shape 2392"/>
          <p:cNvSpPr/>
          <p:nvPr/>
        </p:nvSpPr>
        <p:spPr>
          <a:xfrm>
            <a:off x="6083300" y="-228600"/>
            <a:ext cx="7010400" cy="100330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93" name="Shape 2393"/>
          <p:cNvSpPr/>
          <p:nvPr/>
        </p:nvSpPr>
        <p:spPr>
          <a:xfrm>
            <a:off x="7454900" y="5486400"/>
            <a:ext cx="5410200" cy="3606800"/>
          </a:xfrm>
          <a:prstGeom prst="rect">
            <a:avLst/>
          </a:prstGeom>
          <a:solidFill>
            <a:srgbClr val="FFFFFF">
              <a:alpha val="80000"/>
            </a:srgbClr>
          </a:solidFill>
          <a:ln w="25400">
            <a:miter lim="400000"/>
          </a:ln>
        </p:spPr>
        <p:txBody>
          <a:bodyPr lIns="0" tIns="0" rIns="0" bIns="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2410" name="Group 2410"/>
          <p:cNvGrpSpPr/>
          <p:nvPr/>
        </p:nvGrpSpPr>
        <p:grpSpPr>
          <a:xfrm>
            <a:off x="7772400" y="5740400"/>
            <a:ext cx="4889500" cy="3028245"/>
            <a:chOff x="0" y="0"/>
            <a:chExt cx="4889500" cy="3028244"/>
          </a:xfrm>
        </p:grpSpPr>
        <p:pic>
          <p:nvPicPr>
            <p:cNvPr id="2394" name="Guinea pig surprise.pdf"/>
            <p:cNvPicPr>
              <a:picLocks noChangeAspect="1"/>
            </p:cNvPicPr>
            <p:nvPr/>
          </p:nvPicPr>
          <p:blipFill>
            <a:blip r:embed="rId2">
              <a:extLst/>
            </a:blip>
            <a:stretch>
              <a:fillRect/>
            </a:stretch>
          </p:blipFill>
          <p:spPr>
            <a:xfrm>
              <a:off x="1244600" y="800100"/>
              <a:ext cx="952500" cy="564445"/>
            </a:xfrm>
            <a:prstGeom prst="rect">
              <a:avLst/>
            </a:prstGeom>
            <a:ln w="12700" cap="flat">
              <a:noFill/>
              <a:miter lim="400000"/>
            </a:ln>
            <a:effectLst/>
          </p:spPr>
        </p:pic>
        <p:pic>
          <p:nvPicPr>
            <p:cNvPr id="2395" name="Guinea pig surprise.pdf"/>
            <p:cNvPicPr>
              <a:picLocks noChangeAspect="1"/>
            </p:cNvPicPr>
            <p:nvPr/>
          </p:nvPicPr>
          <p:blipFill>
            <a:blip r:embed="rId2">
              <a:extLst/>
            </a:blip>
            <a:stretch>
              <a:fillRect/>
            </a:stretch>
          </p:blipFill>
          <p:spPr>
            <a:xfrm>
              <a:off x="0" y="0"/>
              <a:ext cx="952500" cy="564445"/>
            </a:xfrm>
            <a:prstGeom prst="rect">
              <a:avLst/>
            </a:prstGeom>
            <a:ln w="12700" cap="flat">
              <a:noFill/>
              <a:miter lim="400000"/>
            </a:ln>
            <a:effectLst/>
          </p:spPr>
        </p:pic>
        <p:pic>
          <p:nvPicPr>
            <p:cNvPr id="2396" name="Guinea pig surprise.pdf"/>
            <p:cNvPicPr>
              <a:picLocks noChangeAspect="1"/>
            </p:cNvPicPr>
            <p:nvPr/>
          </p:nvPicPr>
          <p:blipFill>
            <a:blip r:embed="rId2">
              <a:extLst/>
            </a:blip>
            <a:stretch>
              <a:fillRect/>
            </a:stretch>
          </p:blipFill>
          <p:spPr>
            <a:xfrm>
              <a:off x="1244600" y="0"/>
              <a:ext cx="952500" cy="564445"/>
            </a:xfrm>
            <a:prstGeom prst="rect">
              <a:avLst/>
            </a:prstGeom>
            <a:ln w="12700" cap="flat">
              <a:noFill/>
              <a:miter lim="400000"/>
            </a:ln>
            <a:effectLst/>
          </p:spPr>
        </p:pic>
        <p:pic>
          <p:nvPicPr>
            <p:cNvPr id="2397" name="Guinea pig surprise.pdf"/>
            <p:cNvPicPr>
              <a:picLocks noChangeAspect="1"/>
            </p:cNvPicPr>
            <p:nvPr/>
          </p:nvPicPr>
          <p:blipFill>
            <a:blip r:embed="rId2">
              <a:extLst/>
            </a:blip>
            <a:stretch>
              <a:fillRect/>
            </a:stretch>
          </p:blipFill>
          <p:spPr>
            <a:xfrm>
              <a:off x="2565400" y="0"/>
              <a:ext cx="952500" cy="564445"/>
            </a:xfrm>
            <a:prstGeom prst="rect">
              <a:avLst/>
            </a:prstGeom>
            <a:ln w="12700" cap="flat">
              <a:noFill/>
              <a:miter lim="400000"/>
            </a:ln>
            <a:effectLst/>
          </p:spPr>
        </p:pic>
        <p:pic>
          <p:nvPicPr>
            <p:cNvPr id="2398" name="Guinea pig surprise.pdf"/>
            <p:cNvPicPr>
              <a:picLocks noChangeAspect="1"/>
            </p:cNvPicPr>
            <p:nvPr/>
          </p:nvPicPr>
          <p:blipFill>
            <a:blip r:embed="rId2">
              <a:extLst/>
            </a:blip>
            <a:stretch>
              <a:fillRect/>
            </a:stretch>
          </p:blipFill>
          <p:spPr>
            <a:xfrm>
              <a:off x="3937000" y="0"/>
              <a:ext cx="952500" cy="564445"/>
            </a:xfrm>
            <a:prstGeom prst="rect">
              <a:avLst/>
            </a:prstGeom>
            <a:ln w="12700" cap="flat">
              <a:noFill/>
              <a:miter lim="400000"/>
            </a:ln>
            <a:effectLst/>
          </p:spPr>
        </p:pic>
        <p:pic>
          <p:nvPicPr>
            <p:cNvPr id="2399" name="Guinea pig surprise.pdf"/>
            <p:cNvPicPr>
              <a:picLocks noChangeAspect="1"/>
            </p:cNvPicPr>
            <p:nvPr/>
          </p:nvPicPr>
          <p:blipFill>
            <a:blip r:embed="rId2">
              <a:extLst/>
            </a:blip>
            <a:stretch>
              <a:fillRect/>
            </a:stretch>
          </p:blipFill>
          <p:spPr>
            <a:xfrm>
              <a:off x="0" y="800100"/>
              <a:ext cx="952500" cy="564445"/>
            </a:xfrm>
            <a:prstGeom prst="rect">
              <a:avLst/>
            </a:prstGeom>
            <a:ln w="12700" cap="flat">
              <a:noFill/>
              <a:miter lim="400000"/>
            </a:ln>
            <a:effectLst/>
          </p:spPr>
        </p:pic>
        <p:pic>
          <p:nvPicPr>
            <p:cNvPr id="2400" name="Guinea pig surprise.pdf"/>
            <p:cNvPicPr>
              <a:picLocks noChangeAspect="1"/>
            </p:cNvPicPr>
            <p:nvPr/>
          </p:nvPicPr>
          <p:blipFill>
            <a:blip r:embed="rId2">
              <a:extLst/>
            </a:blip>
            <a:stretch>
              <a:fillRect/>
            </a:stretch>
          </p:blipFill>
          <p:spPr>
            <a:xfrm>
              <a:off x="2565400" y="800100"/>
              <a:ext cx="952500" cy="564445"/>
            </a:xfrm>
            <a:prstGeom prst="rect">
              <a:avLst/>
            </a:prstGeom>
            <a:ln w="12700" cap="flat">
              <a:noFill/>
              <a:miter lim="400000"/>
            </a:ln>
            <a:effectLst/>
          </p:spPr>
        </p:pic>
        <p:pic>
          <p:nvPicPr>
            <p:cNvPr id="2401" name="Guinea pig surprise.pdf"/>
            <p:cNvPicPr>
              <a:picLocks noChangeAspect="1"/>
            </p:cNvPicPr>
            <p:nvPr/>
          </p:nvPicPr>
          <p:blipFill>
            <a:blip r:embed="rId2">
              <a:extLst/>
            </a:blip>
            <a:stretch>
              <a:fillRect/>
            </a:stretch>
          </p:blipFill>
          <p:spPr>
            <a:xfrm>
              <a:off x="3937000" y="800100"/>
              <a:ext cx="952500" cy="564445"/>
            </a:xfrm>
            <a:prstGeom prst="rect">
              <a:avLst/>
            </a:prstGeom>
            <a:ln w="12700" cap="flat">
              <a:noFill/>
              <a:miter lim="400000"/>
            </a:ln>
            <a:effectLst/>
          </p:spPr>
        </p:pic>
        <p:pic>
          <p:nvPicPr>
            <p:cNvPr id="2402" name="Guinea pig surprise.pdf"/>
            <p:cNvPicPr>
              <a:picLocks noChangeAspect="1"/>
            </p:cNvPicPr>
            <p:nvPr/>
          </p:nvPicPr>
          <p:blipFill>
            <a:blip r:embed="rId2">
              <a:extLst/>
            </a:blip>
            <a:stretch>
              <a:fillRect/>
            </a:stretch>
          </p:blipFill>
          <p:spPr>
            <a:xfrm>
              <a:off x="0" y="1663700"/>
              <a:ext cx="952500" cy="564445"/>
            </a:xfrm>
            <a:prstGeom prst="rect">
              <a:avLst/>
            </a:prstGeom>
            <a:ln w="12700" cap="flat">
              <a:noFill/>
              <a:miter lim="400000"/>
            </a:ln>
            <a:effectLst/>
          </p:spPr>
        </p:pic>
        <p:pic>
          <p:nvPicPr>
            <p:cNvPr id="2403" name="Guinea pig surprise.pdf"/>
            <p:cNvPicPr>
              <a:picLocks noChangeAspect="1"/>
            </p:cNvPicPr>
            <p:nvPr/>
          </p:nvPicPr>
          <p:blipFill>
            <a:blip r:embed="rId2">
              <a:extLst/>
            </a:blip>
            <a:stretch>
              <a:fillRect/>
            </a:stretch>
          </p:blipFill>
          <p:spPr>
            <a:xfrm>
              <a:off x="1244600" y="1663700"/>
              <a:ext cx="952500" cy="564445"/>
            </a:xfrm>
            <a:prstGeom prst="rect">
              <a:avLst/>
            </a:prstGeom>
            <a:ln w="12700" cap="flat">
              <a:noFill/>
              <a:miter lim="400000"/>
            </a:ln>
            <a:effectLst/>
          </p:spPr>
        </p:pic>
        <p:pic>
          <p:nvPicPr>
            <p:cNvPr id="2404" name="Guinea pig surprise.pdf"/>
            <p:cNvPicPr>
              <a:picLocks noChangeAspect="1"/>
            </p:cNvPicPr>
            <p:nvPr/>
          </p:nvPicPr>
          <p:blipFill>
            <a:blip r:embed="rId2">
              <a:extLst/>
            </a:blip>
            <a:stretch>
              <a:fillRect/>
            </a:stretch>
          </p:blipFill>
          <p:spPr>
            <a:xfrm>
              <a:off x="2565400" y="1663700"/>
              <a:ext cx="952500" cy="564445"/>
            </a:xfrm>
            <a:prstGeom prst="rect">
              <a:avLst/>
            </a:prstGeom>
            <a:ln w="12700" cap="flat">
              <a:noFill/>
              <a:miter lim="400000"/>
            </a:ln>
            <a:effectLst/>
          </p:spPr>
        </p:pic>
        <p:pic>
          <p:nvPicPr>
            <p:cNvPr id="2405" name="Guinea pig surprise.pdf"/>
            <p:cNvPicPr>
              <a:picLocks noChangeAspect="1"/>
            </p:cNvPicPr>
            <p:nvPr/>
          </p:nvPicPr>
          <p:blipFill>
            <a:blip r:embed="rId2">
              <a:extLst/>
            </a:blip>
            <a:stretch>
              <a:fillRect/>
            </a:stretch>
          </p:blipFill>
          <p:spPr>
            <a:xfrm>
              <a:off x="3937000" y="1663700"/>
              <a:ext cx="952500" cy="564445"/>
            </a:xfrm>
            <a:prstGeom prst="rect">
              <a:avLst/>
            </a:prstGeom>
            <a:ln w="12700" cap="flat">
              <a:noFill/>
              <a:miter lim="400000"/>
            </a:ln>
            <a:effectLst/>
          </p:spPr>
        </p:pic>
        <p:pic>
          <p:nvPicPr>
            <p:cNvPr id="2406" name="Guinea pig surprise.pdf"/>
            <p:cNvPicPr>
              <a:picLocks noChangeAspect="1"/>
            </p:cNvPicPr>
            <p:nvPr/>
          </p:nvPicPr>
          <p:blipFill>
            <a:blip r:embed="rId2">
              <a:extLst/>
            </a:blip>
            <a:stretch>
              <a:fillRect/>
            </a:stretch>
          </p:blipFill>
          <p:spPr>
            <a:xfrm>
              <a:off x="0" y="2463800"/>
              <a:ext cx="952500" cy="564445"/>
            </a:xfrm>
            <a:prstGeom prst="rect">
              <a:avLst/>
            </a:prstGeom>
            <a:ln w="12700" cap="flat">
              <a:noFill/>
              <a:miter lim="400000"/>
            </a:ln>
            <a:effectLst/>
          </p:spPr>
        </p:pic>
        <p:pic>
          <p:nvPicPr>
            <p:cNvPr id="2407" name="Guinea pig surprise.pdf"/>
            <p:cNvPicPr>
              <a:picLocks noChangeAspect="1"/>
            </p:cNvPicPr>
            <p:nvPr/>
          </p:nvPicPr>
          <p:blipFill>
            <a:blip r:embed="rId2">
              <a:extLst/>
            </a:blip>
            <a:stretch>
              <a:fillRect/>
            </a:stretch>
          </p:blipFill>
          <p:spPr>
            <a:xfrm>
              <a:off x="1244600" y="2463800"/>
              <a:ext cx="952500" cy="564445"/>
            </a:xfrm>
            <a:prstGeom prst="rect">
              <a:avLst/>
            </a:prstGeom>
            <a:ln w="12700" cap="flat">
              <a:noFill/>
              <a:miter lim="400000"/>
            </a:ln>
            <a:effectLst/>
          </p:spPr>
        </p:pic>
        <p:pic>
          <p:nvPicPr>
            <p:cNvPr id="2408" name="Guinea pig surprise.pdf"/>
            <p:cNvPicPr>
              <a:picLocks noChangeAspect="1"/>
            </p:cNvPicPr>
            <p:nvPr/>
          </p:nvPicPr>
          <p:blipFill>
            <a:blip r:embed="rId2">
              <a:extLst/>
            </a:blip>
            <a:stretch>
              <a:fillRect/>
            </a:stretch>
          </p:blipFill>
          <p:spPr>
            <a:xfrm>
              <a:off x="2565400" y="2463800"/>
              <a:ext cx="952500" cy="564445"/>
            </a:xfrm>
            <a:prstGeom prst="rect">
              <a:avLst/>
            </a:prstGeom>
            <a:ln w="12700" cap="flat">
              <a:noFill/>
              <a:miter lim="400000"/>
            </a:ln>
            <a:effectLst/>
          </p:spPr>
        </p:pic>
        <p:pic>
          <p:nvPicPr>
            <p:cNvPr id="2409" name="Guinea pig surprise.pdf"/>
            <p:cNvPicPr>
              <a:picLocks noChangeAspect="1"/>
            </p:cNvPicPr>
            <p:nvPr/>
          </p:nvPicPr>
          <p:blipFill>
            <a:blip r:embed="rId2">
              <a:extLst/>
            </a:blip>
            <a:stretch>
              <a:fillRect/>
            </a:stretch>
          </p:blipFill>
          <p:spPr>
            <a:xfrm>
              <a:off x="3937000" y="2463800"/>
              <a:ext cx="952500" cy="564445"/>
            </a:xfrm>
            <a:prstGeom prst="rect">
              <a:avLst/>
            </a:prstGeom>
            <a:ln w="12700" cap="flat">
              <a:noFill/>
              <a:miter lim="400000"/>
            </a:ln>
            <a:effectLst/>
          </p:spPr>
        </p:pic>
      </p:grpSp>
      <p:sp>
        <p:nvSpPr>
          <p:cNvPr id="2411" name="Shape 2411"/>
          <p:cNvSpPr/>
          <p:nvPr/>
        </p:nvSpPr>
        <p:spPr>
          <a:xfrm rot="16200000" flipH="1">
            <a:off x="10001249" y="2533649"/>
            <a:ext cx="317501" cy="46863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60" y="18"/>
                </a:lnTo>
                <a:lnTo>
                  <a:pt x="21600" y="0"/>
                </a:lnTo>
              </a:path>
            </a:pathLst>
          </a:custGeom>
          <a:ln w="38100">
            <a:solidFill>
              <a:srgbClr val="000000"/>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12" name="Shape 2412"/>
          <p:cNvSpPr/>
          <p:nvPr/>
        </p:nvSpPr>
        <p:spPr>
          <a:xfrm>
            <a:off x="6642100" y="5715000"/>
            <a:ext cx="317500" cy="304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60" y="18"/>
                </a:lnTo>
                <a:lnTo>
                  <a:pt x="21600" y="0"/>
                </a:lnTo>
              </a:path>
            </a:pathLst>
          </a:custGeom>
          <a:ln w="38100">
            <a:solidFill>
              <a:srgbClr val="000000"/>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13" name="Shape 2413"/>
          <p:cNvSpPr/>
          <p:nvPr/>
        </p:nvSpPr>
        <p:spPr>
          <a:xfrm>
            <a:off x="11506200" y="32131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14" name="Shape 2414"/>
          <p:cNvSpPr/>
          <p:nvPr/>
        </p:nvSpPr>
        <p:spPr>
          <a:xfrm>
            <a:off x="11518900" y="3289300"/>
            <a:ext cx="352723"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sp>
        <p:nvSpPr>
          <p:cNvPr id="2415" name="Shape 2415"/>
          <p:cNvSpPr/>
          <p:nvPr/>
        </p:nvSpPr>
        <p:spPr>
          <a:xfrm>
            <a:off x="12077700" y="32131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16" name="Shape 2416"/>
          <p:cNvSpPr/>
          <p:nvPr/>
        </p:nvSpPr>
        <p:spPr>
          <a:xfrm>
            <a:off x="12090400" y="3289300"/>
            <a:ext cx="352723"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sp>
        <p:nvSpPr>
          <p:cNvPr id="2417" name="Shape 2417"/>
          <p:cNvSpPr/>
          <p:nvPr/>
        </p:nvSpPr>
        <p:spPr>
          <a:xfrm>
            <a:off x="10414000" y="32131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18" name="Shape 2418"/>
          <p:cNvSpPr/>
          <p:nvPr/>
        </p:nvSpPr>
        <p:spPr>
          <a:xfrm>
            <a:off x="10388600" y="3302000"/>
            <a:ext cx="435429"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spc="214">
                <a:solidFill>
                  <a:srgbClr val="FFFFFF"/>
                </a:solidFill>
              </a:defRPr>
            </a:lvl1pPr>
          </a:lstStyle>
          <a:p>
            <a:pPr>
              <a:defRPr spc="0"/>
            </a:pPr>
            <a:r>
              <a:rPr spc="214"/>
              <a:t>Bl</a:t>
            </a:r>
          </a:p>
        </p:txBody>
      </p:sp>
      <p:sp>
        <p:nvSpPr>
          <p:cNvPr id="2419" name="Shape 2419"/>
          <p:cNvSpPr/>
          <p:nvPr/>
        </p:nvSpPr>
        <p:spPr>
          <a:xfrm>
            <a:off x="10934700" y="32131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20" name="Shape 2420"/>
          <p:cNvSpPr/>
          <p:nvPr/>
        </p:nvSpPr>
        <p:spPr>
          <a:xfrm>
            <a:off x="10909300" y="3302000"/>
            <a:ext cx="435429"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spc="214">
                <a:solidFill>
                  <a:srgbClr val="FFFFFF"/>
                </a:solidFill>
              </a:defRPr>
            </a:lvl1pPr>
          </a:lstStyle>
          <a:p>
            <a:pPr>
              <a:defRPr spc="0"/>
            </a:pPr>
            <a:r>
              <a:rPr spc="214"/>
              <a:t>Bl</a:t>
            </a:r>
          </a:p>
        </p:txBody>
      </p:sp>
      <p:sp>
        <p:nvSpPr>
          <p:cNvPr id="2421" name="Shape 2421"/>
          <p:cNvSpPr/>
          <p:nvPr/>
        </p:nvSpPr>
        <p:spPr>
          <a:xfrm>
            <a:off x="10375900" y="635000"/>
            <a:ext cx="27051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defRPr b="1">
                <a:solidFill>
                  <a:srgbClr val="006795"/>
                </a:solidFill>
              </a:defRPr>
            </a:lvl1pPr>
          </a:lstStyle>
          <a:p>
            <a:pPr>
              <a:defRPr b="0"/>
            </a:pPr>
            <a:r>
              <a:rPr b="1"/>
              <a:t>Heterozygous black, homozygous long hair</a:t>
            </a:r>
          </a:p>
        </p:txBody>
      </p:sp>
      <p:sp>
        <p:nvSpPr>
          <p:cNvPr id="2422" name="Shape 2422"/>
          <p:cNvSpPr/>
          <p:nvPr/>
        </p:nvSpPr>
        <p:spPr>
          <a:xfrm flipH="1" flipV="1">
            <a:off x="11667066" y="2362200"/>
            <a:ext cx="575734" cy="800100"/>
          </a:xfrm>
          <a:prstGeom prst="line">
            <a:avLst/>
          </a:prstGeom>
          <a:ln w="381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423" name="Shape 2423"/>
          <p:cNvSpPr/>
          <p:nvPr/>
        </p:nvSpPr>
        <p:spPr>
          <a:xfrm flipH="1" flipV="1">
            <a:off x="11548533" y="2413000"/>
            <a:ext cx="224367" cy="723900"/>
          </a:xfrm>
          <a:prstGeom prst="line">
            <a:avLst/>
          </a:prstGeom>
          <a:ln w="381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424" name="Shape 2424"/>
          <p:cNvSpPr/>
          <p:nvPr/>
        </p:nvSpPr>
        <p:spPr>
          <a:xfrm flipV="1">
            <a:off x="11239500" y="2379133"/>
            <a:ext cx="190500" cy="757767"/>
          </a:xfrm>
          <a:prstGeom prst="line">
            <a:avLst/>
          </a:prstGeom>
          <a:ln w="381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425" name="Shape 2425"/>
          <p:cNvSpPr/>
          <p:nvPr/>
        </p:nvSpPr>
        <p:spPr>
          <a:xfrm flipV="1">
            <a:off x="10782300" y="2379133"/>
            <a:ext cx="512234" cy="732368"/>
          </a:xfrm>
          <a:prstGeom prst="line">
            <a:avLst/>
          </a:prstGeom>
          <a:ln w="381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426" name="Shape 2426"/>
          <p:cNvSpPr/>
          <p:nvPr/>
        </p:nvSpPr>
        <p:spPr>
          <a:xfrm>
            <a:off x="7442200" y="32131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27" name="Shape 2427"/>
          <p:cNvSpPr/>
          <p:nvPr/>
        </p:nvSpPr>
        <p:spPr>
          <a:xfrm>
            <a:off x="7416800" y="3289300"/>
            <a:ext cx="43730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sp>
        <p:nvSpPr>
          <p:cNvPr id="2428" name="Shape 2428"/>
          <p:cNvSpPr/>
          <p:nvPr/>
        </p:nvSpPr>
        <p:spPr>
          <a:xfrm>
            <a:off x="7962900" y="32131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29" name="Shape 2429"/>
          <p:cNvSpPr/>
          <p:nvPr/>
        </p:nvSpPr>
        <p:spPr>
          <a:xfrm>
            <a:off x="7937500" y="3289300"/>
            <a:ext cx="43730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sp>
        <p:nvSpPr>
          <p:cNvPr id="2430" name="Shape 2430"/>
          <p:cNvSpPr/>
          <p:nvPr/>
        </p:nvSpPr>
        <p:spPr>
          <a:xfrm>
            <a:off x="8534400" y="32131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31" name="Shape 2431"/>
          <p:cNvSpPr/>
          <p:nvPr/>
        </p:nvSpPr>
        <p:spPr>
          <a:xfrm>
            <a:off x="8509000" y="3289300"/>
            <a:ext cx="43730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sp>
        <p:nvSpPr>
          <p:cNvPr id="2432" name="Shape 2432"/>
          <p:cNvSpPr/>
          <p:nvPr/>
        </p:nvSpPr>
        <p:spPr>
          <a:xfrm>
            <a:off x="9105900" y="32131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33" name="Shape 2433"/>
          <p:cNvSpPr/>
          <p:nvPr/>
        </p:nvSpPr>
        <p:spPr>
          <a:xfrm>
            <a:off x="9080500" y="3289300"/>
            <a:ext cx="43730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sp>
        <p:nvSpPr>
          <p:cNvPr id="2434" name="Shape 2434"/>
          <p:cNvSpPr/>
          <p:nvPr/>
        </p:nvSpPr>
        <p:spPr>
          <a:xfrm>
            <a:off x="7442200" y="635000"/>
            <a:ext cx="19685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tabLst>
                <a:tab pos="520700" algn="l"/>
              </a:tabLst>
              <a:defRPr b="1">
                <a:solidFill>
                  <a:srgbClr val="006795"/>
                </a:solidFill>
              </a:defRPr>
            </a:lvl1pPr>
          </a:lstStyle>
          <a:p>
            <a:pPr>
              <a:defRPr b="0"/>
            </a:pPr>
            <a:r>
              <a:rPr b="1"/>
              <a:t>Homozygous white, short hair</a:t>
            </a:r>
          </a:p>
        </p:txBody>
      </p:sp>
      <p:sp>
        <p:nvSpPr>
          <p:cNvPr id="2435" name="Shape 2435"/>
          <p:cNvSpPr/>
          <p:nvPr/>
        </p:nvSpPr>
        <p:spPr>
          <a:xfrm>
            <a:off x="6045200" y="3225800"/>
            <a:ext cx="109274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006795"/>
                </a:solidFill>
              </a:defRPr>
            </a:lvl1pPr>
          </a:lstStyle>
          <a:p>
            <a:pPr>
              <a:defRPr b="0"/>
            </a:pPr>
            <a:r>
              <a:rPr b="1"/>
              <a:t>Gametes</a:t>
            </a:r>
          </a:p>
        </p:txBody>
      </p:sp>
      <p:sp>
        <p:nvSpPr>
          <p:cNvPr id="2436" name="Shape 2436"/>
          <p:cNvSpPr/>
          <p:nvPr/>
        </p:nvSpPr>
        <p:spPr>
          <a:xfrm flipV="1">
            <a:off x="7759700" y="2311400"/>
            <a:ext cx="516467" cy="762000"/>
          </a:xfrm>
          <a:prstGeom prst="line">
            <a:avLst/>
          </a:prstGeom>
          <a:ln w="381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437" name="Shape 2437"/>
          <p:cNvSpPr/>
          <p:nvPr/>
        </p:nvSpPr>
        <p:spPr>
          <a:xfrm flipV="1">
            <a:off x="8255000" y="2345266"/>
            <a:ext cx="139700" cy="740834"/>
          </a:xfrm>
          <a:prstGeom prst="line">
            <a:avLst/>
          </a:prstGeom>
          <a:ln w="381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438" name="Shape 2438"/>
          <p:cNvSpPr/>
          <p:nvPr/>
        </p:nvSpPr>
        <p:spPr>
          <a:xfrm flipH="1" flipV="1">
            <a:off x="8513233" y="2362200"/>
            <a:ext cx="220134" cy="745067"/>
          </a:xfrm>
          <a:prstGeom prst="line">
            <a:avLst/>
          </a:prstGeom>
          <a:ln w="381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439" name="Shape 2439"/>
          <p:cNvSpPr/>
          <p:nvPr/>
        </p:nvSpPr>
        <p:spPr>
          <a:xfrm flipH="1" flipV="1">
            <a:off x="8682566" y="2396066"/>
            <a:ext cx="508001" cy="711201"/>
          </a:xfrm>
          <a:prstGeom prst="line">
            <a:avLst/>
          </a:prstGeom>
          <a:ln w="381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2440" name="guinea pig white short.png"/>
          <p:cNvPicPr>
            <a:picLocks noChangeAspect="1"/>
          </p:cNvPicPr>
          <p:nvPr/>
        </p:nvPicPr>
        <p:blipFill>
          <a:blip r:embed="rId3">
            <a:extLst/>
          </a:blip>
          <a:stretch>
            <a:fillRect/>
          </a:stretch>
        </p:blipFill>
        <p:spPr>
          <a:xfrm>
            <a:off x="7170974" y="1295786"/>
            <a:ext cx="2921001" cy="1363831"/>
          </a:xfrm>
          <a:prstGeom prst="rect">
            <a:avLst/>
          </a:prstGeom>
          <a:ln w="12700">
            <a:miter lim="400000"/>
          </a:ln>
        </p:spPr>
      </p:pic>
      <p:sp>
        <p:nvSpPr>
          <p:cNvPr id="2441" name="Shape 2441"/>
          <p:cNvSpPr/>
          <p:nvPr/>
        </p:nvSpPr>
        <p:spPr>
          <a:xfrm>
            <a:off x="9474200" y="4368800"/>
            <a:ext cx="190590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006795"/>
                </a:solidFill>
              </a:defRPr>
            </a:lvl1pPr>
          </a:lstStyle>
          <a:p>
            <a:pPr>
              <a:defRPr b="0"/>
            </a:pPr>
            <a:r>
              <a:rPr b="1"/>
              <a:t>Female gametes</a:t>
            </a:r>
          </a:p>
        </p:txBody>
      </p:sp>
      <p:sp>
        <p:nvSpPr>
          <p:cNvPr id="2442" name="Shape 2442"/>
          <p:cNvSpPr/>
          <p:nvPr/>
        </p:nvSpPr>
        <p:spPr>
          <a:xfrm>
            <a:off x="6045200" y="4368800"/>
            <a:ext cx="115558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006795"/>
                </a:solidFill>
              </a:defRPr>
            </a:lvl1pPr>
          </a:lstStyle>
          <a:p>
            <a:pPr>
              <a:defRPr b="0"/>
            </a:pPr>
            <a:r>
              <a:rPr b="1"/>
              <a:t>Offspring</a:t>
            </a:r>
          </a:p>
        </p:txBody>
      </p:sp>
      <p:sp>
        <p:nvSpPr>
          <p:cNvPr id="2443" name="Shape 2443"/>
          <p:cNvSpPr/>
          <p:nvPr/>
        </p:nvSpPr>
        <p:spPr>
          <a:xfrm>
            <a:off x="6337262" y="4914900"/>
            <a:ext cx="1333960"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tabLst>
                <a:tab pos="520700" algn="l"/>
              </a:tabLst>
              <a:defRPr>
                <a:solidFill>
                  <a:srgbClr val="006795"/>
                </a:solidFill>
              </a:defRPr>
            </a:pPr>
            <a:r>
              <a:rPr i="1"/>
              <a:t>Possible</a:t>
            </a:r>
            <a:br>
              <a:rPr i="1"/>
            </a:br>
            <a:r>
              <a:rPr i="1"/>
              <a:t>fertilisations</a:t>
            </a:r>
          </a:p>
        </p:txBody>
      </p:sp>
      <p:grpSp>
        <p:nvGrpSpPr>
          <p:cNvPr id="2446" name="Group 2446"/>
          <p:cNvGrpSpPr/>
          <p:nvPr/>
        </p:nvGrpSpPr>
        <p:grpSpPr>
          <a:xfrm>
            <a:off x="10157956" y="8166100"/>
            <a:ext cx="1305620" cy="609600"/>
            <a:chOff x="0" y="0"/>
            <a:chExt cx="1305618" cy="609600"/>
          </a:xfrm>
        </p:grpSpPr>
        <p:pic>
          <p:nvPicPr>
            <p:cNvPr id="2444" name="guinea pig white short.png"/>
            <p:cNvPicPr>
              <a:picLocks noChangeAspect="1"/>
            </p:cNvPicPr>
            <p:nvPr/>
          </p:nvPicPr>
          <p:blipFill>
            <a:blip r:embed="rId3">
              <a:extLst/>
            </a:blip>
            <a:stretch>
              <a:fillRect/>
            </a:stretch>
          </p:blipFill>
          <p:spPr>
            <a:xfrm>
              <a:off x="0" y="0"/>
              <a:ext cx="1305619" cy="609600"/>
            </a:xfrm>
            <a:prstGeom prst="rect">
              <a:avLst/>
            </a:prstGeom>
            <a:ln w="12700" cap="flat">
              <a:noFill/>
              <a:miter lim="400000"/>
            </a:ln>
            <a:effectLst/>
          </p:spPr>
        </p:pic>
        <p:sp>
          <p:nvSpPr>
            <p:cNvPr id="2445" name="Shape 2445"/>
            <p:cNvSpPr/>
            <p:nvPr/>
          </p:nvSpPr>
          <p:spPr>
            <a:xfrm>
              <a:off x="243343" y="177800"/>
              <a:ext cx="60942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pPr>
                <a:defRPr b="0"/>
              </a:pPr>
              <a:r>
                <a:rPr b="1"/>
                <a:t>bbLl</a:t>
              </a:r>
            </a:p>
          </p:txBody>
        </p:sp>
      </p:grpSp>
      <p:sp>
        <p:nvSpPr>
          <p:cNvPr id="2447" name="Shape 2447"/>
          <p:cNvSpPr/>
          <p:nvPr/>
        </p:nvSpPr>
        <p:spPr>
          <a:xfrm rot="16200000">
            <a:off x="5641063" y="6957410"/>
            <a:ext cx="1626295"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006795"/>
                </a:solidFill>
              </a:defRPr>
            </a:lvl1pPr>
          </a:lstStyle>
          <a:p>
            <a:pPr>
              <a:defRPr b="0"/>
            </a:pPr>
            <a:r>
              <a:rPr b="1"/>
              <a:t>Male gametes</a:t>
            </a:r>
          </a:p>
        </p:txBody>
      </p:sp>
      <p:grpSp>
        <p:nvGrpSpPr>
          <p:cNvPr id="2450" name="Group 2450"/>
          <p:cNvGrpSpPr/>
          <p:nvPr/>
        </p:nvGrpSpPr>
        <p:grpSpPr>
          <a:xfrm>
            <a:off x="11529556" y="8153400"/>
            <a:ext cx="1305620" cy="609600"/>
            <a:chOff x="0" y="0"/>
            <a:chExt cx="1305618" cy="609600"/>
          </a:xfrm>
        </p:grpSpPr>
        <p:pic>
          <p:nvPicPr>
            <p:cNvPr id="2448" name="guinea pig white short.png"/>
            <p:cNvPicPr>
              <a:picLocks noChangeAspect="1"/>
            </p:cNvPicPr>
            <p:nvPr/>
          </p:nvPicPr>
          <p:blipFill>
            <a:blip r:embed="rId3">
              <a:extLst/>
            </a:blip>
            <a:stretch>
              <a:fillRect/>
            </a:stretch>
          </p:blipFill>
          <p:spPr>
            <a:xfrm>
              <a:off x="0" y="0"/>
              <a:ext cx="1305619" cy="609600"/>
            </a:xfrm>
            <a:prstGeom prst="rect">
              <a:avLst/>
            </a:prstGeom>
            <a:ln w="12700" cap="flat">
              <a:noFill/>
              <a:miter lim="400000"/>
            </a:ln>
            <a:effectLst/>
          </p:spPr>
        </p:pic>
        <p:sp>
          <p:nvSpPr>
            <p:cNvPr id="2449" name="Shape 2449"/>
            <p:cNvSpPr/>
            <p:nvPr/>
          </p:nvSpPr>
          <p:spPr>
            <a:xfrm>
              <a:off x="243343" y="203200"/>
              <a:ext cx="60942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pPr>
                <a:defRPr b="0"/>
              </a:pPr>
              <a:r>
                <a:rPr b="1"/>
                <a:t>bbLl</a:t>
              </a:r>
            </a:p>
          </p:txBody>
        </p:sp>
      </p:grpSp>
      <p:grpSp>
        <p:nvGrpSpPr>
          <p:cNvPr id="2453" name="Group 2453"/>
          <p:cNvGrpSpPr/>
          <p:nvPr/>
        </p:nvGrpSpPr>
        <p:grpSpPr>
          <a:xfrm>
            <a:off x="11529556" y="7366000"/>
            <a:ext cx="1305620" cy="609600"/>
            <a:chOff x="0" y="0"/>
            <a:chExt cx="1305618" cy="609600"/>
          </a:xfrm>
        </p:grpSpPr>
        <p:pic>
          <p:nvPicPr>
            <p:cNvPr id="2451" name="guinea pig white short.png"/>
            <p:cNvPicPr>
              <a:picLocks noChangeAspect="1"/>
            </p:cNvPicPr>
            <p:nvPr/>
          </p:nvPicPr>
          <p:blipFill>
            <a:blip r:embed="rId3">
              <a:extLst/>
            </a:blip>
            <a:stretch>
              <a:fillRect/>
            </a:stretch>
          </p:blipFill>
          <p:spPr>
            <a:xfrm>
              <a:off x="0" y="0"/>
              <a:ext cx="1305619" cy="609600"/>
            </a:xfrm>
            <a:prstGeom prst="rect">
              <a:avLst/>
            </a:prstGeom>
            <a:ln w="12700" cap="flat">
              <a:noFill/>
              <a:miter lim="400000"/>
            </a:ln>
            <a:effectLst/>
          </p:spPr>
        </p:pic>
        <p:sp>
          <p:nvSpPr>
            <p:cNvPr id="2452" name="Shape 2452"/>
            <p:cNvSpPr/>
            <p:nvPr/>
          </p:nvSpPr>
          <p:spPr>
            <a:xfrm>
              <a:off x="243343" y="177800"/>
              <a:ext cx="60942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pPr>
                <a:defRPr b="0"/>
              </a:pPr>
              <a:r>
                <a:rPr b="1"/>
                <a:t>bbLl</a:t>
              </a:r>
            </a:p>
          </p:txBody>
        </p:sp>
      </p:grpSp>
      <p:grpSp>
        <p:nvGrpSpPr>
          <p:cNvPr id="2456" name="Group 2456"/>
          <p:cNvGrpSpPr/>
          <p:nvPr/>
        </p:nvGrpSpPr>
        <p:grpSpPr>
          <a:xfrm>
            <a:off x="10157956" y="7366000"/>
            <a:ext cx="1305620" cy="609600"/>
            <a:chOff x="0" y="0"/>
            <a:chExt cx="1305618" cy="609600"/>
          </a:xfrm>
        </p:grpSpPr>
        <p:pic>
          <p:nvPicPr>
            <p:cNvPr id="2454" name="guinea pig white short.png"/>
            <p:cNvPicPr>
              <a:picLocks noChangeAspect="1"/>
            </p:cNvPicPr>
            <p:nvPr/>
          </p:nvPicPr>
          <p:blipFill>
            <a:blip r:embed="rId3">
              <a:extLst/>
            </a:blip>
            <a:stretch>
              <a:fillRect/>
            </a:stretch>
          </p:blipFill>
          <p:spPr>
            <a:xfrm>
              <a:off x="0" y="0"/>
              <a:ext cx="1305619" cy="609600"/>
            </a:xfrm>
            <a:prstGeom prst="rect">
              <a:avLst/>
            </a:prstGeom>
            <a:ln w="12700" cap="flat">
              <a:noFill/>
              <a:miter lim="400000"/>
            </a:ln>
            <a:effectLst/>
          </p:spPr>
        </p:pic>
        <p:sp>
          <p:nvSpPr>
            <p:cNvPr id="2455" name="Shape 2455"/>
            <p:cNvSpPr/>
            <p:nvPr/>
          </p:nvSpPr>
          <p:spPr>
            <a:xfrm>
              <a:off x="243343" y="177800"/>
              <a:ext cx="60942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pPr>
                <a:defRPr b="0"/>
              </a:pPr>
              <a:r>
                <a:rPr b="1"/>
                <a:t>bbLl</a:t>
              </a:r>
            </a:p>
          </p:txBody>
        </p:sp>
      </p:grpSp>
      <p:grpSp>
        <p:nvGrpSpPr>
          <p:cNvPr id="2459" name="Group 2459"/>
          <p:cNvGrpSpPr/>
          <p:nvPr/>
        </p:nvGrpSpPr>
        <p:grpSpPr>
          <a:xfrm>
            <a:off x="11529556" y="6502400"/>
            <a:ext cx="1305620" cy="609600"/>
            <a:chOff x="0" y="0"/>
            <a:chExt cx="1305618" cy="609600"/>
          </a:xfrm>
        </p:grpSpPr>
        <p:pic>
          <p:nvPicPr>
            <p:cNvPr id="2457" name="guinea pig white short.png"/>
            <p:cNvPicPr>
              <a:picLocks noChangeAspect="1"/>
            </p:cNvPicPr>
            <p:nvPr/>
          </p:nvPicPr>
          <p:blipFill>
            <a:blip r:embed="rId3">
              <a:extLst/>
            </a:blip>
            <a:stretch>
              <a:fillRect/>
            </a:stretch>
          </p:blipFill>
          <p:spPr>
            <a:xfrm>
              <a:off x="0" y="0"/>
              <a:ext cx="1305619" cy="609600"/>
            </a:xfrm>
            <a:prstGeom prst="rect">
              <a:avLst/>
            </a:prstGeom>
            <a:ln w="12700" cap="flat">
              <a:noFill/>
              <a:miter lim="400000"/>
            </a:ln>
            <a:effectLst/>
          </p:spPr>
        </p:pic>
        <p:sp>
          <p:nvSpPr>
            <p:cNvPr id="2458" name="Shape 2458"/>
            <p:cNvSpPr/>
            <p:nvPr/>
          </p:nvSpPr>
          <p:spPr>
            <a:xfrm>
              <a:off x="243343" y="177800"/>
              <a:ext cx="60942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pPr>
                <a:defRPr b="0"/>
              </a:pPr>
              <a:r>
                <a:rPr b="1"/>
                <a:t>bbLl</a:t>
              </a:r>
            </a:p>
          </p:txBody>
        </p:sp>
      </p:grpSp>
      <p:grpSp>
        <p:nvGrpSpPr>
          <p:cNvPr id="2462" name="Group 2462"/>
          <p:cNvGrpSpPr/>
          <p:nvPr/>
        </p:nvGrpSpPr>
        <p:grpSpPr>
          <a:xfrm>
            <a:off x="10157956" y="6489700"/>
            <a:ext cx="1305620" cy="609600"/>
            <a:chOff x="0" y="0"/>
            <a:chExt cx="1305618" cy="609600"/>
          </a:xfrm>
        </p:grpSpPr>
        <p:pic>
          <p:nvPicPr>
            <p:cNvPr id="2460" name="guinea pig white short.png"/>
            <p:cNvPicPr>
              <a:picLocks noChangeAspect="1"/>
            </p:cNvPicPr>
            <p:nvPr/>
          </p:nvPicPr>
          <p:blipFill>
            <a:blip r:embed="rId3">
              <a:extLst/>
            </a:blip>
            <a:stretch>
              <a:fillRect/>
            </a:stretch>
          </p:blipFill>
          <p:spPr>
            <a:xfrm>
              <a:off x="0" y="0"/>
              <a:ext cx="1305619" cy="609600"/>
            </a:xfrm>
            <a:prstGeom prst="rect">
              <a:avLst/>
            </a:prstGeom>
            <a:ln w="12700" cap="flat">
              <a:noFill/>
              <a:miter lim="400000"/>
            </a:ln>
            <a:effectLst/>
          </p:spPr>
        </p:pic>
        <p:sp>
          <p:nvSpPr>
            <p:cNvPr id="2461" name="Shape 2461"/>
            <p:cNvSpPr/>
            <p:nvPr/>
          </p:nvSpPr>
          <p:spPr>
            <a:xfrm>
              <a:off x="243343" y="203200"/>
              <a:ext cx="60942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pPr>
                <a:defRPr b="0"/>
              </a:pPr>
              <a:r>
                <a:rPr b="1"/>
                <a:t>bbLl</a:t>
              </a:r>
            </a:p>
          </p:txBody>
        </p:sp>
      </p:grpSp>
      <p:grpSp>
        <p:nvGrpSpPr>
          <p:cNvPr id="2465" name="Group 2465"/>
          <p:cNvGrpSpPr/>
          <p:nvPr/>
        </p:nvGrpSpPr>
        <p:grpSpPr>
          <a:xfrm>
            <a:off x="11529556" y="5689600"/>
            <a:ext cx="1305620" cy="609600"/>
            <a:chOff x="0" y="0"/>
            <a:chExt cx="1305618" cy="609600"/>
          </a:xfrm>
        </p:grpSpPr>
        <p:pic>
          <p:nvPicPr>
            <p:cNvPr id="2463" name="guinea pig white short.png"/>
            <p:cNvPicPr>
              <a:picLocks noChangeAspect="1"/>
            </p:cNvPicPr>
            <p:nvPr/>
          </p:nvPicPr>
          <p:blipFill>
            <a:blip r:embed="rId3">
              <a:extLst/>
            </a:blip>
            <a:stretch>
              <a:fillRect/>
            </a:stretch>
          </p:blipFill>
          <p:spPr>
            <a:xfrm>
              <a:off x="0" y="0"/>
              <a:ext cx="1305619" cy="609600"/>
            </a:xfrm>
            <a:prstGeom prst="rect">
              <a:avLst/>
            </a:prstGeom>
            <a:ln w="12700" cap="flat">
              <a:noFill/>
              <a:miter lim="400000"/>
            </a:ln>
            <a:effectLst/>
          </p:spPr>
        </p:pic>
        <p:sp>
          <p:nvSpPr>
            <p:cNvPr id="2464" name="Shape 2464"/>
            <p:cNvSpPr/>
            <p:nvPr/>
          </p:nvSpPr>
          <p:spPr>
            <a:xfrm>
              <a:off x="243343" y="203200"/>
              <a:ext cx="60942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pPr>
                <a:defRPr b="0"/>
              </a:pPr>
              <a:r>
                <a:rPr b="1"/>
                <a:t>bbLl</a:t>
              </a:r>
            </a:p>
          </p:txBody>
        </p:sp>
      </p:grpSp>
      <p:grpSp>
        <p:nvGrpSpPr>
          <p:cNvPr id="2468" name="Group 2468"/>
          <p:cNvGrpSpPr/>
          <p:nvPr/>
        </p:nvGrpSpPr>
        <p:grpSpPr>
          <a:xfrm>
            <a:off x="10157956" y="5689600"/>
            <a:ext cx="1305620" cy="609600"/>
            <a:chOff x="0" y="0"/>
            <a:chExt cx="1305618" cy="609600"/>
          </a:xfrm>
        </p:grpSpPr>
        <p:pic>
          <p:nvPicPr>
            <p:cNvPr id="2466" name="guinea pig white short.png"/>
            <p:cNvPicPr>
              <a:picLocks noChangeAspect="1"/>
            </p:cNvPicPr>
            <p:nvPr/>
          </p:nvPicPr>
          <p:blipFill>
            <a:blip r:embed="rId3">
              <a:extLst/>
            </a:blip>
            <a:stretch>
              <a:fillRect/>
            </a:stretch>
          </p:blipFill>
          <p:spPr>
            <a:xfrm>
              <a:off x="0" y="0"/>
              <a:ext cx="1305619" cy="609600"/>
            </a:xfrm>
            <a:prstGeom prst="rect">
              <a:avLst/>
            </a:prstGeom>
            <a:ln w="12700" cap="flat">
              <a:noFill/>
              <a:miter lim="400000"/>
            </a:ln>
            <a:effectLst/>
          </p:spPr>
        </p:pic>
        <p:sp>
          <p:nvSpPr>
            <p:cNvPr id="2467" name="Shape 2467"/>
            <p:cNvSpPr/>
            <p:nvPr/>
          </p:nvSpPr>
          <p:spPr>
            <a:xfrm>
              <a:off x="243343" y="203200"/>
              <a:ext cx="60942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pPr>
                <a:defRPr b="0"/>
              </a:pPr>
              <a:r>
                <a:rPr b="1"/>
                <a:t>bbLl</a:t>
              </a:r>
            </a:p>
          </p:txBody>
        </p:sp>
      </p:grpSp>
      <p:grpSp>
        <p:nvGrpSpPr>
          <p:cNvPr id="2471" name="Group 2471"/>
          <p:cNvGrpSpPr/>
          <p:nvPr/>
        </p:nvGrpSpPr>
        <p:grpSpPr>
          <a:xfrm>
            <a:off x="7759700" y="5721150"/>
            <a:ext cx="1003301" cy="584601"/>
            <a:chOff x="0" y="0"/>
            <a:chExt cx="1003300" cy="584600"/>
          </a:xfrm>
        </p:grpSpPr>
        <p:pic>
          <p:nvPicPr>
            <p:cNvPr id="2469" name="guinea pig black short.png"/>
            <p:cNvPicPr>
              <a:picLocks noChangeAspect="1"/>
            </p:cNvPicPr>
            <p:nvPr/>
          </p:nvPicPr>
          <p:blipFill>
            <a:blip r:embed="rId4">
              <a:extLst/>
            </a:blip>
            <a:stretch>
              <a:fillRect/>
            </a:stretch>
          </p:blipFill>
          <p:spPr>
            <a:xfrm flipH="1">
              <a:off x="0" y="0"/>
              <a:ext cx="1003301" cy="584601"/>
            </a:xfrm>
            <a:prstGeom prst="rect">
              <a:avLst/>
            </a:prstGeom>
            <a:ln w="12700" cap="flat">
              <a:noFill/>
              <a:miter lim="400000"/>
            </a:ln>
            <a:effectLst/>
          </p:spPr>
        </p:pic>
        <p:sp>
          <p:nvSpPr>
            <p:cNvPr id="2470" name="Shape 2470"/>
            <p:cNvSpPr/>
            <p:nvPr/>
          </p:nvSpPr>
          <p:spPr>
            <a:xfrm>
              <a:off x="63499" y="171649"/>
              <a:ext cx="63487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grpSp>
      <p:grpSp>
        <p:nvGrpSpPr>
          <p:cNvPr id="2474" name="Group 2474"/>
          <p:cNvGrpSpPr/>
          <p:nvPr/>
        </p:nvGrpSpPr>
        <p:grpSpPr>
          <a:xfrm>
            <a:off x="9004300" y="5721150"/>
            <a:ext cx="1003301" cy="584601"/>
            <a:chOff x="0" y="0"/>
            <a:chExt cx="1003300" cy="584600"/>
          </a:xfrm>
        </p:grpSpPr>
        <p:pic>
          <p:nvPicPr>
            <p:cNvPr id="2472" name="guinea pig black short.png"/>
            <p:cNvPicPr>
              <a:picLocks noChangeAspect="1"/>
            </p:cNvPicPr>
            <p:nvPr/>
          </p:nvPicPr>
          <p:blipFill>
            <a:blip r:embed="rId4">
              <a:extLst/>
            </a:blip>
            <a:stretch>
              <a:fillRect/>
            </a:stretch>
          </p:blipFill>
          <p:spPr>
            <a:xfrm flipH="1">
              <a:off x="0" y="0"/>
              <a:ext cx="1003301" cy="584601"/>
            </a:xfrm>
            <a:prstGeom prst="rect">
              <a:avLst/>
            </a:prstGeom>
            <a:ln w="12700" cap="flat">
              <a:noFill/>
              <a:miter lim="400000"/>
            </a:ln>
            <a:effectLst/>
          </p:spPr>
        </p:pic>
        <p:sp>
          <p:nvSpPr>
            <p:cNvPr id="2473" name="Shape 2473"/>
            <p:cNvSpPr/>
            <p:nvPr/>
          </p:nvSpPr>
          <p:spPr>
            <a:xfrm>
              <a:off x="63499" y="171649"/>
              <a:ext cx="634877"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grpSp>
      <p:grpSp>
        <p:nvGrpSpPr>
          <p:cNvPr id="2477" name="Group 2477"/>
          <p:cNvGrpSpPr/>
          <p:nvPr/>
        </p:nvGrpSpPr>
        <p:grpSpPr>
          <a:xfrm>
            <a:off x="9004300" y="6521250"/>
            <a:ext cx="1003301" cy="584601"/>
            <a:chOff x="0" y="0"/>
            <a:chExt cx="1003300" cy="584600"/>
          </a:xfrm>
        </p:grpSpPr>
        <p:pic>
          <p:nvPicPr>
            <p:cNvPr id="2475" name="guinea pig black short.png"/>
            <p:cNvPicPr>
              <a:picLocks noChangeAspect="1"/>
            </p:cNvPicPr>
            <p:nvPr/>
          </p:nvPicPr>
          <p:blipFill>
            <a:blip r:embed="rId4">
              <a:extLst/>
            </a:blip>
            <a:stretch>
              <a:fillRect/>
            </a:stretch>
          </p:blipFill>
          <p:spPr>
            <a:xfrm flipH="1">
              <a:off x="0" y="0"/>
              <a:ext cx="1003301" cy="584601"/>
            </a:xfrm>
            <a:prstGeom prst="rect">
              <a:avLst/>
            </a:prstGeom>
            <a:ln w="12700" cap="flat">
              <a:noFill/>
              <a:miter lim="400000"/>
            </a:ln>
            <a:effectLst/>
          </p:spPr>
        </p:pic>
        <p:sp>
          <p:nvSpPr>
            <p:cNvPr id="2476" name="Shape 2476"/>
            <p:cNvSpPr/>
            <p:nvPr/>
          </p:nvSpPr>
          <p:spPr>
            <a:xfrm>
              <a:off x="63499" y="171649"/>
              <a:ext cx="634877"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grpSp>
      <p:grpSp>
        <p:nvGrpSpPr>
          <p:cNvPr id="2480" name="Group 2480"/>
          <p:cNvGrpSpPr/>
          <p:nvPr/>
        </p:nvGrpSpPr>
        <p:grpSpPr>
          <a:xfrm>
            <a:off x="7747000" y="6521250"/>
            <a:ext cx="1003301" cy="584601"/>
            <a:chOff x="0" y="0"/>
            <a:chExt cx="1003300" cy="584600"/>
          </a:xfrm>
        </p:grpSpPr>
        <p:pic>
          <p:nvPicPr>
            <p:cNvPr id="2478" name="guinea pig black short.png"/>
            <p:cNvPicPr>
              <a:picLocks noChangeAspect="1"/>
            </p:cNvPicPr>
            <p:nvPr/>
          </p:nvPicPr>
          <p:blipFill>
            <a:blip r:embed="rId4">
              <a:extLst/>
            </a:blip>
            <a:stretch>
              <a:fillRect/>
            </a:stretch>
          </p:blipFill>
          <p:spPr>
            <a:xfrm flipH="1">
              <a:off x="0" y="0"/>
              <a:ext cx="1003301" cy="584601"/>
            </a:xfrm>
            <a:prstGeom prst="rect">
              <a:avLst/>
            </a:prstGeom>
            <a:ln w="12700" cap="flat">
              <a:noFill/>
              <a:miter lim="400000"/>
            </a:ln>
            <a:effectLst/>
          </p:spPr>
        </p:pic>
        <p:sp>
          <p:nvSpPr>
            <p:cNvPr id="2479" name="Shape 2479"/>
            <p:cNvSpPr/>
            <p:nvPr/>
          </p:nvSpPr>
          <p:spPr>
            <a:xfrm>
              <a:off x="63499" y="171649"/>
              <a:ext cx="63487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grpSp>
      <p:grpSp>
        <p:nvGrpSpPr>
          <p:cNvPr id="2483" name="Group 2483"/>
          <p:cNvGrpSpPr/>
          <p:nvPr/>
        </p:nvGrpSpPr>
        <p:grpSpPr>
          <a:xfrm>
            <a:off x="9004300" y="7384850"/>
            <a:ext cx="1003301" cy="584601"/>
            <a:chOff x="0" y="0"/>
            <a:chExt cx="1003300" cy="584600"/>
          </a:xfrm>
        </p:grpSpPr>
        <p:pic>
          <p:nvPicPr>
            <p:cNvPr id="2481" name="guinea pig black short.png"/>
            <p:cNvPicPr>
              <a:picLocks noChangeAspect="1"/>
            </p:cNvPicPr>
            <p:nvPr/>
          </p:nvPicPr>
          <p:blipFill>
            <a:blip r:embed="rId4">
              <a:extLst/>
            </a:blip>
            <a:stretch>
              <a:fillRect/>
            </a:stretch>
          </p:blipFill>
          <p:spPr>
            <a:xfrm flipH="1">
              <a:off x="0" y="0"/>
              <a:ext cx="1003301" cy="584601"/>
            </a:xfrm>
            <a:prstGeom prst="rect">
              <a:avLst/>
            </a:prstGeom>
            <a:ln w="12700" cap="flat">
              <a:noFill/>
              <a:miter lim="400000"/>
            </a:ln>
            <a:effectLst/>
          </p:spPr>
        </p:pic>
        <p:sp>
          <p:nvSpPr>
            <p:cNvPr id="2482" name="Shape 2482"/>
            <p:cNvSpPr/>
            <p:nvPr/>
          </p:nvSpPr>
          <p:spPr>
            <a:xfrm>
              <a:off x="63499" y="171649"/>
              <a:ext cx="634877"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grpSp>
      <p:grpSp>
        <p:nvGrpSpPr>
          <p:cNvPr id="2486" name="Group 2486"/>
          <p:cNvGrpSpPr/>
          <p:nvPr/>
        </p:nvGrpSpPr>
        <p:grpSpPr>
          <a:xfrm>
            <a:off x="7747000" y="7397550"/>
            <a:ext cx="1003301" cy="584601"/>
            <a:chOff x="0" y="0"/>
            <a:chExt cx="1003300" cy="584600"/>
          </a:xfrm>
        </p:grpSpPr>
        <p:pic>
          <p:nvPicPr>
            <p:cNvPr id="2484" name="guinea pig black short.png"/>
            <p:cNvPicPr>
              <a:picLocks noChangeAspect="1"/>
            </p:cNvPicPr>
            <p:nvPr/>
          </p:nvPicPr>
          <p:blipFill>
            <a:blip r:embed="rId4">
              <a:extLst/>
            </a:blip>
            <a:stretch>
              <a:fillRect/>
            </a:stretch>
          </p:blipFill>
          <p:spPr>
            <a:xfrm flipH="1">
              <a:off x="0" y="0"/>
              <a:ext cx="1003301" cy="584601"/>
            </a:xfrm>
            <a:prstGeom prst="rect">
              <a:avLst/>
            </a:prstGeom>
            <a:ln w="12700" cap="flat">
              <a:noFill/>
              <a:miter lim="400000"/>
            </a:ln>
            <a:effectLst/>
          </p:spPr>
        </p:pic>
        <p:sp>
          <p:nvSpPr>
            <p:cNvPr id="2485" name="Shape 2485"/>
            <p:cNvSpPr/>
            <p:nvPr/>
          </p:nvSpPr>
          <p:spPr>
            <a:xfrm>
              <a:off x="63499" y="171649"/>
              <a:ext cx="634877"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grpSp>
      <p:grpSp>
        <p:nvGrpSpPr>
          <p:cNvPr id="2489" name="Group 2489"/>
          <p:cNvGrpSpPr/>
          <p:nvPr/>
        </p:nvGrpSpPr>
        <p:grpSpPr>
          <a:xfrm>
            <a:off x="9004300" y="8184950"/>
            <a:ext cx="1003301" cy="584601"/>
            <a:chOff x="0" y="0"/>
            <a:chExt cx="1003300" cy="584600"/>
          </a:xfrm>
        </p:grpSpPr>
        <p:pic>
          <p:nvPicPr>
            <p:cNvPr id="2487" name="guinea pig black short.png"/>
            <p:cNvPicPr>
              <a:picLocks noChangeAspect="1"/>
            </p:cNvPicPr>
            <p:nvPr/>
          </p:nvPicPr>
          <p:blipFill>
            <a:blip r:embed="rId4">
              <a:extLst/>
            </a:blip>
            <a:stretch>
              <a:fillRect/>
            </a:stretch>
          </p:blipFill>
          <p:spPr>
            <a:xfrm flipH="1">
              <a:off x="0" y="0"/>
              <a:ext cx="1003301" cy="584601"/>
            </a:xfrm>
            <a:prstGeom prst="rect">
              <a:avLst/>
            </a:prstGeom>
            <a:ln w="12700" cap="flat">
              <a:noFill/>
              <a:miter lim="400000"/>
            </a:ln>
            <a:effectLst/>
          </p:spPr>
        </p:pic>
        <p:sp>
          <p:nvSpPr>
            <p:cNvPr id="2488" name="Shape 2488"/>
            <p:cNvSpPr/>
            <p:nvPr/>
          </p:nvSpPr>
          <p:spPr>
            <a:xfrm>
              <a:off x="114299" y="146249"/>
              <a:ext cx="634877"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grpSp>
      <p:grpSp>
        <p:nvGrpSpPr>
          <p:cNvPr id="2492" name="Group 2492"/>
          <p:cNvGrpSpPr/>
          <p:nvPr/>
        </p:nvGrpSpPr>
        <p:grpSpPr>
          <a:xfrm>
            <a:off x="7747000" y="8184950"/>
            <a:ext cx="1003301" cy="584601"/>
            <a:chOff x="0" y="0"/>
            <a:chExt cx="1003300" cy="584600"/>
          </a:xfrm>
        </p:grpSpPr>
        <p:pic>
          <p:nvPicPr>
            <p:cNvPr id="2490" name="guinea pig black short.png"/>
            <p:cNvPicPr>
              <a:picLocks noChangeAspect="1"/>
            </p:cNvPicPr>
            <p:nvPr/>
          </p:nvPicPr>
          <p:blipFill>
            <a:blip r:embed="rId4">
              <a:extLst/>
            </a:blip>
            <a:stretch>
              <a:fillRect/>
            </a:stretch>
          </p:blipFill>
          <p:spPr>
            <a:xfrm flipH="1">
              <a:off x="0" y="0"/>
              <a:ext cx="1003301" cy="584601"/>
            </a:xfrm>
            <a:prstGeom prst="rect">
              <a:avLst/>
            </a:prstGeom>
            <a:ln w="12700" cap="flat">
              <a:noFill/>
              <a:miter lim="400000"/>
            </a:ln>
            <a:effectLst/>
          </p:spPr>
        </p:pic>
        <p:sp>
          <p:nvSpPr>
            <p:cNvPr id="2491" name="Shape 2491"/>
            <p:cNvSpPr/>
            <p:nvPr/>
          </p:nvSpPr>
          <p:spPr>
            <a:xfrm>
              <a:off x="76199" y="158949"/>
              <a:ext cx="634877"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FFFFFF"/>
                  </a:solidFill>
                </a:defRPr>
              </a:lvl1pPr>
            </a:lstStyle>
            <a:p>
              <a:pPr>
                <a:defRPr b="0">
                  <a:solidFill>
                    <a:srgbClr val="006994"/>
                  </a:solidFill>
                </a:defRPr>
              </a:pPr>
              <a:r>
                <a:rPr b="1">
                  <a:solidFill>
                    <a:srgbClr val="FFFFFF"/>
                  </a:solidFill>
                </a:rPr>
                <a:t>BbLl</a:t>
              </a:r>
            </a:p>
          </p:txBody>
        </p:sp>
      </p:grpSp>
      <p:sp>
        <p:nvSpPr>
          <p:cNvPr id="2493" name="Shape 2493"/>
          <p:cNvSpPr/>
          <p:nvPr/>
        </p:nvSpPr>
        <p:spPr>
          <a:xfrm>
            <a:off x="10591800" y="48260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94" name="Shape 2494"/>
          <p:cNvSpPr/>
          <p:nvPr/>
        </p:nvSpPr>
        <p:spPr>
          <a:xfrm>
            <a:off x="10604500" y="4902200"/>
            <a:ext cx="352723"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sp>
        <p:nvSpPr>
          <p:cNvPr id="2495" name="Shape 2495"/>
          <p:cNvSpPr/>
          <p:nvPr/>
        </p:nvSpPr>
        <p:spPr>
          <a:xfrm>
            <a:off x="11849100" y="48260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96" name="Shape 2496"/>
          <p:cNvSpPr/>
          <p:nvPr/>
        </p:nvSpPr>
        <p:spPr>
          <a:xfrm>
            <a:off x="11861800" y="4902200"/>
            <a:ext cx="352723"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sp>
        <p:nvSpPr>
          <p:cNvPr id="2497" name="Shape 2497"/>
          <p:cNvSpPr/>
          <p:nvPr/>
        </p:nvSpPr>
        <p:spPr>
          <a:xfrm>
            <a:off x="6769100" y="57785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98" name="Shape 2498"/>
          <p:cNvSpPr/>
          <p:nvPr/>
        </p:nvSpPr>
        <p:spPr>
          <a:xfrm>
            <a:off x="6743700" y="5854700"/>
            <a:ext cx="43730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sp>
        <p:nvSpPr>
          <p:cNvPr id="2499" name="Shape 2499"/>
          <p:cNvSpPr/>
          <p:nvPr/>
        </p:nvSpPr>
        <p:spPr>
          <a:xfrm>
            <a:off x="6781800" y="65786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00" name="Shape 2500"/>
          <p:cNvSpPr/>
          <p:nvPr/>
        </p:nvSpPr>
        <p:spPr>
          <a:xfrm>
            <a:off x="6756400" y="6654800"/>
            <a:ext cx="43730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sp>
        <p:nvSpPr>
          <p:cNvPr id="2501" name="Shape 2501"/>
          <p:cNvSpPr/>
          <p:nvPr/>
        </p:nvSpPr>
        <p:spPr>
          <a:xfrm>
            <a:off x="8026400" y="48260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02" name="Shape 2502"/>
          <p:cNvSpPr/>
          <p:nvPr/>
        </p:nvSpPr>
        <p:spPr>
          <a:xfrm>
            <a:off x="8001000" y="4914900"/>
            <a:ext cx="435429"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spc="214">
                <a:solidFill>
                  <a:srgbClr val="FFFFFF"/>
                </a:solidFill>
              </a:defRPr>
            </a:lvl1pPr>
          </a:lstStyle>
          <a:p>
            <a:pPr>
              <a:defRPr spc="0"/>
            </a:pPr>
            <a:r>
              <a:rPr spc="214"/>
              <a:t>Bl</a:t>
            </a:r>
          </a:p>
        </p:txBody>
      </p:sp>
      <p:sp>
        <p:nvSpPr>
          <p:cNvPr id="2503" name="Shape 2503"/>
          <p:cNvSpPr/>
          <p:nvPr/>
        </p:nvSpPr>
        <p:spPr>
          <a:xfrm>
            <a:off x="9207500" y="48260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04" name="Shape 2504"/>
          <p:cNvSpPr/>
          <p:nvPr/>
        </p:nvSpPr>
        <p:spPr>
          <a:xfrm>
            <a:off x="9182100" y="4914900"/>
            <a:ext cx="435429"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spc="214">
                <a:solidFill>
                  <a:srgbClr val="FFFFFF"/>
                </a:solidFill>
              </a:defRPr>
            </a:lvl1pPr>
          </a:lstStyle>
          <a:p>
            <a:pPr>
              <a:defRPr spc="0"/>
            </a:pPr>
            <a:r>
              <a:rPr spc="214"/>
              <a:t>Bl</a:t>
            </a:r>
          </a:p>
        </p:txBody>
      </p:sp>
      <p:sp>
        <p:nvSpPr>
          <p:cNvPr id="2505" name="Shape 2505"/>
          <p:cNvSpPr/>
          <p:nvPr/>
        </p:nvSpPr>
        <p:spPr>
          <a:xfrm flipH="1" flipV="1">
            <a:off x="7226300" y="6007100"/>
            <a:ext cx="406400" cy="127"/>
          </a:xfrm>
          <a:prstGeom prst="line">
            <a:avLst/>
          </a:prstGeom>
          <a:ln w="38100">
            <a:solidFill>
              <a:srgbClr val="FF27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06" name="Shape 2506"/>
          <p:cNvSpPr/>
          <p:nvPr/>
        </p:nvSpPr>
        <p:spPr>
          <a:xfrm flipH="1" flipV="1">
            <a:off x="7226300" y="6807200"/>
            <a:ext cx="406400" cy="127"/>
          </a:xfrm>
          <a:prstGeom prst="line">
            <a:avLst/>
          </a:prstGeom>
          <a:ln w="38100">
            <a:solidFill>
              <a:srgbClr val="FF27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07" name="Shape 2507"/>
          <p:cNvSpPr/>
          <p:nvPr/>
        </p:nvSpPr>
        <p:spPr>
          <a:xfrm flipV="1">
            <a:off x="8242300" y="5295900"/>
            <a:ext cx="0" cy="406400"/>
          </a:xfrm>
          <a:prstGeom prst="line">
            <a:avLst/>
          </a:prstGeom>
          <a:ln w="381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08" name="Shape 2508"/>
          <p:cNvSpPr/>
          <p:nvPr/>
        </p:nvSpPr>
        <p:spPr>
          <a:xfrm flipV="1">
            <a:off x="9410700" y="5295900"/>
            <a:ext cx="0" cy="406400"/>
          </a:xfrm>
          <a:prstGeom prst="line">
            <a:avLst/>
          </a:prstGeom>
          <a:ln w="381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09" name="Shape 2509"/>
          <p:cNvSpPr/>
          <p:nvPr/>
        </p:nvSpPr>
        <p:spPr>
          <a:xfrm flipV="1">
            <a:off x="10807700" y="5295900"/>
            <a:ext cx="0" cy="406400"/>
          </a:xfrm>
          <a:prstGeom prst="line">
            <a:avLst/>
          </a:prstGeom>
          <a:ln w="381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10" name="Shape 2510"/>
          <p:cNvSpPr/>
          <p:nvPr/>
        </p:nvSpPr>
        <p:spPr>
          <a:xfrm flipV="1">
            <a:off x="12065000" y="5295900"/>
            <a:ext cx="0" cy="406400"/>
          </a:xfrm>
          <a:prstGeom prst="line">
            <a:avLst/>
          </a:prstGeom>
          <a:ln w="381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11" name="Shape 2511"/>
          <p:cNvSpPr/>
          <p:nvPr/>
        </p:nvSpPr>
        <p:spPr>
          <a:xfrm flipH="1" flipV="1">
            <a:off x="7226300" y="6007100"/>
            <a:ext cx="406400" cy="127"/>
          </a:xfrm>
          <a:prstGeom prst="line">
            <a:avLst/>
          </a:prstGeom>
          <a:ln w="381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12" name="Shape 2512"/>
          <p:cNvSpPr/>
          <p:nvPr/>
        </p:nvSpPr>
        <p:spPr>
          <a:xfrm flipH="1" flipV="1">
            <a:off x="7226300" y="6807200"/>
            <a:ext cx="406400" cy="127"/>
          </a:xfrm>
          <a:prstGeom prst="line">
            <a:avLst/>
          </a:prstGeom>
          <a:ln w="381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13" name="Shape 2513"/>
          <p:cNvSpPr/>
          <p:nvPr/>
        </p:nvSpPr>
        <p:spPr>
          <a:xfrm flipH="1" flipV="1">
            <a:off x="7226300" y="7670800"/>
            <a:ext cx="406400" cy="127"/>
          </a:xfrm>
          <a:prstGeom prst="line">
            <a:avLst/>
          </a:prstGeom>
          <a:ln w="381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14" name="Shape 2514"/>
          <p:cNvSpPr/>
          <p:nvPr/>
        </p:nvSpPr>
        <p:spPr>
          <a:xfrm flipH="1" flipV="1">
            <a:off x="7226300" y="8470900"/>
            <a:ext cx="406400" cy="127"/>
          </a:xfrm>
          <a:prstGeom prst="line">
            <a:avLst/>
          </a:prstGeom>
          <a:ln w="381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15" name="Shape 2515"/>
          <p:cNvSpPr/>
          <p:nvPr/>
        </p:nvSpPr>
        <p:spPr>
          <a:xfrm>
            <a:off x="6807200" y="74549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16" name="Shape 2516"/>
          <p:cNvSpPr/>
          <p:nvPr/>
        </p:nvSpPr>
        <p:spPr>
          <a:xfrm>
            <a:off x="6781800" y="7531100"/>
            <a:ext cx="43730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sp>
        <p:nvSpPr>
          <p:cNvPr id="2517" name="Shape 2517"/>
          <p:cNvSpPr/>
          <p:nvPr/>
        </p:nvSpPr>
        <p:spPr>
          <a:xfrm>
            <a:off x="6819900" y="8255000"/>
            <a:ext cx="457200" cy="457200"/>
          </a:xfrm>
          <a:prstGeom prst="ellipse">
            <a:avLst/>
          </a:prstGeom>
          <a:solidFill>
            <a:srgbClr val="006795"/>
          </a:solidFill>
          <a:ln w="127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18" name="Shape 2518"/>
          <p:cNvSpPr/>
          <p:nvPr/>
        </p:nvSpPr>
        <p:spPr>
          <a:xfrm>
            <a:off x="6794500" y="8331200"/>
            <a:ext cx="43730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r>
              <a:t>bL</a:t>
            </a:r>
          </a:p>
        </p:txBody>
      </p:sp>
      <p:pic>
        <p:nvPicPr>
          <p:cNvPr id="2519" name="guinea pig black long.png"/>
          <p:cNvPicPr>
            <a:picLocks noChangeAspect="1"/>
          </p:cNvPicPr>
          <p:nvPr/>
        </p:nvPicPr>
        <p:blipFill>
          <a:blip r:embed="rId5">
            <a:extLst/>
          </a:blip>
          <a:stretch>
            <a:fillRect/>
          </a:stretch>
        </p:blipFill>
        <p:spPr>
          <a:xfrm>
            <a:off x="10139758" y="1152300"/>
            <a:ext cx="2677991" cy="1638301"/>
          </a:xfrm>
          <a:prstGeom prst="rect">
            <a:avLst/>
          </a:prstGeom>
          <a:ln w="12700">
            <a:miter lim="400000"/>
          </a:ln>
        </p:spPr>
      </p:pic>
      <p:sp>
        <p:nvSpPr>
          <p:cNvPr id="2520" name="Shape 2520"/>
          <p:cNvSpPr/>
          <p:nvPr/>
        </p:nvSpPr>
        <p:spPr>
          <a:xfrm>
            <a:off x="8051800" y="1841500"/>
            <a:ext cx="747614"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000000"/>
                </a:solidFill>
              </a:defRPr>
            </a:lvl1pPr>
          </a:lstStyle>
          <a:p>
            <a:r>
              <a:t>bbLL</a:t>
            </a:r>
          </a:p>
        </p:txBody>
      </p:sp>
      <p:sp>
        <p:nvSpPr>
          <p:cNvPr id="2521" name="Shape 2521"/>
          <p:cNvSpPr/>
          <p:nvPr/>
        </p:nvSpPr>
        <p:spPr>
          <a:xfrm>
            <a:off x="11176000" y="1841500"/>
            <a:ext cx="606723" cy="283791"/>
          </a:xfrm>
          <a:prstGeom prst="rect">
            <a:avLst/>
          </a:prstGeom>
          <a:ln w="12700">
            <a:miter lim="400000"/>
          </a:ln>
          <a:effectLst>
            <a:outerShdw blurRad="190500" dist="190500" dir="27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b="1">
                <a:solidFill>
                  <a:srgbClr val="FFFFFF"/>
                </a:solidFill>
              </a:defRPr>
            </a:lvl1pPr>
          </a:lstStyle>
          <a:p>
            <a:pPr>
              <a:defRPr>
                <a:solidFill>
                  <a:srgbClr val="006994"/>
                </a:solidFill>
              </a:defRPr>
            </a:pPr>
            <a:r>
              <a:rPr>
                <a:solidFill>
                  <a:srgbClr val="FFFFFF"/>
                </a:solidFill>
              </a:rPr>
              <a:t>Bbll</a:t>
            </a:r>
          </a:p>
        </p:txBody>
      </p:sp>
      <p:sp>
        <p:nvSpPr>
          <p:cNvPr id="2522" name="Shape 2522"/>
          <p:cNvSpPr>
            <a:spLocks noGrp="1"/>
          </p:cNvSpPr>
          <p:nvPr>
            <p:ph type="body" sz="quarter" idx="1"/>
          </p:nvPr>
        </p:nvSpPr>
        <p:spPr>
          <a:xfrm>
            <a:off x="368300" y="2387649"/>
            <a:ext cx="5133975" cy="3588495"/>
          </a:xfrm>
          <a:prstGeom prst="rect">
            <a:avLst/>
          </a:prstGeom>
        </p:spPr>
        <p:txBody>
          <a:bodyPr/>
          <a:lstStyle/>
          <a:p>
            <a:pPr marL="345600" indent="-345600">
              <a:tabLst>
                <a:tab pos="1016000" algn="l"/>
              </a:tabLst>
            </a:pPr>
            <a:r>
              <a:t>For these two guinea pig parents, determine:</a:t>
            </a:r>
          </a:p>
          <a:p>
            <a:pPr marL="680000" lvl="1" indent="-320000">
              <a:tabLst>
                <a:tab pos="1485900" algn="l"/>
              </a:tabLst>
            </a:pPr>
            <a:r>
              <a:t>All possible gametes produced by each parent for the genes of interest.</a:t>
            </a:r>
          </a:p>
          <a:p>
            <a:pPr marL="680000" lvl="1" indent="-320000">
              <a:tabLst>
                <a:tab pos="1485900" algn="l"/>
              </a:tabLst>
            </a:pPr>
            <a:r>
              <a:t>All possible genotypes and phenotypes in the offspring.</a:t>
            </a:r>
          </a:p>
          <a:p>
            <a:pPr marL="680000" lvl="1" indent="-320000">
              <a:tabLst>
                <a:tab pos="1485900" algn="l"/>
              </a:tabLst>
            </a:pPr>
            <a:r>
              <a:t>In this case, the results of the cross are revealed without completing all 16 crossings (grey rectangle).</a:t>
            </a:r>
          </a:p>
        </p:txBody>
      </p:sp>
      <p:sp>
        <p:nvSpPr>
          <p:cNvPr id="2523" name="Shape 2523"/>
          <p:cNvSpPr/>
          <p:nvPr/>
        </p:nvSpPr>
        <p:spPr>
          <a:xfrm>
            <a:off x="10236200" y="3848100"/>
            <a:ext cx="2476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i="1">
                <a:solidFill>
                  <a:srgbClr val="006795"/>
                </a:solidFill>
              </a:defRPr>
            </a:lvl1pPr>
          </a:lstStyle>
          <a:p>
            <a:r>
              <a:t>Two kinds of gametes</a:t>
            </a:r>
          </a:p>
        </p:txBody>
      </p:sp>
      <p:sp>
        <p:nvSpPr>
          <p:cNvPr id="2524" name="Shape 2524"/>
          <p:cNvSpPr/>
          <p:nvPr/>
        </p:nvSpPr>
        <p:spPr>
          <a:xfrm>
            <a:off x="7188200" y="3848100"/>
            <a:ext cx="2476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i="1">
                <a:solidFill>
                  <a:srgbClr val="006795"/>
                </a:solidFill>
              </a:defRPr>
            </a:lvl1pPr>
          </a:lstStyle>
          <a:p>
            <a:r>
              <a:t>One kind of gamete</a:t>
            </a:r>
          </a:p>
        </p:txBody>
      </p:sp>
      <p:sp>
        <p:nvSpPr>
          <p:cNvPr id="2525" name="Shape 2525"/>
          <p:cNvSpPr/>
          <p:nvPr/>
        </p:nvSpPr>
        <p:spPr>
          <a:xfrm>
            <a:off x="1257300" y="6769100"/>
            <a:ext cx="3200400" cy="1859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400"/>
              </a:lnSpc>
              <a:tabLst>
                <a:tab pos="520700" algn="l"/>
              </a:tabLst>
              <a:defRPr>
                <a:solidFill>
                  <a:srgbClr val="006795"/>
                </a:solidFill>
              </a:defRPr>
            </a:pPr>
            <a:r>
              <a:rPr b="1"/>
              <a:t>Parental gametes</a:t>
            </a:r>
          </a:p>
          <a:p>
            <a:pPr>
              <a:lnSpc>
                <a:spcPts val="2400"/>
              </a:lnSpc>
              <a:tabLst>
                <a:tab pos="520700" algn="l"/>
              </a:tabLst>
              <a:defRPr>
                <a:solidFill>
                  <a:srgbClr val="006795"/>
                </a:solidFill>
              </a:defRPr>
            </a:pPr>
            <a:r>
              <a:t>White parent gametes: </a:t>
            </a:r>
            <a:r>
              <a:rPr b="1"/>
              <a:t>bL</a:t>
            </a:r>
          </a:p>
          <a:p>
            <a:pPr>
              <a:lnSpc>
                <a:spcPts val="2400"/>
              </a:lnSpc>
              <a:spcBef>
                <a:spcPts val="600"/>
              </a:spcBef>
              <a:tabLst>
                <a:tab pos="520700" algn="l"/>
              </a:tabLst>
              <a:defRPr>
                <a:solidFill>
                  <a:srgbClr val="006795"/>
                </a:solidFill>
              </a:defRPr>
            </a:pPr>
            <a:r>
              <a:t>Black parent gametes: </a:t>
            </a:r>
            <a:r>
              <a:rPr b="1"/>
              <a:t>Bl</a:t>
            </a:r>
            <a:r>
              <a:t>, </a:t>
            </a:r>
            <a:r>
              <a:rPr b="1"/>
              <a:t>bL</a:t>
            </a:r>
          </a:p>
          <a:p>
            <a:pPr>
              <a:lnSpc>
                <a:spcPts val="2400"/>
              </a:lnSpc>
              <a:tabLst>
                <a:tab pos="520700" algn="l"/>
              </a:tabLst>
              <a:defRPr>
                <a:solidFill>
                  <a:srgbClr val="006795"/>
                </a:solidFill>
              </a:defRPr>
            </a:pPr>
            <a:r>
              <a:rPr b="1"/>
              <a:t>Offspring</a:t>
            </a:r>
          </a:p>
          <a:p>
            <a:pPr>
              <a:lnSpc>
                <a:spcPts val="2400"/>
              </a:lnSpc>
              <a:tabLst>
                <a:tab pos="520700" algn="l"/>
              </a:tabLst>
              <a:defRPr>
                <a:solidFill>
                  <a:srgbClr val="006795"/>
                </a:solidFill>
              </a:defRPr>
            </a:pPr>
            <a:r>
              <a:t>50% black short (BbLl)</a:t>
            </a:r>
          </a:p>
          <a:p>
            <a:pPr>
              <a:lnSpc>
                <a:spcPts val="2400"/>
              </a:lnSpc>
              <a:tabLst>
                <a:tab pos="520700" algn="l"/>
              </a:tabLst>
              <a:defRPr>
                <a:solidFill>
                  <a:srgbClr val="006795"/>
                </a:solidFill>
              </a:defRPr>
            </a:pPr>
            <a:r>
              <a:t>50% white short (bbLl)</a:t>
            </a:r>
          </a:p>
        </p:txBody>
      </p:sp>
      <p:sp>
        <p:nvSpPr>
          <p:cNvPr id="2526" name="Shape 2526"/>
          <p:cNvSpPr/>
          <p:nvPr/>
        </p:nvSpPr>
        <p:spPr>
          <a:xfrm>
            <a:off x="6045200" y="2565400"/>
            <a:ext cx="96561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006795"/>
                </a:solidFill>
              </a:defRPr>
            </a:lvl1pPr>
          </a:lstStyle>
          <a:p>
            <a:pPr>
              <a:defRPr b="0"/>
            </a:pPr>
            <a:r>
              <a:rPr b="1"/>
              <a:t>Parents</a:t>
            </a:r>
          </a:p>
        </p:txBody>
      </p:sp>
      <p:sp>
        <p:nvSpPr>
          <p:cNvPr id="2527" name="Shape 2527"/>
          <p:cNvSpPr/>
          <p:nvPr/>
        </p:nvSpPr>
        <p:spPr>
          <a:xfrm>
            <a:off x="373379" y="287020"/>
            <a:ext cx="5970837" cy="18796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0">
              <a:lnSpc>
                <a:spcPct val="90000"/>
              </a:lnSpc>
              <a:tabLst>
                <a:tab pos="952500" algn="l"/>
              </a:tabLst>
              <a:defRPr sz="6400" b="1">
                <a:solidFill>
                  <a:srgbClr val="000000"/>
                </a:solidFill>
              </a:defRPr>
            </a:lvl1pPr>
          </a:lstStyle>
          <a:p>
            <a:r>
              <a:t>Dihybrid Cross Exercise</a:t>
            </a:r>
          </a:p>
        </p:txBody>
      </p:sp>
      <p:sp>
        <p:nvSpPr>
          <p:cNvPr id="2528" name="Shape 2528"/>
          <p:cNvSpPr/>
          <p:nvPr/>
        </p:nvSpPr>
        <p:spPr>
          <a:xfrm>
            <a:off x="8908028" y="5606681"/>
            <a:ext cx="2560072" cy="813539"/>
          </a:xfrm>
          <a:prstGeom prst="rect">
            <a:avLst/>
          </a:prstGeom>
          <a:ln w="25400">
            <a:solidFill>
              <a:srgbClr val="85888D"/>
            </a:solidFill>
            <a:miter lim="400000"/>
          </a:ln>
        </p:spPr>
        <p:txBody>
          <a:bodyPr lIns="50800" tIns="50800" rIns="50800" bIns="508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2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2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52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242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3" nodeType="afterEffect">
                                  <p:stCondLst>
                                    <p:cond delay="0"/>
                                  </p:stCondLst>
                                  <p:iterate>
                                    <p:tmAbs val="0"/>
                                  </p:iterate>
                                  <p:childTnLst>
                                    <p:set>
                                      <p:cBhvr>
                                        <p:cTn id="27" fill="hold"/>
                                        <p:tgtEl>
                                          <p:spTgt spid="249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4" nodeType="clickEffect">
                                  <p:stCondLst>
                                    <p:cond delay="0"/>
                                  </p:stCondLst>
                                  <p:iterate>
                                    <p:tmAbs val="0"/>
                                  </p:iterate>
                                  <p:childTnLst>
                                    <p:set>
                                      <p:cBhvr>
                                        <p:cTn id="31" fill="hold"/>
                                        <p:tgtEl>
                                          <p:spTgt spid="2429"/>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5" nodeType="afterEffect">
                                  <p:stCondLst>
                                    <p:cond delay="0"/>
                                  </p:stCondLst>
                                  <p:iterate>
                                    <p:tmAbs val="0"/>
                                  </p:iterate>
                                  <p:childTnLst>
                                    <p:set>
                                      <p:cBhvr>
                                        <p:cTn id="34" fill="hold"/>
                                        <p:tgtEl>
                                          <p:spTgt spid="25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6" nodeType="clickEffect">
                                  <p:stCondLst>
                                    <p:cond delay="0"/>
                                  </p:stCondLst>
                                  <p:iterate>
                                    <p:tmAbs val="0"/>
                                  </p:iterate>
                                  <p:childTnLst>
                                    <p:set>
                                      <p:cBhvr>
                                        <p:cTn id="38" fill="hold"/>
                                        <p:tgtEl>
                                          <p:spTgt spid="2431"/>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7" nodeType="afterEffect">
                                  <p:stCondLst>
                                    <p:cond delay="0"/>
                                  </p:stCondLst>
                                  <p:iterate>
                                    <p:tmAbs val="0"/>
                                  </p:iterate>
                                  <p:childTnLst>
                                    <p:set>
                                      <p:cBhvr>
                                        <p:cTn id="41" fill="hold"/>
                                        <p:tgtEl>
                                          <p:spTgt spid="25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8" nodeType="clickEffect">
                                  <p:stCondLst>
                                    <p:cond delay="0"/>
                                  </p:stCondLst>
                                  <p:iterate>
                                    <p:tmAbs val="0"/>
                                  </p:iterate>
                                  <p:childTnLst>
                                    <p:set>
                                      <p:cBhvr>
                                        <p:cTn id="45" fill="hold"/>
                                        <p:tgtEl>
                                          <p:spTgt spid="2433"/>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9" nodeType="afterEffect">
                                  <p:stCondLst>
                                    <p:cond delay="0"/>
                                  </p:stCondLst>
                                  <p:iterate>
                                    <p:tmAbs val="0"/>
                                  </p:iterate>
                                  <p:childTnLst>
                                    <p:set>
                                      <p:cBhvr>
                                        <p:cTn id="48" fill="hold"/>
                                        <p:tgtEl>
                                          <p:spTgt spid="25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0" nodeType="clickEffect">
                                  <p:stCondLst>
                                    <p:cond delay="0"/>
                                  </p:stCondLst>
                                  <p:iterate>
                                    <p:tmAbs val="0"/>
                                  </p:iterate>
                                  <p:childTnLst>
                                    <p:set>
                                      <p:cBhvr>
                                        <p:cTn id="52" fill="hold"/>
                                        <p:tgtEl>
                                          <p:spTgt spid="25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1" nodeType="clickEffect">
                                  <p:stCondLst>
                                    <p:cond delay="0"/>
                                  </p:stCondLst>
                                  <p:iterate>
                                    <p:tmAbs val="0"/>
                                  </p:iterate>
                                  <p:childTnLst>
                                    <p:set>
                                      <p:cBhvr>
                                        <p:cTn id="56" fill="hold"/>
                                        <p:tgtEl>
                                          <p:spTgt spid="2418"/>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12" nodeType="afterEffect">
                                  <p:stCondLst>
                                    <p:cond delay="0"/>
                                  </p:stCondLst>
                                  <p:iterate>
                                    <p:tmAbs val="0"/>
                                  </p:iterate>
                                  <p:childTnLst>
                                    <p:set>
                                      <p:cBhvr>
                                        <p:cTn id="59" fill="hold"/>
                                        <p:tgtEl>
                                          <p:spTgt spid="250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3" nodeType="clickEffect">
                                  <p:stCondLst>
                                    <p:cond delay="0"/>
                                  </p:stCondLst>
                                  <p:iterate>
                                    <p:tmAbs val="0"/>
                                  </p:iterate>
                                  <p:childTnLst>
                                    <p:set>
                                      <p:cBhvr>
                                        <p:cTn id="63" fill="hold"/>
                                        <p:tgtEl>
                                          <p:spTgt spid="2420"/>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14" nodeType="afterEffect">
                                  <p:stCondLst>
                                    <p:cond delay="0"/>
                                  </p:stCondLst>
                                  <p:iterate>
                                    <p:tmAbs val="0"/>
                                  </p:iterate>
                                  <p:childTnLst>
                                    <p:set>
                                      <p:cBhvr>
                                        <p:cTn id="66" fill="hold"/>
                                        <p:tgtEl>
                                          <p:spTgt spid="250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5" nodeType="clickEffect">
                                  <p:stCondLst>
                                    <p:cond delay="0"/>
                                  </p:stCondLst>
                                  <p:iterate>
                                    <p:tmAbs val="0"/>
                                  </p:iterate>
                                  <p:childTnLst>
                                    <p:set>
                                      <p:cBhvr>
                                        <p:cTn id="70" fill="hold"/>
                                        <p:tgtEl>
                                          <p:spTgt spid="2414"/>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16" nodeType="afterEffect">
                                  <p:stCondLst>
                                    <p:cond delay="0"/>
                                  </p:stCondLst>
                                  <p:iterate>
                                    <p:tmAbs val="0"/>
                                  </p:iterate>
                                  <p:childTnLst>
                                    <p:set>
                                      <p:cBhvr>
                                        <p:cTn id="73" fill="hold"/>
                                        <p:tgtEl>
                                          <p:spTgt spid="249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17" nodeType="clickEffect">
                                  <p:stCondLst>
                                    <p:cond delay="0"/>
                                  </p:stCondLst>
                                  <p:iterate>
                                    <p:tmAbs val="0"/>
                                  </p:iterate>
                                  <p:childTnLst>
                                    <p:set>
                                      <p:cBhvr>
                                        <p:cTn id="77" fill="hold"/>
                                        <p:tgtEl>
                                          <p:spTgt spid="2416"/>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18" nodeType="afterEffect">
                                  <p:stCondLst>
                                    <p:cond delay="0"/>
                                  </p:stCondLst>
                                  <p:iterate>
                                    <p:tmAbs val="0"/>
                                  </p:iterate>
                                  <p:childTnLst>
                                    <p:set>
                                      <p:cBhvr>
                                        <p:cTn id="80" fill="hold"/>
                                        <p:tgtEl>
                                          <p:spTgt spid="249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19" nodeType="clickEffect">
                                  <p:stCondLst>
                                    <p:cond delay="0"/>
                                  </p:stCondLst>
                                  <p:iterate>
                                    <p:tmAbs val="0"/>
                                  </p:iterate>
                                  <p:childTnLst>
                                    <p:set>
                                      <p:cBhvr>
                                        <p:cTn id="84" fill="hold"/>
                                        <p:tgtEl>
                                          <p:spTgt spid="252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20" nodeType="clickEffect">
                                  <p:stCondLst>
                                    <p:cond delay="0"/>
                                  </p:stCondLst>
                                  <p:iterate>
                                    <p:tmAbs val="0"/>
                                  </p:iterate>
                                  <p:childTnLst>
                                    <p:set>
                                      <p:cBhvr>
                                        <p:cTn id="88" fill="hold"/>
                                        <p:tgtEl>
                                          <p:spTgt spid="2471"/>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21" nodeType="afterEffect">
                                  <p:stCondLst>
                                    <p:cond delay="1000"/>
                                  </p:stCondLst>
                                  <p:iterate>
                                    <p:tmAbs val="0"/>
                                  </p:iterate>
                                  <p:childTnLst>
                                    <p:set>
                                      <p:cBhvr>
                                        <p:cTn id="91" fill="hold"/>
                                        <p:tgtEl>
                                          <p:spTgt spid="2480"/>
                                        </p:tgtEl>
                                        <p:attrNameLst>
                                          <p:attrName>style.visibility</p:attrName>
                                        </p:attrNameLst>
                                      </p:cBhvr>
                                      <p:to>
                                        <p:strVal val="visible"/>
                                      </p:to>
                                    </p:set>
                                  </p:childTnLst>
                                </p:cTn>
                              </p:par>
                            </p:childTnLst>
                          </p:cTn>
                        </p:par>
                        <p:par>
                          <p:cTn id="92" fill="hold">
                            <p:stCondLst>
                              <p:cond delay="1000"/>
                            </p:stCondLst>
                            <p:childTnLst>
                              <p:par>
                                <p:cTn id="93" presetID="1" presetClass="entr" presetSubtype="0" fill="hold" grpId="22" nodeType="afterEffect">
                                  <p:stCondLst>
                                    <p:cond delay="1000"/>
                                  </p:stCondLst>
                                  <p:iterate>
                                    <p:tmAbs val="0"/>
                                  </p:iterate>
                                  <p:childTnLst>
                                    <p:set>
                                      <p:cBhvr>
                                        <p:cTn id="94" fill="hold"/>
                                        <p:tgtEl>
                                          <p:spTgt spid="2486"/>
                                        </p:tgtEl>
                                        <p:attrNameLst>
                                          <p:attrName>style.visibility</p:attrName>
                                        </p:attrNameLst>
                                      </p:cBhvr>
                                      <p:to>
                                        <p:strVal val="visible"/>
                                      </p:to>
                                    </p:set>
                                  </p:childTnLst>
                                </p:cTn>
                              </p:par>
                            </p:childTnLst>
                          </p:cTn>
                        </p:par>
                        <p:par>
                          <p:cTn id="95" fill="hold">
                            <p:stCondLst>
                              <p:cond delay="2000"/>
                            </p:stCondLst>
                            <p:childTnLst>
                              <p:par>
                                <p:cTn id="96" presetID="1" presetClass="entr" presetSubtype="0" fill="hold" grpId="23" nodeType="afterEffect">
                                  <p:stCondLst>
                                    <p:cond delay="500"/>
                                  </p:stCondLst>
                                  <p:iterate>
                                    <p:tmAbs val="0"/>
                                  </p:iterate>
                                  <p:childTnLst>
                                    <p:set>
                                      <p:cBhvr>
                                        <p:cTn id="97" fill="hold"/>
                                        <p:tgtEl>
                                          <p:spTgt spid="2492"/>
                                        </p:tgtEl>
                                        <p:attrNameLst>
                                          <p:attrName>style.visibility</p:attrName>
                                        </p:attrNameLst>
                                      </p:cBhvr>
                                      <p:to>
                                        <p:strVal val="visible"/>
                                      </p:to>
                                    </p:set>
                                  </p:childTnLst>
                                </p:cTn>
                              </p:par>
                            </p:childTnLst>
                          </p:cTn>
                        </p:par>
                        <p:par>
                          <p:cTn id="98" fill="hold">
                            <p:stCondLst>
                              <p:cond delay="2500"/>
                            </p:stCondLst>
                            <p:childTnLst>
                              <p:par>
                                <p:cTn id="99" presetID="1" presetClass="entr" presetSubtype="0" fill="hold" grpId="24" nodeType="afterEffect">
                                  <p:stCondLst>
                                    <p:cond delay="500"/>
                                  </p:stCondLst>
                                  <p:iterate>
                                    <p:tmAbs val="0"/>
                                  </p:iterate>
                                  <p:childTnLst>
                                    <p:set>
                                      <p:cBhvr>
                                        <p:cTn id="100" fill="hold"/>
                                        <p:tgtEl>
                                          <p:spTgt spid="2489"/>
                                        </p:tgtEl>
                                        <p:attrNameLst>
                                          <p:attrName>style.visibility</p:attrName>
                                        </p:attrNameLst>
                                      </p:cBhvr>
                                      <p:to>
                                        <p:strVal val="visible"/>
                                      </p:to>
                                    </p:set>
                                  </p:childTnLst>
                                </p:cTn>
                              </p:par>
                            </p:childTnLst>
                          </p:cTn>
                        </p:par>
                        <p:par>
                          <p:cTn id="101" fill="hold">
                            <p:stCondLst>
                              <p:cond delay="3000"/>
                            </p:stCondLst>
                            <p:childTnLst>
                              <p:par>
                                <p:cTn id="102" presetID="1" presetClass="entr" presetSubtype="0" fill="hold" grpId="25" nodeType="afterEffect">
                                  <p:stCondLst>
                                    <p:cond delay="500"/>
                                  </p:stCondLst>
                                  <p:iterate>
                                    <p:tmAbs val="0"/>
                                  </p:iterate>
                                  <p:childTnLst>
                                    <p:set>
                                      <p:cBhvr>
                                        <p:cTn id="103" fill="hold"/>
                                        <p:tgtEl>
                                          <p:spTgt spid="2483"/>
                                        </p:tgtEl>
                                        <p:attrNameLst>
                                          <p:attrName>style.visibility</p:attrName>
                                        </p:attrNameLst>
                                      </p:cBhvr>
                                      <p:to>
                                        <p:strVal val="visible"/>
                                      </p:to>
                                    </p:set>
                                  </p:childTnLst>
                                </p:cTn>
                              </p:par>
                            </p:childTnLst>
                          </p:cTn>
                        </p:par>
                        <p:par>
                          <p:cTn id="104" fill="hold">
                            <p:stCondLst>
                              <p:cond delay="3500"/>
                            </p:stCondLst>
                            <p:childTnLst>
                              <p:par>
                                <p:cTn id="105" presetID="1" presetClass="entr" presetSubtype="0" fill="hold" grpId="26" nodeType="afterEffect">
                                  <p:stCondLst>
                                    <p:cond delay="500"/>
                                  </p:stCondLst>
                                  <p:iterate>
                                    <p:tmAbs val="0"/>
                                  </p:iterate>
                                  <p:childTnLst>
                                    <p:set>
                                      <p:cBhvr>
                                        <p:cTn id="106" fill="hold"/>
                                        <p:tgtEl>
                                          <p:spTgt spid="2477"/>
                                        </p:tgtEl>
                                        <p:attrNameLst>
                                          <p:attrName>style.visibility</p:attrName>
                                        </p:attrNameLst>
                                      </p:cBhvr>
                                      <p:to>
                                        <p:strVal val="visible"/>
                                      </p:to>
                                    </p:set>
                                  </p:childTnLst>
                                </p:cTn>
                              </p:par>
                            </p:childTnLst>
                          </p:cTn>
                        </p:par>
                        <p:par>
                          <p:cTn id="107" fill="hold">
                            <p:stCondLst>
                              <p:cond delay="4000"/>
                            </p:stCondLst>
                            <p:childTnLst>
                              <p:par>
                                <p:cTn id="108" presetID="1" presetClass="entr" presetSubtype="0" fill="hold" grpId="27" nodeType="afterEffect">
                                  <p:stCondLst>
                                    <p:cond delay="500"/>
                                  </p:stCondLst>
                                  <p:iterate>
                                    <p:tmAbs val="0"/>
                                  </p:iterate>
                                  <p:childTnLst>
                                    <p:set>
                                      <p:cBhvr>
                                        <p:cTn id="109" fill="hold"/>
                                        <p:tgtEl>
                                          <p:spTgt spid="2474"/>
                                        </p:tgtEl>
                                        <p:attrNameLst>
                                          <p:attrName>style.visibility</p:attrName>
                                        </p:attrNameLst>
                                      </p:cBhvr>
                                      <p:to>
                                        <p:strVal val="visible"/>
                                      </p:to>
                                    </p:set>
                                  </p:childTnLst>
                                </p:cTn>
                              </p:par>
                            </p:childTnLst>
                          </p:cTn>
                        </p:par>
                        <p:par>
                          <p:cTn id="110" fill="hold">
                            <p:stCondLst>
                              <p:cond delay="4500"/>
                            </p:stCondLst>
                            <p:childTnLst>
                              <p:par>
                                <p:cTn id="111" presetID="1" presetClass="entr" presetSubtype="0" fill="hold" grpId="28" nodeType="afterEffect">
                                  <p:stCondLst>
                                    <p:cond delay="500"/>
                                  </p:stCondLst>
                                  <p:iterate>
                                    <p:tmAbs val="0"/>
                                  </p:iterate>
                                  <p:childTnLst>
                                    <p:set>
                                      <p:cBhvr>
                                        <p:cTn id="112" fill="hold"/>
                                        <p:tgtEl>
                                          <p:spTgt spid="2468"/>
                                        </p:tgtEl>
                                        <p:attrNameLst>
                                          <p:attrName>style.visibility</p:attrName>
                                        </p:attrNameLst>
                                      </p:cBhvr>
                                      <p:to>
                                        <p:strVal val="visible"/>
                                      </p:to>
                                    </p:set>
                                  </p:childTnLst>
                                </p:cTn>
                              </p:par>
                            </p:childTnLst>
                          </p:cTn>
                        </p:par>
                        <p:par>
                          <p:cTn id="113" fill="hold">
                            <p:stCondLst>
                              <p:cond delay="5000"/>
                            </p:stCondLst>
                            <p:childTnLst>
                              <p:par>
                                <p:cTn id="114" presetID="1" presetClass="entr" presetSubtype="0" fill="hold" grpId="29" nodeType="afterEffect">
                                  <p:stCondLst>
                                    <p:cond delay="500"/>
                                  </p:stCondLst>
                                  <p:iterate>
                                    <p:tmAbs val="0"/>
                                  </p:iterate>
                                  <p:childTnLst>
                                    <p:set>
                                      <p:cBhvr>
                                        <p:cTn id="115" fill="hold"/>
                                        <p:tgtEl>
                                          <p:spTgt spid="2462"/>
                                        </p:tgtEl>
                                        <p:attrNameLst>
                                          <p:attrName>style.visibility</p:attrName>
                                        </p:attrNameLst>
                                      </p:cBhvr>
                                      <p:to>
                                        <p:strVal val="visible"/>
                                      </p:to>
                                    </p:set>
                                  </p:childTnLst>
                                </p:cTn>
                              </p:par>
                            </p:childTnLst>
                          </p:cTn>
                        </p:par>
                        <p:par>
                          <p:cTn id="116" fill="hold">
                            <p:stCondLst>
                              <p:cond delay="5500"/>
                            </p:stCondLst>
                            <p:childTnLst>
                              <p:par>
                                <p:cTn id="117" presetID="1" presetClass="entr" presetSubtype="0" fill="hold" grpId="30" nodeType="afterEffect">
                                  <p:stCondLst>
                                    <p:cond delay="500"/>
                                  </p:stCondLst>
                                  <p:iterate>
                                    <p:tmAbs val="0"/>
                                  </p:iterate>
                                  <p:childTnLst>
                                    <p:set>
                                      <p:cBhvr>
                                        <p:cTn id="118" fill="hold"/>
                                        <p:tgtEl>
                                          <p:spTgt spid="2456"/>
                                        </p:tgtEl>
                                        <p:attrNameLst>
                                          <p:attrName>style.visibility</p:attrName>
                                        </p:attrNameLst>
                                      </p:cBhvr>
                                      <p:to>
                                        <p:strVal val="visible"/>
                                      </p:to>
                                    </p:set>
                                  </p:childTnLst>
                                </p:cTn>
                              </p:par>
                            </p:childTnLst>
                          </p:cTn>
                        </p:par>
                        <p:par>
                          <p:cTn id="119" fill="hold">
                            <p:stCondLst>
                              <p:cond delay="6000"/>
                            </p:stCondLst>
                            <p:childTnLst>
                              <p:par>
                                <p:cTn id="120" presetID="1" presetClass="entr" presetSubtype="0" fill="hold" grpId="31" nodeType="afterEffect">
                                  <p:stCondLst>
                                    <p:cond delay="500"/>
                                  </p:stCondLst>
                                  <p:iterate>
                                    <p:tmAbs val="0"/>
                                  </p:iterate>
                                  <p:childTnLst>
                                    <p:set>
                                      <p:cBhvr>
                                        <p:cTn id="121" fill="hold"/>
                                        <p:tgtEl>
                                          <p:spTgt spid="2446"/>
                                        </p:tgtEl>
                                        <p:attrNameLst>
                                          <p:attrName>style.visibility</p:attrName>
                                        </p:attrNameLst>
                                      </p:cBhvr>
                                      <p:to>
                                        <p:strVal val="visible"/>
                                      </p:to>
                                    </p:set>
                                  </p:childTnLst>
                                </p:cTn>
                              </p:par>
                            </p:childTnLst>
                          </p:cTn>
                        </p:par>
                        <p:par>
                          <p:cTn id="122" fill="hold">
                            <p:stCondLst>
                              <p:cond delay="6500"/>
                            </p:stCondLst>
                            <p:childTnLst>
                              <p:par>
                                <p:cTn id="123" presetID="1" presetClass="entr" presetSubtype="0" fill="hold" grpId="32" nodeType="afterEffect">
                                  <p:stCondLst>
                                    <p:cond delay="500"/>
                                  </p:stCondLst>
                                  <p:iterate>
                                    <p:tmAbs val="0"/>
                                  </p:iterate>
                                  <p:childTnLst>
                                    <p:set>
                                      <p:cBhvr>
                                        <p:cTn id="124" fill="hold"/>
                                        <p:tgtEl>
                                          <p:spTgt spid="2450"/>
                                        </p:tgtEl>
                                        <p:attrNameLst>
                                          <p:attrName>style.visibility</p:attrName>
                                        </p:attrNameLst>
                                      </p:cBhvr>
                                      <p:to>
                                        <p:strVal val="visible"/>
                                      </p:to>
                                    </p:set>
                                  </p:childTnLst>
                                </p:cTn>
                              </p:par>
                            </p:childTnLst>
                          </p:cTn>
                        </p:par>
                        <p:par>
                          <p:cTn id="125" fill="hold">
                            <p:stCondLst>
                              <p:cond delay="7000"/>
                            </p:stCondLst>
                            <p:childTnLst>
                              <p:par>
                                <p:cTn id="126" presetID="1" presetClass="entr" presetSubtype="0" fill="hold" grpId="33" nodeType="afterEffect">
                                  <p:stCondLst>
                                    <p:cond delay="500"/>
                                  </p:stCondLst>
                                  <p:iterate>
                                    <p:tmAbs val="0"/>
                                  </p:iterate>
                                  <p:childTnLst>
                                    <p:set>
                                      <p:cBhvr>
                                        <p:cTn id="127" fill="hold"/>
                                        <p:tgtEl>
                                          <p:spTgt spid="2453"/>
                                        </p:tgtEl>
                                        <p:attrNameLst>
                                          <p:attrName>style.visibility</p:attrName>
                                        </p:attrNameLst>
                                      </p:cBhvr>
                                      <p:to>
                                        <p:strVal val="visible"/>
                                      </p:to>
                                    </p:set>
                                  </p:childTnLst>
                                </p:cTn>
                              </p:par>
                            </p:childTnLst>
                          </p:cTn>
                        </p:par>
                        <p:par>
                          <p:cTn id="128" fill="hold">
                            <p:stCondLst>
                              <p:cond delay="7500"/>
                            </p:stCondLst>
                            <p:childTnLst>
                              <p:par>
                                <p:cTn id="129" presetID="1" presetClass="entr" presetSubtype="0" fill="hold" grpId="34" nodeType="afterEffect">
                                  <p:stCondLst>
                                    <p:cond delay="500"/>
                                  </p:stCondLst>
                                  <p:iterate>
                                    <p:tmAbs val="0"/>
                                  </p:iterate>
                                  <p:childTnLst>
                                    <p:set>
                                      <p:cBhvr>
                                        <p:cTn id="130" fill="hold"/>
                                        <p:tgtEl>
                                          <p:spTgt spid="2459"/>
                                        </p:tgtEl>
                                        <p:attrNameLst>
                                          <p:attrName>style.visibility</p:attrName>
                                        </p:attrNameLst>
                                      </p:cBhvr>
                                      <p:to>
                                        <p:strVal val="visible"/>
                                      </p:to>
                                    </p:set>
                                  </p:childTnLst>
                                </p:cTn>
                              </p:par>
                            </p:childTnLst>
                          </p:cTn>
                        </p:par>
                        <p:par>
                          <p:cTn id="131" fill="hold">
                            <p:stCondLst>
                              <p:cond delay="8000"/>
                            </p:stCondLst>
                            <p:childTnLst>
                              <p:par>
                                <p:cTn id="132" presetID="1" presetClass="entr" presetSubtype="0" fill="hold" grpId="35" nodeType="afterEffect">
                                  <p:stCondLst>
                                    <p:cond delay="500"/>
                                  </p:stCondLst>
                                  <p:iterate>
                                    <p:tmAbs val="0"/>
                                  </p:iterate>
                                  <p:childTnLst>
                                    <p:set>
                                      <p:cBhvr>
                                        <p:cTn id="133" fill="hold"/>
                                        <p:tgtEl>
                                          <p:spTgt spid="2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4" grpId="15" animBg="1" advAuto="0"/>
      <p:bldP spid="2416" grpId="17" animBg="1" advAuto="0"/>
      <p:bldP spid="2418" grpId="11" animBg="1" advAuto="0"/>
      <p:bldP spid="2420" grpId="13" animBg="1" advAuto="0"/>
      <p:bldP spid="2427" grpId="2" animBg="1" advAuto="0"/>
      <p:bldP spid="2429" grpId="4" animBg="1" advAuto="0"/>
      <p:bldP spid="2431" grpId="6" animBg="1" advAuto="0"/>
      <p:bldP spid="2433" grpId="8" animBg="1" advAuto="0"/>
      <p:bldP spid="2446" grpId="31" animBg="1" advAuto="0"/>
      <p:bldP spid="2450" grpId="32" animBg="1" advAuto="0"/>
      <p:bldP spid="2453" grpId="33" animBg="1" advAuto="0"/>
      <p:bldP spid="2456" grpId="30" animBg="1" advAuto="0"/>
      <p:bldP spid="2459" grpId="34" animBg="1" advAuto="0"/>
      <p:bldP spid="2462" grpId="29" animBg="1" advAuto="0"/>
      <p:bldP spid="2465" grpId="35" animBg="1" advAuto="0"/>
      <p:bldP spid="2468" grpId="28" animBg="1" advAuto="0"/>
      <p:bldP spid="2471" grpId="20" animBg="1" advAuto="0"/>
      <p:bldP spid="2474" grpId="27" animBg="1" advAuto="0"/>
      <p:bldP spid="2477" grpId="26" animBg="1" advAuto="0"/>
      <p:bldP spid="2480" grpId="21" animBg="1" advAuto="0"/>
      <p:bldP spid="2483" grpId="25" animBg="1" advAuto="0"/>
      <p:bldP spid="2486" grpId="22" animBg="1" advAuto="0"/>
      <p:bldP spid="2489" grpId="24" animBg="1" advAuto="0"/>
      <p:bldP spid="2492" grpId="23" animBg="1" advAuto="0"/>
      <p:bldP spid="2494" grpId="16" animBg="1" advAuto="0"/>
      <p:bldP spid="2496" grpId="18" animBg="1" advAuto="0"/>
      <p:bldP spid="2498" grpId="3" animBg="1" advAuto="0"/>
      <p:bldP spid="2500" grpId="5" animBg="1" advAuto="0"/>
      <p:bldP spid="2502" grpId="12" animBg="1" advAuto="0"/>
      <p:bldP spid="2504" grpId="14" animBg="1" advAuto="0"/>
      <p:bldP spid="2516" grpId="7" animBg="1" advAuto="0"/>
      <p:bldP spid="2518" grpId="9" animBg="1" advAuto="0"/>
      <p:bldP spid="2522" grpId="1" build="p" bldLvl="5" animBg="1" advAuto="0"/>
      <p:bldP spid="2523" grpId="19" animBg="1" advAuto="0"/>
      <p:bldP spid="2524" grpId="10"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0" name="Linked Genes OHT 3.png"/>
          <p:cNvPicPr>
            <a:picLocks noChangeAspect="1"/>
          </p:cNvPicPr>
          <p:nvPr/>
        </p:nvPicPr>
        <p:blipFill>
          <a:blip r:embed="rId2">
            <a:extLst/>
          </a:blip>
          <a:stretch>
            <a:fillRect/>
          </a:stretch>
        </p:blipFill>
        <p:spPr>
          <a:xfrm>
            <a:off x="11001255" y="6177790"/>
            <a:ext cx="1612192" cy="1612192"/>
          </a:xfrm>
          <a:prstGeom prst="rect">
            <a:avLst/>
          </a:prstGeom>
          <a:ln w="12700">
            <a:miter lim="400000"/>
          </a:ln>
        </p:spPr>
      </p:pic>
      <p:pic>
        <p:nvPicPr>
          <p:cNvPr id="2531" name="Linked Genes OHT 1.png"/>
          <p:cNvPicPr>
            <a:picLocks noChangeAspect="1"/>
          </p:cNvPicPr>
          <p:nvPr/>
        </p:nvPicPr>
        <p:blipFill>
          <a:blip r:embed="rId3">
            <a:extLst/>
          </a:blip>
          <a:stretch>
            <a:fillRect/>
          </a:stretch>
        </p:blipFill>
        <p:spPr>
          <a:xfrm>
            <a:off x="5496673" y="6177790"/>
            <a:ext cx="1612312" cy="1612312"/>
          </a:xfrm>
          <a:prstGeom prst="rect">
            <a:avLst/>
          </a:prstGeom>
          <a:ln w="12700">
            <a:miter lim="400000"/>
          </a:ln>
        </p:spPr>
      </p:pic>
      <p:pic>
        <p:nvPicPr>
          <p:cNvPr id="2532" name="Linked Genes OHT 1.png"/>
          <p:cNvPicPr>
            <a:picLocks noChangeAspect="1"/>
          </p:cNvPicPr>
          <p:nvPr/>
        </p:nvPicPr>
        <p:blipFill>
          <a:blip r:embed="rId3">
            <a:extLst/>
          </a:blip>
          <a:stretch>
            <a:fillRect/>
          </a:stretch>
        </p:blipFill>
        <p:spPr>
          <a:xfrm>
            <a:off x="7305153" y="6177790"/>
            <a:ext cx="1612312" cy="1612312"/>
          </a:xfrm>
          <a:prstGeom prst="rect">
            <a:avLst/>
          </a:prstGeom>
          <a:ln w="12700">
            <a:miter lim="400000"/>
          </a:ln>
        </p:spPr>
      </p:pic>
      <p:pic>
        <p:nvPicPr>
          <p:cNvPr id="2533" name="Linked Genes OHT 3.png"/>
          <p:cNvPicPr>
            <a:picLocks noChangeAspect="1"/>
          </p:cNvPicPr>
          <p:nvPr/>
        </p:nvPicPr>
        <p:blipFill>
          <a:blip r:embed="rId2">
            <a:extLst/>
          </a:blip>
          <a:stretch>
            <a:fillRect/>
          </a:stretch>
        </p:blipFill>
        <p:spPr>
          <a:xfrm>
            <a:off x="9141976" y="6177790"/>
            <a:ext cx="1612192" cy="1612192"/>
          </a:xfrm>
          <a:prstGeom prst="rect">
            <a:avLst/>
          </a:prstGeom>
          <a:ln w="12700">
            <a:miter lim="400000"/>
          </a:ln>
        </p:spPr>
      </p:pic>
      <p:sp>
        <p:nvSpPr>
          <p:cNvPr id="2534" name="Shape 2534"/>
          <p:cNvSpPr>
            <a:spLocks noGrp="1"/>
          </p:cNvSpPr>
          <p:nvPr>
            <p:ph type="title"/>
          </p:nvPr>
        </p:nvSpPr>
        <p:spPr>
          <a:prstGeom prst="rect">
            <a:avLst/>
          </a:prstGeom>
        </p:spPr>
        <p:txBody>
          <a:bodyPr/>
          <a:lstStyle>
            <a:lvl1pPr>
              <a:tabLst>
                <a:tab pos="952500" algn="l"/>
              </a:tabLst>
            </a:lvl1pPr>
          </a:lstStyle>
          <a:p>
            <a:r>
              <a:t>Linked Genes</a:t>
            </a:r>
          </a:p>
        </p:txBody>
      </p:sp>
      <p:sp>
        <p:nvSpPr>
          <p:cNvPr id="2535" name="Shape 2535"/>
          <p:cNvSpPr>
            <a:spLocks noGrp="1"/>
          </p:cNvSpPr>
          <p:nvPr>
            <p:ph type="body" sz="quarter" idx="1"/>
          </p:nvPr>
        </p:nvSpPr>
        <p:spPr>
          <a:xfrm>
            <a:off x="368300" y="1790700"/>
            <a:ext cx="5956300" cy="3848646"/>
          </a:xfrm>
          <a:prstGeom prst="rect">
            <a:avLst/>
          </a:prstGeom>
        </p:spPr>
        <p:txBody>
          <a:bodyPr/>
          <a:lstStyle/>
          <a:p>
            <a:pPr marL="345600" indent="-345600">
              <a:tabLst>
                <a:tab pos="1016000" algn="l"/>
              </a:tabLst>
            </a:pPr>
            <a:r>
              <a:t>Genes on the same chromosome are said to be linked. They are inherited together as a unit and do not undergo independent assortment.</a:t>
            </a:r>
          </a:p>
          <a:p>
            <a:pPr marL="345600" indent="-345600">
              <a:tabLst>
                <a:tab pos="1016000" algn="l"/>
              </a:tabLst>
            </a:pPr>
            <a:r>
              <a:t>Linkage can alter expected genotype and phenotype ratios in the offspring.</a:t>
            </a:r>
          </a:p>
          <a:p>
            <a:pPr marL="680000" lvl="1" indent="-320000">
              <a:tabLst>
                <a:tab pos="1485900" algn="l"/>
              </a:tabLst>
            </a:pPr>
            <a:r>
              <a:t>In this example, only two types of gamete are produced instead of the expected four kinds if the genes were assorted independently.</a:t>
            </a:r>
          </a:p>
        </p:txBody>
      </p:sp>
      <p:sp>
        <p:nvSpPr>
          <p:cNvPr id="2536" name="Shape 2536"/>
          <p:cNvSpPr/>
          <p:nvPr/>
        </p:nvSpPr>
        <p:spPr>
          <a:xfrm>
            <a:off x="6794500" y="8661400"/>
            <a:ext cx="44577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lvl1pPr>
          </a:lstStyle>
          <a:p>
            <a:r>
              <a:t>Genes A and B control different traits and are on the same chromosome.</a:t>
            </a:r>
          </a:p>
        </p:txBody>
      </p:sp>
      <p:sp>
        <p:nvSpPr>
          <p:cNvPr id="2537" name="Shape 2537"/>
          <p:cNvSpPr/>
          <p:nvPr/>
        </p:nvSpPr>
        <p:spPr>
          <a:xfrm>
            <a:off x="11544300" y="8064500"/>
            <a:ext cx="40661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6795"/>
                </a:solidFill>
              </a:defRPr>
            </a:lvl1pPr>
          </a:lstStyle>
          <a:p>
            <a:r>
              <a:t>aB</a:t>
            </a:r>
          </a:p>
        </p:txBody>
      </p:sp>
      <p:sp>
        <p:nvSpPr>
          <p:cNvPr id="2538" name="Shape 2538"/>
          <p:cNvSpPr/>
          <p:nvPr/>
        </p:nvSpPr>
        <p:spPr>
          <a:xfrm>
            <a:off x="9677400" y="8064500"/>
            <a:ext cx="40661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6795"/>
                </a:solidFill>
              </a:defRPr>
            </a:lvl1pPr>
          </a:lstStyle>
          <a:p>
            <a:r>
              <a:t>aB</a:t>
            </a:r>
          </a:p>
        </p:txBody>
      </p:sp>
      <p:sp>
        <p:nvSpPr>
          <p:cNvPr id="2539" name="Shape 2539"/>
          <p:cNvSpPr/>
          <p:nvPr/>
        </p:nvSpPr>
        <p:spPr>
          <a:xfrm>
            <a:off x="4419600" y="8051800"/>
            <a:ext cx="109274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006795"/>
                </a:solidFill>
              </a:defRPr>
            </a:lvl1pPr>
          </a:lstStyle>
          <a:p>
            <a:r>
              <a:t>Gametes</a:t>
            </a:r>
          </a:p>
        </p:txBody>
      </p:sp>
      <p:sp>
        <p:nvSpPr>
          <p:cNvPr id="2540" name="Shape 2540"/>
          <p:cNvSpPr/>
          <p:nvPr/>
        </p:nvSpPr>
        <p:spPr>
          <a:xfrm>
            <a:off x="7823200" y="8064500"/>
            <a:ext cx="40661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6795"/>
                </a:solidFill>
              </a:defRPr>
            </a:lvl1pPr>
          </a:lstStyle>
          <a:p>
            <a:r>
              <a:t>Ab</a:t>
            </a:r>
          </a:p>
        </p:txBody>
      </p:sp>
      <p:sp>
        <p:nvSpPr>
          <p:cNvPr id="2541" name="Shape 2541"/>
          <p:cNvSpPr/>
          <p:nvPr/>
        </p:nvSpPr>
        <p:spPr>
          <a:xfrm>
            <a:off x="6096000" y="8064500"/>
            <a:ext cx="40661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6795"/>
                </a:solidFill>
              </a:defRPr>
            </a:lvl1pPr>
          </a:lstStyle>
          <a:p>
            <a:r>
              <a:t>Ab</a:t>
            </a:r>
          </a:p>
        </p:txBody>
      </p:sp>
      <p:sp>
        <p:nvSpPr>
          <p:cNvPr id="2542" name="Shape 2542"/>
          <p:cNvSpPr/>
          <p:nvPr/>
        </p:nvSpPr>
        <p:spPr>
          <a:xfrm>
            <a:off x="8534400" y="5613400"/>
            <a:ext cx="90187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i="1">
                <a:solidFill>
                  <a:srgbClr val="006795"/>
                </a:solidFill>
              </a:defRPr>
            </a:lvl1pPr>
          </a:lstStyle>
          <a:p>
            <a:r>
              <a:t>Meiosis</a:t>
            </a:r>
          </a:p>
        </p:txBody>
      </p:sp>
      <p:sp>
        <p:nvSpPr>
          <p:cNvPr id="2543" name="Shape 2543"/>
          <p:cNvSpPr/>
          <p:nvPr/>
        </p:nvSpPr>
        <p:spPr>
          <a:xfrm flipV="1">
            <a:off x="6756400" y="3302000"/>
            <a:ext cx="2184400" cy="2946400"/>
          </a:xfrm>
          <a:prstGeom prst="line">
            <a:avLst/>
          </a:prstGeom>
          <a:ln w="381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44" name="Shape 2544"/>
          <p:cNvSpPr/>
          <p:nvPr/>
        </p:nvSpPr>
        <p:spPr>
          <a:xfrm flipV="1">
            <a:off x="8204200" y="3302000"/>
            <a:ext cx="719667" cy="2832101"/>
          </a:xfrm>
          <a:prstGeom prst="line">
            <a:avLst/>
          </a:prstGeom>
          <a:ln w="381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45" name="Shape 2545"/>
          <p:cNvSpPr/>
          <p:nvPr/>
        </p:nvSpPr>
        <p:spPr>
          <a:xfrm flipH="1" flipV="1">
            <a:off x="8906933" y="3302000"/>
            <a:ext cx="999067" cy="2832100"/>
          </a:xfrm>
          <a:prstGeom prst="line">
            <a:avLst/>
          </a:prstGeom>
          <a:ln w="381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46" name="Shape 2546"/>
          <p:cNvSpPr/>
          <p:nvPr/>
        </p:nvSpPr>
        <p:spPr>
          <a:xfrm flipH="1" flipV="1">
            <a:off x="8940800" y="3335866"/>
            <a:ext cx="2705100" cy="2772835"/>
          </a:xfrm>
          <a:prstGeom prst="line">
            <a:avLst/>
          </a:prstGeom>
          <a:ln w="381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2547" name="Linked Genes OHT 2.png"/>
          <p:cNvPicPr>
            <a:picLocks noChangeAspect="1"/>
          </p:cNvPicPr>
          <p:nvPr/>
        </p:nvPicPr>
        <p:blipFill>
          <a:blip r:embed="rId4">
            <a:extLst/>
          </a:blip>
          <a:stretch>
            <a:fillRect/>
          </a:stretch>
        </p:blipFill>
        <p:spPr>
          <a:xfrm>
            <a:off x="7851378" y="2369085"/>
            <a:ext cx="2182972" cy="2182973"/>
          </a:xfrm>
          <a:prstGeom prst="rect">
            <a:avLst/>
          </a:prstGeom>
          <a:ln w="12700">
            <a:miter lim="400000"/>
          </a:ln>
        </p:spPr>
      </p:pic>
      <p:sp>
        <p:nvSpPr>
          <p:cNvPr id="2548" name="Shape 2548"/>
          <p:cNvSpPr/>
          <p:nvPr/>
        </p:nvSpPr>
        <p:spPr>
          <a:xfrm>
            <a:off x="7620000" y="1549400"/>
            <a:ext cx="25908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a:solidFill>
                  <a:srgbClr val="006795"/>
                </a:solidFill>
              </a:defRPr>
            </a:lvl1pPr>
          </a:lstStyle>
          <a:p>
            <a:r>
              <a:t>One homologous pair of chromosomes</a:t>
            </a:r>
          </a:p>
        </p:txBody>
      </p:sp>
      <p:sp>
        <p:nvSpPr>
          <p:cNvPr id="2549" name="Shape 2549"/>
          <p:cNvSpPr/>
          <p:nvPr/>
        </p:nvSpPr>
        <p:spPr>
          <a:xfrm>
            <a:off x="10248900" y="3009900"/>
            <a:ext cx="90198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006795"/>
                </a:solidFill>
              </a:defRPr>
            </a:lvl1pPr>
          </a:lstStyle>
          <a:p>
            <a:r>
              <a:t>Oocyte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3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3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3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3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5" grpId="1" build="p" bldLvl="5" animBg="1" advAuto="0"/>
      <p:bldP spid="2536" grpId="2"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1" name="Shape 2551"/>
          <p:cNvSpPr/>
          <p:nvPr/>
        </p:nvSpPr>
        <p:spPr>
          <a:xfrm>
            <a:off x="6261100" y="6731000"/>
            <a:ext cx="939800" cy="2120900"/>
          </a:xfrm>
          <a:prstGeom prst="rect">
            <a:avLst/>
          </a:prstGeom>
          <a:solidFill>
            <a:srgbClr val="C5E0ED"/>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52" name="Shape 2552"/>
          <p:cNvSpPr/>
          <p:nvPr/>
        </p:nvSpPr>
        <p:spPr>
          <a:xfrm>
            <a:off x="7302500" y="6731000"/>
            <a:ext cx="939800" cy="2120900"/>
          </a:xfrm>
          <a:prstGeom prst="rect">
            <a:avLst/>
          </a:prstGeom>
          <a:solidFill>
            <a:srgbClr val="C5E0ED"/>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53" name="Shape 2553"/>
          <p:cNvSpPr/>
          <p:nvPr/>
        </p:nvSpPr>
        <p:spPr>
          <a:xfrm>
            <a:off x="9690100" y="6731000"/>
            <a:ext cx="939800" cy="2120900"/>
          </a:xfrm>
          <a:prstGeom prst="rect">
            <a:avLst/>
          </a:prstGeom>
          <a:solidFill>
            <a:srgbClr val="C5E0ED"/>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54" name="Shape 2554"/>
          <p:cNvSpPr/>
          <p:nvPr/>
        </p:nvSpPr>
        <p:spPr>
          <a:xfrm>
            <a:off x="10718800" y="6731000"/>
            <a:ext cx="939800" cy="2120900"/>
          </a:xfrm>
          <a:prstGeom prst="rect">
            <a:avLst/>
          </a:prstGeom>
          <a:solidFill>
            <a:srgbClr val="C5E0ED"/>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55" name="Shape 2555"/>
          <p:cNvSpPr/>
          <p:nvPr/>
        </p:nvSpPr>
        <p:spPr>
          <a:xfrm>
            <a:off x="10223500" y="3937000"/>
            <a:ext cx="939800" cy="2120900"/>
          </a:xfrm>
          <a:prstGeom prst="rect">
            <a:avLst/>
          </a:prstGeom>
          <a:solidFill>
            <a:srgbClr val="C5E0ED"/>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56" name="Shape 2556"/>
          <p:cNvSpPr/>
          <p:nvPr/>
        </p:nvSpPr>
        <p:spPr>
          <a:xfrm>
            <a:off x="6731000" y="3949700"/>
            <a:ext cx="939800" cy="2120900"/>
          </a:xfrm>
          <a:prstGeom prst="rect">
            <a:avLst/>
          </a:prstGeom>
          <a:solidFill>
            <a:srgbClr val="C5E0ED"/>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57" name="Shape 2557"/>
          <p:cNvSpPr>
            <a:spLocks noGrp="1"/>
          </p:cNvSpPr>
          <p:nvPr>
            <p:ph type="title"/>
          </p:nvPr>
        </p:nvSpPr>
        <p:spPr>
          <a:prstGeom prst="rect">
            <a:avLst/>
          </a:prstGeom>
        </p:spPr>
        <p:txBody>
          <a:bodyPr/>
          <a:lstStyle>
            <a:lvl1pPr>
              <a:tabLst>
                <a:tab pos="952500" algn="l"/>
              </a:tabLst>
            </a:lvl1pPr>
          </a:lstStyle>
          <a:p>
            <a:r>
              <a:t>Linked Genes 1</a:t>
            </a:r>
          </a:p>
        </p:txBody>
      </p:sp>
      <p:sp>
        <p:nvSpPr>
          <p:cNvPr id="2558" name="Shape 2558"/>
          <p:cNvSpPr>
            <a:spLocks noGrp="1"/>
          </p:cNvSpPr>
          <p:nvPr>
            <p:ph type="body" sz="half" idx="1"/>
          </p:nvPr>
        </p:nvSpPr>
        <p:spPr>
          <a:xfrm>
            <a:off x="368300" y="1790700"/>
            <a:ext cx="5510362" cy="5827713"/>
          </a:xfrm>
          <a:prstGeom prst="rect">
            <a:avLst/>
          </a:prstGeom>
        </p:spPr>
        <p:txBody>
          <a:bodyPr/>
          <a:lstStyle/>
          <a:p>
            <a:pPr>
              <a:lnSpc>
                <a:spcPts val="3200"/>
              </a:lnSpc>
              <a:tabLst>
                <a:tab pos="1016000" algn="l"/>
              </a:tabLst>
            </a:pPr>
            <a:r>
              <a:t>Genes located on the same chromosome are said to be </a:t>
            </a:r>
            <a:r>
              <a:rPr b="1">
                <a:solidFill>
                  <a:srgbClr val="006994"/>
                </a:solidFill>
              </a:rPr>
              <a:t>linked</a:t>
            </a:r>
            <a:r>
              <a:t> (e.g. genes A and B).</a:t>
            </a:r>
          </a:p>
          <a:p>
            <a:pPr>
              <a:lnSpc>
                <a:spcPts val="3200"/>
              </a:lnSpc>
              <a:tabLst>
                <a:tab pos="1016000" algn="l"/>
              </a:tabLst>
            </a:pPr>
            <a:r>
              <a:t>Tightly linked genes tend to be inherited together.</a:t>
            </a:r>
          </a:p>
          <a:p>
            <a:pPr>
              <a:lnSpc>
                <a:spcPts val="3200"/>
              </a:lnSpc>
              <a:tabLst>
                <a:tab pos="1016000" algn="l"/>
              </a:tabLst>
            </a:pPr>
            <a:r>
              <a:t>Linkage results in fewer genetic combinations of alleles in offspring (compared to genes on separate chromosomes).</a:t>
            </a:r>
          </a:p>
          <a:p>
            <a:pPr>
              <a:lnSpc>
                <a:spcPts val="3200"/>
              </a:lnSpc>
              <a:tabLst>
                <a:tab pos="1016000" algn="l"/>
              </a:tabLst>
            </a:pPr>
            <a:r>
              <a:t>In describing linkage, the appropriate notation shows a horizontal line separating linkage groups.</a:t>
            </a:r>
          </a:p>
        </p:txBody>
      </p:sp>
      <p:sp>
        <p:nvSpPr>
          <p:cNvPr id="2559" name="Shape 2559"/>
          <p:cNvSpPr/>
          <p:nvPr/>
        </p:nvSpPr>
        <p:spPr>
          <a:xfrm>
            <a:off x="7924800" y="5633578"/>
            <a:ext cx="20447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defRPr i="1">
                <a:solidFill>
                  <a:srgbClr val="000000"/>
                </a:solidFill>
              </a:defRPr>
            </a:lvl1pPr>
          </a:lstStyle>
          <a:p>
            <a:pPr>
              <a:defRPr i="0"/>
            </a:pPr>
            <a:r>
              <a:rPr i="1"/>
              <a:t>Chromosome pair before replication</a:t>
            </a:r>
          </a:p>
        </p:txBody>
      </p:sp>
      <p:sp>
        <p:nvSpPr>
          <p:cNvPr id="2560" name="Shape 2560"/>
          <p:cNvSpPr/>
          <p:nvPr/>
        </p:nvSpPr>
        <p:spPr>
          <a:xfrm>
            <a:off x="6997700" y="9075278"/>
            <a:ext cx="323977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nSpc>
                <a:spcPts val="2400"/>
              </a:lnSpc>
              <a:tabLst>
                <a:tab pos="520700" algn="l"/>
              </a:tabLst>
              <a:defRPr i="1">
                <a:solidFill>
                  <a:srgbClr val="000000"/>
                </a:solidFill>
              </a:defRPr>
            </a:lvl1pPr>
          </a:lstStyle>
          <a:p>
            <a:pPr>
              <a:defRPr i="0"/>
            </a:pPr>
            <a:r>
              <a:rPr i="1"/>
              <a:t>Chromosomes after replication</a:t>
            </a:r>
          </a:p>
        </p:txBody>
      </p:sp>
      <p:grpSp>
        <p:nvGrpSpPr>
          <p:cNvPr id="2563" name="Group 2563"/>
          <p:cNvGrpSpPr/>
          <p:nvPr/>
        </p:nvGrpSpPr>
        <p:grpSpPr>
          <a:xfrm>
            <a:off x="9779000" y="1536700"/>
            <a:ext cx="1765300" cy="533400"/>
            <a:chOff x="0" y="0"/>
            <a:chExt cx="1765300" cy="533400"/>
          </a:xfrm>
        </p:grpSpPr>
        <p:sp>
          <p:nvSpPr>
            <p:cNvPr id="2561" name="Shape 2561"/>
            <p:cNvSpPr/>
            <p:nvPr/>
          </p:nvSpPr>
          <p:spPr>
            <a:xfrm>
              <a:off x="25400" y="0"/>
              <a:ext cx="1739900" cy="533400"/>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62" name="Shape 2562"/>
            <p:cNvSpPr/>
            <p:nvPr/>
          </p:nvSpPr>
          <p:spPr>
            <a:xfrm>
              <a:off x="0" y="122609"/>
              <a:ext cx="1693789"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700"/>
                </a:lnSpc>
                <a:tabLst>
                  <a:tab pos="520700" algn="l"/>
                </a:tabLst>
                <a:defRPr sz="2000" b="1">
                  <a:solidFill>
                    <a:srgbClr val="FFFFFF"/>
                  </a:solidFill>
                </a:defRPr>
              </a:lvl1pPr>
            </a:lstStyle>
            <a:p>
              <a:pPr>
                <a:defRPr>
                  <a:solidFill>
                    <a:srgbClr val="000000"/>
                  </a:solidFill>
                </a:defRPr>
              </a:pPr>
              <a:r>
                <a:rPr>
                  <a:solidFill>
                    <a:srgbClr val="FFFFFF"/>
                  </a:solidFill>
                </a:rPr>
                <a:t>Parent 2 (2N)</a:t>
              </a:r>
            </a:p>
          </p:txBody>
        </p:sp>
      </p:grpSp>
      <p:grpSp>
        <p:nvGrpSpPr>
          <p:cNvPr id="2566" name="Group 2566"/>
          <p:cNvGrpSpPr/>
          <p:nvPr/>
        </p:nvGrpSpPr>
        <p:grpSpPr>
          <a:xfrm>
            <a:off x="6426200" y="1536700"/>
            <a:ext cx="1765300" cy="533400"/>
            <a:chOff x="0" y="0"/>
            <a:chExt cx="1765300" cy="533400"/>
          </a:xfrm>
        </p:grpSpPr>
        <p:sp>
          <p:nvSpPr>
            <p:cNvPr id="2564" name="Shape 2564"/>
            <p:cNvSpPr/>
            <p:nvPr/>
          </p:nvSpPr>
          <p:spPr>
            <a:xfrm>
              <a:off x="25400" y="0"/>
              <a:ext cx="1739900" cy="533400"/>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65" name="Shape 2565"/>
            <p:cNvSpPr/>
            <p:nvPr/>
          </p:nvSpPr>
          <p:spPr>
            <a:xfrm>
              <a:off x="0" y="97209"/>
              <a:ext cx="1693789"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700"/>
                </a:lnSpc>
                <a:tabLst>
                  <a:tab pos="520700" algn="l"/>
                </a:tabLst>
                <a:defRPr sz="2000" b="1">
                  <a:solidFill>
                    <a:srgbClr val="FFFFFF"/>
                  </a:solidFill>
                </a:defRPr>
              </a:lvl1pPr>
            </a:lstStyle>
            <a:p>
              <a:pPr>
                <a:defRPr>
                  <a:solidFill>
                    <a:srgbClr val="000000"/>
                  </a:solidFill>
                </a:defRPr>
              </a:pPr>
              <a:r>
                <a:rPr>
                  <a:solidFill>
                    <a:srgbClr val="FFFFFF"/>
                  </a:solidFill>
                </a:rPr>
                <a:t>Parent 1 (2N)</a:t>
              </a:r>
            </a:p>
          </p:txBody>
        </p:sp>
      </p:grpSp>
      <p:sp>
        <p:nvSpPr>
          <p:cNvPr id="2567" name="Shape 2567"/>
          <p:cNvSpPr/>
          <p:nvPr/>
        </p:nvSpPr>
        <p:spPr>
          <a:xfrm>
            <a:off x="9512300" y="2229978"/>
            <a:ext cx="80063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nSpc>
                <a:spcPts val="2400"/>
              </a:lnSpc>
              <a:tabLst>
                <a:tab pos="520700" algn="l"/>
              </a:tabLst>
              <a:defRPr i="1">
                <a:solidFill>
                  <a:srgbClr val="000000"/>
                </a:solidFill>
              </a:defRPr>
            </a:lvl1pPr>
          </a:lstStyle>
          <a:p>
            <a:pPr>
              <a:defRPr i="0"/>
            </a:pPr>
            <a:r>
              <a:rPr i="1"/>
              <a:t>Linked</a:t>
            </a:r>
          </a:p>
        </p:txBody>
      </p:sp>
      <p:sp>
        <p:nvSpPr>
          <p:cNvPr id="2568" name="Shape 2568"/>
          <p:cNvSpPr/>
          <p:nvPr/>
        </p:nvSpPr>
        <p:spPr>
          <a:xfrm>
            <a:off x="9512300" y="2623678"/>
            <a:ext cx="80063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nSpc>
                <a:spcPts val="2400"/>
              </a:lnSpc>
              <a:tabLst>
                <a:tab pos="520700" algn="l"/>
              </a:tabLst>
              <a:defRPr i="1">
                <a:solidFill>
                  <a:srgbClr val="000000"/>
                </a:solidFill>
              </a:defRPr>
            </a:lvl1pPr>
          </a:lstStyle>
          <a:p>
            <a:pPr>
              <a:defRPr i="0"/>
            </a:pPr>
            <a:r>
              <a:rPr i="1"/>
              <a:t>Linked</a:t>
            </a:r>
          </a:p>
        </p:txBody>
      </p:sp>
      <p:pic>
        <p:nvPicPr>
          <p:cNvPr id="2569" name="Linkage 1 OHT 1.pdf"/>
          <p:cNvPicPr>
            <a:picLocks noChangeAspect="1"/>
          </p:cNvPicPr>
          <p:nvPr/>
        </p:nvPicPr>
        <p:blipFill>
          <a:blip r:embed="rId2">
            <a:extLst/>
          </a:blip>
          <a:stretch>
            <a:fillRect/>
          </a:stretch>
        </p:blipFill>
        <p:spPr>
          <a:xfrm>
            <a:off x="6741117" y="4089400"/>
            <a:ext cx="424267" cy="1854200"/>
          </a:xfrm>
          <a:prstGeom prst="rect">
            <a:avLst/>
          </a:prstGeom>
          <a:ln w="12700">
            <a:miter lim="400000"/>
          </a:ln>
        </p:spPr>
      </p:pic>
      <p:pic>
        <p:nvPicPr>
          <p:cNvPr id="2570" name="Linkage 1 OHT 2.pdf"/>
          <p:cNvPicPr>
            <a:picLocks noChangeAspect="1"/>
          </p:cNvPicPr>
          <p:nvPr/>
        </p:nvPicPr>
        <p:blipFill>
          <a:blip r:embed="rId3">
            <a:extLst/>
          </a:blip>
          <a:stretch>
            <a:fillRect/>
          </a:stretch>
        </p:blipFill>
        <p:spPr>
          <a:xfrm>
            <a:off x="7191428" y="4089400"/>
            <a:ext cx="374543" cy="1841500"/>
          </a:xfrm>
          <a:prstGeom prst="rect">
            <a:avLst/>
          </a:prstGeom>
          <a:ln w="12700">
            <a:miter lim="400000"/>
          </a:ln>
        </p:spPr>
      </p:pic>
      <p:pic>
        <p:nvPicPr>
          <p:cNvPr id="2571" name="Linkage 1 OHT 3.pdf"/>
          <p:cNvPicPr>
            <a:picLocks noChangeAspect="1"/>
          </p:cNvPicPr>
          <p:nvPr/>
        </p:nvPicPr>
        <p:blipFill>
          <a:blip r:embed="rId4">
            <a:extLst/>
          </a:blip>
          <a:stretch>
            <a:fillRect/>
          </a:stretch>
        </p:blipFill>
        <p:spPr>
          <a:xfrm>
            <a:off x="10290443" y="4089400"/>
            <a:ext cx="361413" cy="1854200"/>
          </a:xfrm>
          <a:prstGeom prst="rect">
            <a:avLst/>
          </a:prstGeom>
          <a:ln w="12700">
            <a:miter lim="400000"/>
          </a:ln>
        </p:spPr>
      </p:pic>
      <p:pic>
        <p:nvPicPr>
          <p:cNvPr id="2572" name="Linkage 1 OHT 4.pdf"/>
          <p:cNvPicPr>
            <a:picLocks/>
          </p:cNvPicPr>
          <p:nvPr/>
        </p:nvPicPr>
        <p:blipFill>
          <a:blip r:embed="rId5">
            <a:extLst/>
          </a:blip>
          <a:stretch>
            <a:fillRect/>
          </a:stretch>
        </p:blipFill>
        <p:spPr>
          <a:xfrm>
            <a:off x="10698067" y="4089400"/>
            <a:ext cx="406409" cy="1854200"/>
          </a:xfrm>
          <a:prstGeom prst="rect">
            <a:avLst/>
          </a:prstGeom>
          <a:ln w="12700">
            <a:miter lim="400000"/>
          </a:ln>
        </p:spPr>
      </p:pic>
      <p:pic>
        <p:nvPicPr>
          <p:cNvPr id="2573" name="Linkage 1 OHT 5.pdf"/>
          <p:cNvPicPr>
            <a:picLocks noChangeAspect="1"/>
          </p:cNvPicPr>
          <p:nvPr/>
        </p:nvPicPr>
        <p:blipFill>
          <a:blip r:embed="rId6">
            <a:extLst/>
          </a:blip>
          <a:stretch>
            <a:fillRect/>
          </a:stretch>
        </p:blipFill>
        <p:spPr>
          <a:xfrm>
            <a:off x="6269729" y="6778064"/>
            <a:ext cx="889001" cy="2039472"/>
          </a:xfrm>
          <a:prstGeom prst="rect">
            <a:avLst/>
          </a:prstGeom>
          <a:ln w="12700">
            <a:miter lim="400000"/>
          </a:ln>
        </p:spPr>
      </p:pic>
      <p:pic>
        <p:nvPicPr>
          <p:cNvPr id="2574" name="Linkage 1 OHT 6.pdf"/>
          <p:cNvPicPr>
            <a:picLocks noChangeAspect="1"/>
          </p:cNvPicPr>
          <p:nvPr/>
        </p:nvPicPr>
        <p:blipFill>
          <a:blip r:embed="rId7">
            <a:extLst/>
          </a:blip>
          <a:stretch>
            <a:fillRect/>
          </a:stretch>
        </p:blipFill>
        <p:spPr>
          <a:xfrm>
            <a:off x="7369503" y="6781800"/>
            <a:ext cx="805794" cy="2032000"/>
          </a:xfrm>
          <a:prstGeom prst="rect">
            <a:avLst/>
          </a:prstGeom>
          <a:ln w="12700">
            <a:miter lim="400000"/>
          </a:ln>
        </p:spPr>
      </p:pic>
      <p:pic>
        <p:nvPicPr>
          <p:cNvPr id="2575" name="Linkage 1 OHT 8.pdf"/>
          <p:cNvPicPr>
            <a:picLocks noChangeAspect="1"/>
          </p:cNvPicPr>
          <p:nvPr/>
        </p:nvPicPr>
        <p:blipFill>
          <a:blip r:embed="rId8">
            <a:extLst/>
          </a:blip>
          <a:stretch>
            <a:fillRect/>
          </a:stretch>
        </p:blipFill>
        <p:spPr>
          <a:xfrm>
            <a:off x="9781299" y="6832035"/>
            <a:ext cx="749301" cy="1931530"/>
          </a:xfrm>
          <a:prstGeom prst="rect">
            <a:avLst/>
          </a:prstGeom>
          <a:ln w="12700">
            <a:miter lim="400000"/>
          </a:ln>
        </p:spPr>
      </p:pic>
      <p:sp>
        <p:nvSpPr>
          <p:cNvPr id="2576" name="Shape 2576"/>
          <p:cNvSpPr/>
          <p:nvPr/>
        </p:nvSpPr>
        <p:spPr>
          <a:xfrm>
            <a:off x="7081733" y="2332409"/>
            <a:ext cx="450132" cy="5758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p>
            <a:pPr marL="0" marR="5667375" algn="ctr">
              <a:lnSpc>
                <a:spcPts val="4300"/>
              </a:lnSpc>
              <a:tabLst>
                <a:tab pos="520700" algn="l"/>
              </a:tabLst>
              <a:defRPr>
                <a:solidFill>
                  <a:srgbClr val="000000"/>
                </a:solidFill>
              </a:defRPr>
            </a:pPr>
            <a:r>
              <a:rPr sz="2000" b="1" i="1"/>
              <a:t>AB</a:t>
            </a:r>
          </a:p>
          <a:p>
            <a:pPr marL="0" marR="5667375" algn="ctr">
              <a:lnSpc>
                <a:spcPts val="4300"/>
              </a:lnSpc>
              <a:tabLst>
                <a:tab pos="520700" algn="l"/>
              </a:tabLst>
              <a:defRPr>
                <a:solidFill>
                  <a:srgbClr val="000000"/>
                </a:solidFill>
              </a:defRPr>
            </a:pPr>
            <a:r>
              <a:rPr sz="2000" b="1" i="1"/>
              <a:t>ab</a:t>
            </a:r>
          </a:p>
        </p:txBody>
      </p:sp>
      <p:sp>
        <p:nvSpPr>
          <p:cNvPr id="2577" name="Shape 2577"/>
          <p:cNvSpPr/>
          <p:nvPr/>
        </p:nvSpPr>
        <p:spPr>
          <a:xfrm>
            <a:off x="10701905" y="2319709"/>
            <a:ext cx="379687" cy="5758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p>
            <a:pPr marL="0" marR="5726429" algn="ctr">
              <a:lnSpc>
                <a:spcPts val="4300"/>
              </a:lnSpc>
              <a:tabLst>
                <a:tab pos="520700" algn="l"/>
              </a:tabLst>
              <a:defRPr>
                <a:solidFill>
                  <a:srgbClr val="000000"/>
                </a:solidFill>
              </a:defRPr>
            </a:pPr>
            <a:r>
              <a:rPr sz="2000" b="1" i="1"/>
              <a:t>ab</a:t>
            </a:r>
          </a:p>
          <a:p>
            <a:pPr marL="0" marR="5726429" algn="ctr">
              <a:lnSpc>
                <a:spcPts val="4300"/>
              </a:lnSpc>
              <a:tabLst>
                <a:tab pos="520700" algn="l"/>
              </a:tabLst>
              <a:defRPr>
                <a:solidFill>
                  <a:srgbClr val="000000"/>
                </a:solidFill>
              </a:defRPr>
            </a:pPr>
            <a:r>
              <a:rPr sz="2000" b="1" i="1"/>
              <a:t>ab</a:t>
            </a:r>
          </a:p>
        </p:txBody>
      </p:sp>
      <p:sp>
        <p:nvSpPr>
          <p:cNvPr id="2578" name="Shape 2578"/>
          <p:cNvSpPr/>
          <p:nvPr/>
        </p:nvSpPr>
        <p:spPr>
          <a:xfrm>
            <a:off x="7099300" y="2628900"/>
            <a:ext cx="406400" cy="127"/>
          </a:xfrm>
          <a:prstGeom prst="line">
            <a:avLst/>
          </a:prstGeom>
          <a:ln w="25400">
            <a:solidFill>
              <a:srgbClr val="000000"/>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79" name="Shape 2579"/>
          <p:cNvSpPr/>
          <p:nvPr/>
        </p:nvSpPr>
        <p:spPr>
          <a:xfrm>
            <a:off x="10693400" y="2616200"/>
            <a:ext cx="406400" cy="127"/>
          </a:xfrm>
          <a:prstGeom prst="line">
            <a:avLst/>
          </a:prstGeom>
          <a:ln w="25400">
            <a:solidFill>
              <a:srgbClr val="000000"/>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2580" name="Linkage 1 OHT 8.pdf"/>
          <p:cNvPicPr>
            <a:picLocks noChangeAspect="1"/>
          </p:cNvPicPr>
          <p:nvPr/>
        </p:nvPicPr>
        <p:blipFill>
          <a:blip r:embed="rId8">
            <a:extLst/>
          </a:blip>
          <a:stretch>
            <a:fillRect/>
          </a:stretch>
        </p:blipFill>
        <p:spPr>
          <a:xfrm>
            <a:off x="10809999" y="6832035"/>
            <a:ext cx="749301" cy="1931530"/>
          </a:xfrm>
          <a:prstGeom prst="rect">
            <a:avLst/>
          </a:prstGeom>
          <a:ln w="12700">
            <a:miter lim="400000"/>
          </a:ln>
        </p:spPr>
      </p:pic>
      <p:sp>
        <p:nvSpPr>
          <p:cNvPr id="2581" name="Shape 2581"/>
          <p:cNvSpPr/>
          <p:nvPr/>
        </p:nvSpPr>
        <p:spPr>
          <a:xfrm flipH="1" flipV="1">
            <a:off x="10397066" y="2387600"/>
            <a:ext cx="254001" cy="127"/>
          </a:xfrm>
          <a:prstGeom prst="line">
            <a:avLst/>
          </a:prstGeom>
          <a:ln w="254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582" name="Shape 2582"/>
          <p:cNvSpPr/>
          <p:nvPr/>
        </p:nvSpPr>
        <p:spPr>
          <a:xfrm flipH="1" flipV="1">
            <a:off x="10397066" y="2743200"/>
            <a:ext cx="254001" cy="127"/>
          </a:xfrm>
          <a:prstGeom prst="line">
            <a:avLst/>
          </a:prstGeom>
          <a:ln w="254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2588" name="Group 2588"/>
          <p:cNvGrpSpPr/>
          <p:nvPr/>
        </p:nvGrpSpPr>
        <p:grpSpPr>
          <a:xfrm>
            <a:off x="6629400" y="2603899"/>
            <a:ext cx="6146800" cy="2793945"/>
            <a:chOff x="0" y="0"/>
            <a:chExt cx="6146800" cy="2793943"/>
          </a:xfrm>
        </p:grpSpPr>
        <p:sp>
          <p:nvSpPr>
            <p:cNvPr id="2583" name="Shape 2583"/>
            <p:cNvSpPr/>
            <p:nvPr/>
          </p:nvSpPr>
          <p:spPr>
            <a:xfrm rot="10800000" flipH="1">
              <a:off x="4519931" y="0"/>
              <a:ext cx="1143001" cy="571500"/>
            </a:xfrm>
            <a:custGeom>
              <a:avLst/>
              <a:gdLst/>
              <a:ahLst/>
              <a:cxnLst>
                <a:cxn ang="0">
                  <a:pos x="wd2" y="hd2"/>
                </a:cxn>
                <a:cxn ang="5400000">
                  <a:pos x="wd2" y="hd2"/>
                </a:cxn>
                <a:cxn ang="10800000">
                  <a:pos x="wd2" y="hd2"/>
                </a:cxn>
                <a:cxn ang="16200000">
                  <a:pos x="wd2" y="hd2"/>
                </a:cxn>
              </a:cxnLst>
              <a:rect l="0" t="0" r="r" b="b"/>
              <a:pathLst>
                <a:path w="21600" h="21391" extrusionOk="0">
                  <a:moveTo>
                    <a:pt x="21600" y="0"/>
                  </a:moveTo>
                  <a:cubicBezTo>
                    <a:pt x="20522" y="19373"/>
                    <a:pt x="11423" y="21600"/>
                    <a:pt x="1724" y="21377"/>
                  </a:cubicBezTo>
                  <a:lnTo>
                    <a:pt x="0" y="21347"/>
                  </a:lnTo>
                </a:path>
              </a:pathLst>
            </a:cu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84" name="Shape 2584"/>
            <p:cNvSpPr/>
            <p:nvPr/>
          </p:nvSpPr>
          <p:spPr>
            <a:xfrm>
              <a:off x="4445000" y="654778"/>
              <a:ext cx="17018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defRPr>
                  <a:solidFill>
                    <a:srgbClr val="000000"/>
                  </a:solidFill>
                </a:defRPr>
              </a:lvl1pPr>
            </a:lstStyle>
            <a:p>
              <a:r>
                <a:t>Line indicates linkage</a:t>
              </a:r>
            </a:p>
          </p:txBody>
        </p:sp>
        <p:sp>
          <p:nvSpPr>
            <p:cNvPr id="2585" name="Shape 2585"/>
            <p:cNvSpPr/>
            <p:nvPr/>
          </p:nvSpPr>
          <p:spPr>
            <a:xfrm>
              <a:off x="0" y="654778"/>
              <a:ext cx="34417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defRPr>
                  <a:solidFill>
                    <a:srgbClr val="000000"/>
                  </a:solidFill>
                </a:defRPr>
              </a:lvl1pPr>
            </a:lstStyle>
            <a:p>
              <a:r>
                <a:t>Two genes are linked when they are on the same chromosome</a:t>
              </a:r>
            </a:p>
          </p:txBody>
        </p:sp>
        <p:sp>
          <p:nvSpPr>
            <p:cNvPr id="2586" name="Shape 2586"/>
            <p:cNvSpPr/>
            <p:nvPr/>
          </p:nvSpPr>
          <p:spPr>
            <a:xfrm>
              <a:off x="1000770" y="1256900"/>
              <a:ext cx="1120130" cy="952704"/>
            </a:xfrm>
            <a:custGeom>
              <a:avLst/>
              <a:gdLst/>
              <a:ahLst/>
              <a:cxnLst>
                <a:cxn ang="0">
                  <a:pos x="wd2" y="hd2"/>
                </a:cxn>
                <a:cxn ang="5400000">
                  <a:pos x="wd2" y="hd2"/>
                </a:cxn>
                <a:cxn ang="10800000">
                  <a:pos x="wd2" y="hd2"/>
                </a:cxn>
                <a:cxn ang="16200000">
                  <a:pos x="wd2" y="hd2"/>
                </a:cxn>
              </a:cxnLst>
              <a:rect l="0" t="0" r="r" b="b"/>
              <a:pathLst>
                <a:path w="21600" h="21391" extrusionOk="0">
                  <a:moveTo>
                    <a:pt x="21600" y="0"/>
                  </a:moveTo>
                  <a:cubicBezTo>
                    <a:pt x="20525" y="19373"/>
                    <a:pt x="11443" y="21600"/>
                    <a:pt x="1763" y="21377"/>
                  </a:cubicBezTo>
                  <a:lnTo>
                    <a:pt x="0" y="21346"/>
                  </a:lnTo>
                </a:path>
              </a:pathLst>
            </a:cu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87" name="Shape 2587"/>
            <p:cNvSpPr/>
            <p:nvPr/>
          </p:nvSpPr>
          <p:spPr>
            <a:xfrm>
              <a:off x="1038865" y="1282300"/>
              <a:ext cx="1082035" cy="1511644"/>
            </a:xfrm>
            <a:custGeom>
              <a:avLst/>
              <a:gdLst/>
              <a:ahLst/>
              <a:cxnLst>
                <a:cxn ang="0">
                  <a:pos x="wd2" y="hd2"/>
                </a:cxn>
                <a:cxn ang="5400000">
                  <a:pos x="wd2" y="hd2"/>
                </a:cxn>
                <a:cxn ang="10800000">
                  <a:pos x="wd2" y="hd2"/>
                </a:cxn>
                <a:cxn ang="16200000">
                  <a:pos x="wd2" y="hd2"/>
                </a:cxn>
              </a:cxnLst>
              <a:rect l="0" t="0" r="r" b="b"/>
              <a:pathLst>
                <a:path w="21600" h="21492" extrusionOk="0">
                  <a:moveTo>
                    <a:pt x="21600" y="0"/>
                  </a:moveTo>
                  <a:cubicBezTo>
                    <a:pt x="21229" y="19904"/>
                    <a:pt x="11836" y="21600"/>
                    <a:pt x="1825" y="21487"/>
                  </a:cubicBezTo>
                  <a:lnTo>
                    <a:pt x="0" y="21473"/>
                  </a:lnTo>
                </a:path>
              </a:pathLst>
            </a:custGeom>
            <a:noFill/>
            <a:ln w="25400" cap="flat">
              <a:solidFill>
                <a:srgbClr val="0000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2589" name="Shape 2589"/>
          <p:cNvSpPr/>
          <p:nvPr/>
        </p:nvSpPr>
        <p:spPr>
          <a:xfrm rot="5549374" flipH="1">
            <a:off x="6859334" y="5845183"/>
            <a:ext cx="699652" cy="956760"/>
          </a:xfrm>
          <a:custGeom>
            <a:avLst/>
            <a:gdLst/>
            <a:ahLst/>
            <a:cxnLst>
              <a:cxn ang="0">
                <a:pos x="wd2" y="hd2"/>
              </a:cxn>
              <a:cxn ang="5400000">
                <a:pos x="wd2" y="hd2"/>
              </a:cxn>
              <a:cxn ang="10800000">
                <a:pos x="wd2" y="hd2"/>
              </a:cxn>
              <a:cxn ang="16200000">
                <a:pos x="wd2" y="hd2"/>
              </a:cxn>
            </a:cxnLst>
            <a:rect l="0" t="0" r="r" b="b"/>
            <a:pathLst>
              <a:path w="21600" h="21600" extrusionOk="0">
                <a:moveTo>
                  <a:pt x="1716" y="0"/>
                </a:moveTo>
                <a:lnTo>
                  <a:pt x="21600" y="12217"/>
                </a:lnTo>
                <a:lnTo>
                  <a:pt x="0" y="21600"/>
                </a:lnTo>
              </a:path>
            </a:pathLst>
          </a:custGeom>
          <a:ln w="38100">
            <a:solidFill>
              <a:srgbClr val="000000"/>
            </a:solidFill>
            <a:miter lim="400000"/>
            <a:headEnd type="triangle"/>
            <a:tailEnd type="triangle"/>
          </a:ln>
        </p:spPr>
        <p:txBody>
          <a:bodyPr lIns="38100" tIns="38100" rIns="38100" bIns="3810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90" name="Shape 2590"/>
          <p:cNvSpPr/>
          <p:nvPr/>
        </p:nvSpPr>
        <p:spPr>
          <a:xfrm rot="5549374" flipH="1">
            <a:off x="10292227" y="5884988"/>
            <a:ext cx="698313" cy="957277"/>
          </a:xfrm>
          <a:custGeom>
            <a:avLst/>
            <a:gdLst/>
            <a:ahLst/>
            <a:cxnLst>
              <a:cxn ang="0">
                <a:pos x="wd2" y="hd2"/>
              </a:cxn>
              <a:cxn ang="5400000">
                <a:pos x="wd2" y="hd2"/>
              </a:cxn>
              <a:cxn ang="10800000">
                <a:pos x="wd2" y="hd2"/>
              </a:cxn>
              <a:cxn ang="16200000">
                <a:pos x="wd2" y="hd2"/>
              </a:cxn>
            </a:cxnLst>
            <a:rect l="0" t="0" r="r" b="b"/>
            <a:pathLst>
              <a:path w="21600" h="21600" extrusionOk="0">
                <a:moveTo>
                  <a:pt x="1521" y="0"/>
                </a:moveTo>
                <a:lnTo>
                  <a:pt x="21600" y="11255"/>
                </a:lnTo>
                <a:lnTo>
                  <a:pt x="0" y="21600"/>
                </a:lnTo>
              </a:path>
            </a:pathLst>
          </a:custGeom>
          <a:ln w="38100">
            <a:solidFill>
              <a:srgbClr val="000000"/>
            </a:solidFill>
            <a:miter lim="400000"/>
            <a:headEnd type="triangle"/>
            <a:tailEnd type="triangle"/>
          </a:ln>
        </p:spPr>
        <p:txBody>
          <a:bodyPr lIns="38100" tIns="38100" rIns="38100" bIns="38100" anchor="ct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5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5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5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5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558">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2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8" grpId="1" build="p" bldLvl="5" animBg="1" advAuto="0"/>
      <p:bldP spid="2588" grpId="2" animBg="1" advAuto="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2" name="Shape 2592"/>
          <p:cNvSpPr>
            <a:spLocks noGrp="1"/>
          </p:cNvSpPr>
          <p:nvPr>
            <p:ph type="title"/>
          </p:nvPr>
        </p:nvSpPr>
        <p:spPr>
          <a:prstGeom prst="rect">
            <a:avLst/>
          </a:prstGeom>
        </p:spPr>
        <p:txBody>
          <a:bodyPr/>
          <a:lstStyle>
            <a:lvl1pPr>
              <a:tabLst>
                <a:tab pos="952500" algn="l"/>
              </a:tabLst>
            </a:lvl1pPr>
          </a:lstStyle>
          <a:p>
            <a:r>
              <a:t>Linked Genes 2</a:t>
            </a:r>
          </a:p>
        </p:txBody>
      </p:sp>
      <p:sp>
        <p:nvSpPr>
          <p:cNvPr id="2593" name="Shape 2593"/>
          <p:cNvSpPr>
            <a:spLocks noGrp="1"/>
          </p:cNvSpPr>
          <p:nvPr>
            <p:ph type="body" sz="quarter" idx="1"/>
          </p:nvPr>
        </p:nvSpPr>
        <p:spPr>
          <a:xfrm>
            <a:off x="368300" y="1790700"/>
            <a:ext cx="4256683" cy="5711528"/>
          </a:xfrm>
          <a:prstGeom prst="rect">
            <a:avLst/>
          </a:prstGeom>
        </p:spPr>
        <p:txBody>
          <a:bodyPr/>
          <a:lstStyle/>
          <a:p>
            <a:pPr>
              <a:lnSpc>
                <a:spcPts val="3200"/>
              </a:lnSpc>
              <a:tabLst>
                <a:tab pos="1016000" algn="l"/>
              </a:tabLst>
            </a:pPr>
            <a:r>
              <a:t>The inheritance patterns involving linked genes do not follow expected Mendelian ratios.	</a:t>
            </a:r>
          </a:p>
          <a:p>
            <a:pPr>
              <a:lnSpc>
                <a:spcPts val="3200"/>
              </a:lnSpc>
              <a:tabLst>
                <a:tab pos="1016000" algn="l"/>
              </a:tabLst>
            </a:pPr>
            <a:r>
              <a:t>In this example of linked genes, only two kinds of genotype combinations occur in the offspring.</a:t>
            </a:r>
          </a:p>
          <a:p>
            <a:pPr>
              <a:lnSpc>
                <a:spcPts val="3200"/>
              </a:lnSpc>
              <a:tabLst>
                <a:tab pos="1016000" algn="l"/>
              </a:tabLst>
            </a:pPr>
            <a:r>
              <a:t>Without linkage, the same parents would provide four possible genotypes:  AaBb, Aabb, aaBb, aabb.</a:t>
            </a:r>
          </a:p>
        </p:txBody>
      </p:sp>
      <p:grpSp>
        <p:nvGrpSpPr>
          <p:cNvPr id="2601" name="Group 2601"/>
          <p:cNvGrpSpPr/>
          <p:nvPr/>
        </p:nvGrpSpPr>
        <p:grpSpPr>
          <a:xfrm>
            <a:off x="5308600" y="1574800"/>
            <a:ext cx="7200900" cy="1875291"/>
            <a:chOff x="0" y="0"/>
            <a:chExt cx="7200900" cy="1875290"/>
          </a:xfrm>
        </p:grpSpPr>
        <p:pic>
          <p:nvPicPr>
            <p:cNvPr id="2594" name="Linkage 2 OHT 3-1.png"/>
            <p:cNvPicPr>
              <a:picLocks noChangeAspect="1"/>
            </p:cNvPicPr>
            <p:nvPr/>
          </p:nvPicPr>
          <p:blipFill>
            <a:blip r:embed="rId2">
              <a:extLst/>
            </a:blip>
            <a:stretch>
              <a:fillRect/>
            </a:stretch>
          </p:blipFill>
          <p:spPr>
            <a:xfrm>
              <a:off x="3695700" y="21090"/>
              <a:ext cx="825936" cy="1841501"/>
            </a:xfrm>
            <a:prstGeom prst="rect">
              <a:avLst/>
            </a:prstGeom>
            <a:ln w="12700" cap="flat">
              <a:noFill/>
              <a:miter lim="400000"/>
            </a:ln>
            <a:effectLst/>
          </p:spPr>
        </p:pic>
        <p:pic>
          <p:nvPicPr>
            <p:cNvPr id="2595" name="Linkage 2 OHT 3-1.png"/>
            <p:cNvPicPr>
              <a:picLocks noChangeAspect="1"/>
            </p:cNvPicPr>
            <p:nvPr/>
          </p:nvPicPr>
          <p:blipFill>
            <a:blip r:embed="rId2">
              <a:extLst/>
            </a:blip>
            <a:stretch>
              <a:fillRect/>
            </a:stretch>
          </p:blipFill>
          <p:spPr>
            <a:xfrm>
              <a:off x="2743200" y="33790"/>
              <a:ext cx="825936" cy="1841501"/>
            </a:xfrm>
            <a:prstGeom prst="rect">
              <a:avLst/>
            </a:prstGeom>
            <a:ln w="12700" cap="flat">
              <a:noFill/>
              <a:miter lim="400000"/>
            </a:ln>
            <a:effectLst/>
          </p:spPr>
        </p:pic>
        <p:pic>
          <p:nvPicPr>
            <p:cNvPr id="2596" name="Linkage 2 OHT 1-1.png"/>
            <p:cNvPicPr>
              <a:picLocks noChangeAspect="1"/>
            </p:cNvPicPr>
            <p:nvPr/>
          </p:nvPicPr>
          <p:blipFill>
            <a:blip r:embed="rId3">
              <a:extLst/>
            </a:blip>
            <a:stretch>
              <a:fillRect/>
            </a:stretch>
          </p:blipFill>
          <p:spPr>
            <a:xfrm>
              <a:off x="0" y="3887"/>
              <a:ext cx="816503" cy="1828801"/>
            </a:xfrm>
            <a:prstGeom prst="rect">
              <a:avLst/>
            </a:prstGeom>
            <a:ln w="12700" cap="flat">
              <a:noFill/>
              <a:miter lim="400000"/>
            </a:ln>
            <a:effectLst/>
          </p:spPr>
        </p:pic>
        <p:grpSp>
          <p:nvGrpSpPr>
            <p:cNvPr id="2599" name="Group 2599"/>
            <p:cNvGrpSpPr/>
            <p:nvPr/>
          </p:nvGrpSpPr>
          <p:grpSpPr>
            <a:xfrm>
              <a:off x="2197100" y="705978"/>
              <a:ext cx="5003800" cy="551322"/>
              <a:chOff x="0" y="0"/>
              <a:chExt cx="5003800" cy="551321"/>
            </a:xfrm>
          </p:grpSpPr>
          <p:sp>
            <p:nvSpPr>
              <p:cNvPr id="2597" name="Shape 2597"/>
              <p:cNvSpPr/>
              <p:nvPr/>
            </p:nvSpPr>
            <p:spPr>
              <a:xfrm>
                <a:off x="3073400" y="-1"/>
                <a:ext cx="19304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defRPr>
                    <a:solidFill>
                      <a:srgbClr val="000000"/>
                    </a:solidFill>
                  </a:defRPr>
                </a:lvl1pPr>
              </a:lstStyle>
              <a:p>
                <a:r>
                  <a:t>Chromosomes after replication</a:t>
                </a:r>
              </a:p>
            </p:txBody>
          </p:sp>
          <p:sp>
            <p:nvSpPr>
              <p:cNvPr id="2598" name="Shape 2598"/>
              <p:cNvSpPr/>
              <p:nvPr/>
            </p:nvSpPr>
            <p:spPr>
              <a:xfrm>
                <a:off x="0" y="205692"/>
                <a:ext cx="330300"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3100"/>
                  </a:lnSpc>
                  <a:tabLst>
                    <a:tab pos="520700" algn="l"/>
                  </a:tabLst>
                  <a:defRPr sz="2400" b="1">
                    <a:solidFill>
                      <a:srgbClr val="000000"/>
                    </a:solidFill>
                  </a:defRPr>
                </a:lvl1pPr>
              </a:lstStyle>
              <a:p>
                <a:r>
                  <a:t>X</a:t>
                </a:r>
              </a:p>
            </p:txBody>
          </p:sp>
        </p:grpSp>
        <p:pic>
          <p:nvPicPr>
            <p:cNvPr id="2600" name="Linkage 2 OHT 2-1.png"/>
            <p:cNvPicPr>
              <a:picLocks noChangeAspect="1"/>
            </p:cNvPicPr>
            <p:nvPr/>
          </p:nvPicPr>
          <p:blipFill>
            <a:blip r:embed="rId4">
              <a:extLst/>
            </a:blip>
            <a:stretch>
              <a:fillRect/>
            </a:stretch>
          </p:blipFill>
          <p:spPr>
            <a:xfrm>
              <a:off x="990600" y="0"/>
              <a:ext cx="812800" cy="1828800"/>
            </a:xfrm>
            <a:prstGeom prst="rect">
              <a:avLst/>
            </a:prstGeom>
            <a:ln w="12700" cap="flat">
              <a:noFill/>
              <a:miter lim="400000"/>
            </a:ln>
            <a:effectLst/>
          </p:spPr>
        </p:pic>
      </p:grpSp>
      <p:grpSp>
        <p:nvGrpSpPr>
          <p:cNvPr id="2620" name="Group 2620"/>
          <p:cNvGrpSpPr/>
          <p:nvPr/>
        </p:nvGrpSpPr>
        <p:grpSpPr>
          <a:xfrm>
            <a:off x="4927600" y="3251200"/>
            <a:ext cx="7835900" cy="2832100"/>
            <a:chOff x="0" y="0"/>
            <a:chExt cx="7835900" cy="2832100"/>
          </a:xfrm>
        </p:grpSpPr>
        <p:grpSp>
          <p:nvGrpSpPr>
            <p:cNvPr id="2604" name="Group 2604"/>
            <p:cNvGrpSpPr/>
            <p:nvPr/>
          </p:nvGrpSpPr>
          <p:grpSpPr>
            <a:xfrm>
              <a:off x="2146300" y="0"/>
              <a:ext cx="1079500" cy="546100"/>
              <a:chOff x="0" y="0"/>
              <a:chExt cx="1079500" cy="546100"/>
            </a:xfrm>
          </p:grpSpPr>
          <p:sp>
            <p:nvSpPr>
              <p:cNvPr id="2602" name="Shape 2602"/>
              <p:cNvSpPr/>
              <p:nvPr/>
            </p:nvSpPr>
            <p:spPr>
              <a:xfrm>
                <a:off x="12700" y="0"/>
                <a:ext cx="1066800" cy="5461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03" name="Shape 2603"/>
              <p:cNvSpPr/>
              <p:nvPr/>
            </p:nvSpPr>
            <p:spPr>
              <a:xfrm>
                <a:off x="0" y="121778"/>
                <a:ext cx="96549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201B17"/>
                    </a:solidFill>
                  </a:defRPr>
                </a:lvl1pPr>
              </a:lstStyle>
              <a:p>
                <a:pPr>
                  <a:defRPr b="0" i="0">
                    <a:solidFill>
                      <a:srgbClr val="000000"/>
                    </a:solidFill>
                  </a:defRPr>
                </a:pPr>
                <a:r>
                  <a:rPr b="1" i="1">
                    <a:solidFill>
                      <a:srgbClr val="201B17"/>
                    </a:solidFill>
                  </a:rPr>
                  <a:t>Meiosis</a:t>
                </a:r>
              </a:p>
            </p:txBody>
          </p:sp>
        </p:grpSp>
        <p:grpSp>
          <p:nvGrpSpPr>
            <p:cNvPr id="2611" name="Group 2611"/>
            <p:cNvGrpSpPr/>
            <p:nvPr/>
          </p:nvGrpSpPr>
          <p:grpSpPr>
            <a:xfrm>
              <a:off x="0" y="685800"/>
              <a:ext cx="7835900" cy="2146300"/>
              <a:chOff x="0" y="0"/>
              <a:chExt cx="7835900" cy="2146300"/>
            </a:xfrm>
          </p:grpSpPr>
          <p:sp>
            <p:nvSpPr>
              <p:cNvPr id="2605" name="Shape 2605"/>
              <p:cNvSpPr/>
              <p:nvPr/>
            </p:nvSpPr>
            <p:spPr>
              <a:xfrm>
                <a:off x="1473200" y="12700"/>
                <a:ext cx="990600" cy="2133600"/>
              </a:xfrm>
              <a:prstGeom prst="ellipse">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06" name="Shape 2606"/>
              <p:cNvSpPr/>
              <p:nvPr/>
            </p:nvSpPr>
            <p:spPr>
              <a:xfrm>
                <a:off x="2933700" y="12700"/>
                <a:ext cx="990600" cy="2133600"/>
              </a:xfrm>
              <a:prstGeom prst="ellipse">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07" name="Shape 2607"/>
              <p:cNvSpPr/>
              <p:nvPr/>
            </p:nvSpPr>
            <p:spPr>
              <a:xfrm>
                <a:off x="4229100" y="12700"/>
                <a:ext cx="990600" cy="2133600"/>
              </a:xfrm>
              <a:prstGeom prst="ellipse">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08" name="Shape 2608"/>
              <p:cNvSpPr/>
              <p:nvPr/>
            </p:nvSpPr>
            <p:spPr>
              <a:xfrm>
                <a:off x="0" y="0"/>
                <a:ext cx="990600" cy="2133600"/>
              </a:xfrm>
              <a:prstGeom prst="ellipse">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09" name="Shape 2609"/>
              <p:cNvSpPr/>
              <p:nvPr/>
            </p:nvSpPr>
            <p:spPr>
              <a:xfrm>
                <a:off x="5397500" y="502778"/>
                <a:ext cx="2438400" cy="86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lnSpc>
                    <a:spcPts val="2400"/>
                  </a:lnSpc>
                  <a:tabLst>
                    <a:tab pos="520700" algn="l"/>
                  </a:tabLst>
                  <a:defRPr i="1">
                    <a:solidFill>
                      <a:srgbClr val="000000"/>
                    </a:solidFill>
                  </a:defRPr>
                </a:lvl1pPr>
              </a:lstStyle>
              <a:p>
                <a:r>
                  <a:t>Only one gamete from each replicated chromosome is shown</a:t>
                </a:r>
              </a:p>
            </p:txBody>
          </p:sp>
          <p:sp>
            <p:nvSpPr>
              <p:cNvPr id="2610" name="Shape 2610"/>
              <p:cNvSpPr/>
              <p:nvPr/>
            </p:nvSpPr>
            <p:spPr>
              <a:xfrm>
                <a:off x="5778500" y="172578"/>
                <a:ext cx="147359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tabLst>
                    <a:tab pos="520700" algn="l"/>
                  </a:tabLst>
                  <a:defRPr b="1" i="1">
                    <a:solidFill>
                      <a:srgbClr val="000000"/>
                    </a:solidFill>
                  </a:defRPr>
                </a:lvl1pPr>
              </a:lstStyle>
              <a:p>
                <a:pPr>
                  <a:defRPr b="0" i="0"/>
                </a:pPr>
                <a:r>
                  <a:rPr b="1" i="1"/>
                  <a:t>Gametes (N)</a:t>
                </a:r>
              </a:p>
            </p:txBody>
          </p:sp>
        </p:grpSp>
        <p:sp>
          <p:nvSpPr>
            <p:cNvPr id="2612" name="Shape 2612"/>
            <p:cNvSpPr/>
            <p:nvPr/>
          </p:nvSpPr>
          <p:spPr>
            <a:xfrm flipV="1">
              <a:off x="495300" y="182033"/>
              <a:ext cx="237067" cy="5249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613" name="Shape 2613"/>
            <p:cNvSpPr/>
            <p:nvPr/>
          </p:nvSpPr>
          <p:spPr>
            <a:xfrm flipH="1" flipV="1">
              <a:off x="1782233" y="198966"/>
              <a:ext cx="220134" cy="524934"/>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614" name="Shape 2614"/>
            <p:cNvSpPr/>
            <p:nvPr/>
          </p:nvSpPr>
          <p:spPr>
            <a:xfrm flipH="1" flipV="1">
              <a:off x="4512733" y="211666"/>
              <a:ext cx="220134" cy="524934"/>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615" name="Shape 2615"/>
            <p:cNvSpPr/>
            <p:nvPr/>
          </p:nvSpPr>
          <p:spPr>
            <a:xfrm flipV="1">
              <a:off x="3302000" y="207433"/>
              <a:ext cx="237067" cy="524934"/>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2616" name="Linkage 2 OHT 4-1.png"/>
            <p:cNvPicPr>
              <a:picLocks noChangeAspect="1"/>
            </p:cNvPicPr>
            <p:nvPr/>
          </p:nvPicPr>
          <p:blipFill>
            <a:blip r:embed="rId5">
              <a:extLst/>
            </a:blip>
            <a:stretch>
              <a:fillRect/>
            </a:stretch>
          </p:blipFill>
          <p:spPr>
            <a:xfrm>
              <a:off x="165100" y="863600"/>
              <a:ext cx="431800" cy="1873929"/>
            </a:xfrm>
            <a:prstGeom prst="rect">
              <a:avLst/>
            </a:prstGeom>
            <a:ln w="12700" cap="flat">
              <a:noFill/>
              <a:miter lim="400000"/>
            </a:ln>
            <a:effectLst/>
          </p:spPr>
        </p:pic>
        <p:pic>
          <p:nvPicPr>
            <p:cNvPr id="2617" name="Linkage 2 OHT 8-1.png"/>
            <p:cNvPicPr>
              <a:picLocks noChangeAspect="1"/>
            </p:cNvPicPr>
            <p:nvPr/>
          </p:nvPicPr>
          <p:blipFill>
            <a:blip r:embed="rId6">
              <a:extLst/>
            </a:blip>
            <a:stretch>
              <a:fillRect/>
            </a:stretch>
          </p:blipFill>
          <p:spPr>
            <a:xfrm>
              <a:off x="1701800" y="820530"/>
              <a:ext cx="381001" cy="1855305"/>
            </a:xfrm>
            <a:prstGeom prst="rect">
              <a:avLst/>
            </a:prstGeom>
            <a:ln w="12700" cap="flat">
              <a:noFill/>
              <a:miter lim="400000"/>
            </a:ln>
            <a:effectLst/>
          </p:spPr>
        </p:pic>
        <p:pic>
          <p:nvPicPr>
            <p:cNvPr id="2618" name="Linkage 2 OHT 9-1.png"/>
            <p:cNvPicPr>
              <a:picLocks noChangeAspect="1"/>
            </p:cNvPicPr>
            <p:nvPr/>
          </p:nvPicPr>
          <p:blipFill>
            <a:blip r:embed="rId7">
              <a:extLst/>
            </a:blip>
            <a:stretch>
              <a:fillRect/>
            </a:stretch>
          </p:blipFill>
          <p:spPr>
            <a:xfrm>
              <a:off x="3327400" y="825500"/>
              <a:ext cx="387721" cy="1879600"/>
            </a:xfrm>
            <a:prstGeom prst="rect">
              <a:avLst/>
            </a:prstGeom>
            <a:ln w="12700" cap="flat">
              <a:noFill/>
              <a:miter lim="400000"/>
            </a:ln>
            <a:effectLst/>
          </p:spPr>
        </p:pic>
        <p:pic>
          <p:nvPicPr>
            <p:cNvPr id="2619" name="Linkage 2 OHT 9-1.png"/>
            <p:cNvPicPr>
              <a:picLocks noChangeAspect="1"/>
            </p:cNvPicPr>
            <p:nvPr/>
          </p:nvPicPr>
          <p:blipFill>
            <a:blip r:embed="rId7">
              <a:extLst/>
            </a:blip>
            <a:stretch>
              <a:fillRect/>
            </a:stretch>
          </p:blipFill>
          <p:spPr>
            <a:xfrm>
              <a:off x="4622800" y="800100"/>
              <a:ext cx="387721" cy="1879600"/>
            </a:xfrm>
            <a:prstGeom prst="rect">
              <a:avLst/>
            </a:prstGeom>
            <a:ln w="12700" cap="flat">
              <a:noFill/>
              <a:miter lim="400000"/>
            </a:ln>
            <a:effectLst/>
          </p:spPr>
        </p:pic>
      </p:grpSp>
      <p:grpSp>
        <p:nvGrpSpPr>
          <p:cNvPr id="2642" name="Group 2642"/>
          <p:cNvGrpSpPr/>
          <p:nvPr/>
        </p:nvGrpSpPr>
        <p:grpSpPr>
          <a:xfrm>
            <a:off x="4978400" y="6062133"/>
            <a:ext cx="7607300" cy="3145367"/>
            <a:chOff x="0" y="0"/>
            <a:chExt cx="7607300" cy="3145366"/>
          </a:xfrm>
        </p:grpSpPr>
        <p:sp>
          <p:nvSpPr>
            <p:cNvPr id="2621" name="Shape 2621"/>
            <p:cNvSpPr/>
            <p:nvPr/>
          </p:nvSpPr>
          <p:spPr>
            <a:xfrm flipH="1">
              <a:off x="1810618" y="0"/>
              <a:ext cx="2786782" cy="919942"/>
            </a:xfrm>
            <a:custGeom>
              <a:avLst/>
              <a:gdLst/>
              <a:ahLst/>
              <a:cxnLst>
                <a:cxn ang="0">
                  <a:pos x="wd2" y="hd2"/>
                </a:cxn>
                <a:cxn ang="5400000">
                  <a:pos x="wd2" y="hd2"/>
                </a:cxn>
                <a:cxn ang="10800000">
                  <a:pos x="wd2" y="hd2"/>
                </a:cxn>
                <a:cxn ang="16200000">
                  <a:pos x="wd2" y="hd2"/>
                </a:cxn>
              </a:cxnLst>
              <a:rect l="0" t="0" r="r" b="b"/>
              <a:pathLst>
                <a:path w="21600" h="21600" extrusionOk="0">
                  <a:moveTo>
                    <a:pt x="0" y="20876"/>
                  </a:moveTo>
                  <a:lnTo>
                    <a:pt x="21600" y="0"/>
                  </a:lnTo>
                  <a:lnTo>
                    <a:pt x="10748" y="21600"/>
                  </a:lnTo>
                </a:path>
              </a:pathLst>
            </a:custGeom>
            <a:noFill/>
            <a:ln w="38100" cap="flat">
              <a:solidFill>
                <a:srgbClr val="006994"/>
              </a:solidFill>
              <a:prstDash val="sysDot"/>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22" name="Shape 2622"/>
            <p:cNvSpPr/>
            <p:nvPr/>
          </p:nvSpPr>
          <p:spPr>
            <a:xfrm flipH="1">
              <a:off x="2014348" y="20515"/>
              <a:ext cx="2692401" cy="8763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1" y="0"/>
                  </a:lnTo>
                  <a:lnTo>
                    <a:pt x="21600" y="19330"/>
                  </a:lnTo>
                </a:path>
              </a:pathLst>
            </a:custGeom>
            <a:noFill/>
            <a:ln w="38100" cap="flat">
              <a:solidFill>
                <a:srgbClr val="FF9300"/>
              </a:solidFill>
              <a:prstDash val="sysDot"/>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23" name="Shape 2623"/>
            <p:cNvSpPr/>
            <p:nvPr/>
          </p:nvSpPr>
          <p:spPr>
            <a:xfrm flipH="1">
              <a:off x="668327" y="20517"/>
              <a:ext cx="2743201" cy="9271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49" y="0"/>
                  </a:lnTo>
                  <a:lnTo>
                    <a:pt x="21600" y="19504"/>
                  </a:lnTo>
                </a:path>
              </a:pathLst>
            </a:custGeom>
            <a:noFill/>
            <a:ln w="38100" cap="flat">
              <a:solidFill>
                <a:srgbClr val="FF9300"/>
              </a:solidFill>
              <a:prstDash val="sysDot"/>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24" name="Shape 2624"/>
            <p:cNvSpPr/>
            <p:nvPr/>
          </p:nvSpPr>
          <p:spPr>
            <a:xfrm>
              <a:off x="454406" y="21166"/>
              <a:ext cx="1496922" cy="887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85" y="0"/>
                  </a:lnTo>
                  <a:lnTo>
                    <a:pt x="21600" y="20031"/>
                  </a:lnTo>
                </a:path>
              </a:pathLst>
            </a:custGeom>
            <a:noFill/>
            <a:ln w="38100" cap="flat">
              <a:solidFill>
                <a:srgbClr val="006994"/>
              </a:solidFill>
              <a:prstDash val="sysDot"/>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25" name="Shape 2625"/>
            <p:cNvSpPr/>
            <p:nvPr/>
          </p:nvSpPr>
          <p:spPr>
            <a:xfrm>
              <a:off x="0" y="935566"/>
              <a:ext cx="939800" cy="18923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26" name="Shape 2626"/>
            <p:cNvSpPr/>
            <p:nvPr/>
          </p:nvSpPr>
          <p:spPr>
            <a:xfrm>
              <a:off x="1447800" y="935566"/>
              <a:ext cx="939800" cy="18923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27" name="Shape 2627"/>
            <p:cNvSpPr/>
            <p:nvPr/>
          </p:nvSpPr>
          <p:spPr>
            <a:xfrm>
              <a:off x="2908300" y="935566"/>
              <a:ext cx="939800" cy="18923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28" name="Shape 2628"/>
            <p:cNvSpPr/>
            <p:nvPr/>
          </p:nvSpPr>
          <p:spPr>
            <a:xfrm>
              <a:off x="4254500" y="922866"/>
              <a:ext cx="939800" cy="1892301"/>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29" name="Shape 2629"/>
            <p:cNvSpPr/>
            <p:nvPr/>
          </p:nvSpPr>
          <p:spPr>
            <a:xfrm>
              <a:off x="5321300" y="1425645"/>
              <a:ext cx="2286000" cy="868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lgn="ctr">
                <a:lnSpc>
                  <a:spcPts val="2400"/>
                </a:lnSpc>
                <a:tabLst>
                  <a:tab pos="520700" algn="l"/>
                </a:tabLst>
                <a:defRPr>
                  <a:solidFill>
                    <a:srgbClr val="000000"/>
                  </a:solidFill>
                </a:defRPr>
              </a:pPr>
              <a:r>
                <a:rPr b="1" i="1"/>
                <a:t>Possible offspring</a:t>
              </a:r>
            </a:p>
            <a:p>
              <a:pPr algn="ctr">
                <a:lnSpc>
                  <a:spcPts val="2400"/>
                </a:lnSpc>
                <a:tabLst>
                  <a:tab pos="520700" algn="l"/>
                </a:tabLst>
                <a:defRPr>
                  <a:solidFill>
                    <a:srgbClr val="000000"/>
                  </a:solidFill>
                </a:defRPr>
              </a:pPr>
              <a:r>
                <a:t>Only two genotype combinations occur</a:t>
              </a:r>
            </a:p>
          </p:txBody>
        </p:sp>
        <p:sp>
          <p:nvSpPr>
            <p:cNvPr id="2630" name="Shape 2630"/>
            <p:cNvSpPr/>
            <p:nvPr/>
          </p:nvSpPr>
          <p:spPr>
            <a:xfrm>
              <a:off x="76200" y="2886145"/>
              <a:ext cx="72395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AaBb</a:t>
              </a:r>
            </a:p>
          </p:txBody>
        </p:sp>
        <p:sp>
          <p:nvSpPr>
            <p:cNvPr id="2631" name="Shape 2631"/>
            <p:cNvSpPr/>
            <p:nvPr/>
          </p:nvSpPr>
          <p:spPr>
            <a:xfrm>
              <a:off x="1549400" y="2886145"/>
              <a:ext cx="72395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AaBb</a:t>
              </a:r>
            </a:p>
          </p:txBody>
        </p:sp>
        <p:sp>
          <p:nvSpPr>
            <p:cNvPr id="2632" name="Shape 2632"/>
            <p:cNvSpPr/>
            <p:nvPr/>
          </p:nvSpPr>
          <p:spPr>
            <a:xfrm>
              <a:off x="3098800" y="2886145"/>
              <a:ext cx="6605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aabb</a:t>
              </a:r>
            </a:p>
          </p:txBody>
        </p:sp>
        <p:sp>
          <p:nvSpPr>
            <p:cNvPr id="2633" name="Shape 2633"/>
            <p:cNvSpPr/>
            <p:nvPr/>
          </p:nvSpPr>
          <p:spPr>
            <a:xfrm>
              <a:off x="4432300" y="2873445"/>
              <a:ext cx="6605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aabb</a:t>
              </a:r>
            </a:p>
          </p:txBody>
        </p:sp>
        <p:pic>
          <p:nvPicPr>
            <p:cNvPr id="2634" name="Linkage 2 OHT 4-1.png"/>
            <p:cNvPicPr>
              <a:picLocks noChangeAspect="1"/>
            </p:cNvPicPr>
            <p:nvPr/>
          </p:nvPicPr>
          <p:blipFill>
            <a:blip r:embed="rId5">
              <a:extLst/>
            </a:blip>
            <a:stretch>
              <a:fillRect/>
            </a:stretch>
          </p:blipFill>
          <p:spPr>
            <a:xfrm>
              <a:off x="12700" y="948266"/>
              <a:ext cx="431800" cy="1873929"/>
            </a:xfrm>
            <a:prstGeom prst="rect">
              <a:avLst/>
            </a:prstGeom>
            <a:ln w="12700" cap="flat">
              <a:noFill/>
              <a:miter lim="400000"/>
            </a:ln>
            <a:effectLst/>
          </p:spPr>
        </p:pic>
        <p:pic>
          <p:nvPicPr>
            <p:cNvPr id="2635" name="Linkage 2 OHT 9-1.png"/>
            <p:cNvPicPr>
              <a:picLocks noChangeAspect="1"/>
            </p:cNvPicPr>
            <p:nvPr/>
          </p:nvPicPr>
          <p:blipFill>
            <a:blip r:embed="rId7">
              <a:extLst/>
            </a:blip>
            <a:stretch>
              <a:fillRect/>
            </a:stretch>
          </p:blipFill>
          <p:spPr>
            <a:xfrm>
              <a:off x="508000" y="948266"/>
              <a:ext cx="387721" cy="1879601"/>
            </a:xfrm>
            <a:prstGeom prst="rect">
              <a:avLst/>
            </a:prstGeom>
            <a:ln w="12700" cap="flat">
              <a:noFill/>
              <a:miter lim="400000"/>
            </a:ln>
            <a:effectLst/>
          </p:spPr>
        </p:pic>
        <p:pic>
          <p:nvPicPr>
            <p:cNvPr id="2636" name="Linkage 2 OHT 4-1.png"/>
            <p:cNvPicPr>
              <a:picLocks noChangeAspect="1"/>
            </p:cNvPicPr>
            <p:nvPr/>
          </p:nvPicPr>
          <p:blipFill>
            <a:blip r:embed="rId5">
              <a:extLst/>
            </a:blip>
            <a:stretch>
              <a:fillRect/>
            </a:stretch>
          </p:blipFill>
          <p:spPr>
            <a:xfrm>
              <a:off x="1422400" y="948266"/>
              <a:ext cx="431800" cy="1873929"/>
            </a:xfrm>
            <a:prstGeom prst="rect">
              <a:avLst/>
            </a:prstGeom>
            <a:ln w="12700" cap="flat">
              <a:noFill/>
              <a:miter lim="400000"/>
            </a:ln>
            <a:effectLst/>
          </p:spPr>
        </p:pic>
        <p:pic>
          <p:nvPicPr>
            <p:cNvPr id="2637" name="Linkage 2 OHT 9-1.png"/>
            <p:cNvPicPr>
              <a:picLocks noChangeAspect="1"/>
            </p:cNvPicPr>
            <p:nvPr/>
          </p:nvPicPr>
          <p:blipFill>
            <a:blip r:embed="rId7">
              <a:extLst/>
            </a:blip>
            <a:stretch>
              <a:fillRect/>
            </a:stretch>
          </p:blipFill>
          <p:spPr>
            <a:xfrm>
              <a:off x="1930400" y="948266"/>
              <a:ext cx="387721" cy="1879601"/>
            </a:xfrm>
            <a:prstGeom prst="rect">
              <a:avLst/>
            </a:prstGeom>
            <a:ln w="12700" cap="flat">
              <a:noFill/>
              <a:miter lim="400000"/>
            </a:ln>
            <a:effectLst/>
          </p:spPr>
        </p:pic>
        <p:pic>
          <p:nvPicPr>
            <p:cNvPr id="2638" name="Linkage 2 OHT 8-1.png"/>
            <p:cNvPicPr>
              <a:picLocks noChangeAspect="1"/>
            </p:cNvPicPr>
            <p:nvPr/>
          </p:nvPicPr>
          <p:blipFill>
            <a:blip r:embed="rId6">
              <a:extLst/>
            </a:blip>
            <a:stretch>
              <a:fillRect/>
            </a:stretch>
          </p:blipFill>
          <p:spPr>
            <a:xfrm>
              <a:off x="2933700" y="955997"/>
              <a:ext cx="381001" cy="1855305"/>
            </a:xfrm>
            <a:prstGeom prst="rect">
              <a:avLst/>
            </a:prstGeom>
            <a:ln w="12700" cap="flat">
              <a:noFill/>
              <a:miter lim="400000"/>
            </a:ln>
            <a:effectLst/>
          </p:spPr>
        </p:pic>
        <p:pic>
          <p:nvPicPr>
            <p:cNvPr id="2639" name="Linkage 2 OHT 9-1.png"/>
            <p:cNvPicPr>
              <a:picLocks noChangeAspect="1"/>
            </p:cNvPicPr>
            <p:nvPr/>
          </p:nvPicPr>
          <p:blipFill>
            <a:blip r:embed="rId7">
              <a:extLst/>
            </a:blip>
            <a:stretch>
              <a:fillRect/>
            </a:stretch>
          </p:blipFill>
          <p:spPr>
            <a:xfrm>
              <a:off x="3327400" y="948266"/>
              <a:ext cx="387721" cy="1879601"/>
            </a:xfrm>
            <a:prstGeom prst="rect">
              <a:avLst/>
            </a:prstGeom>
            <a:ln w="12700" cap="flat">
              <a:noFill/>
              <a:miter lim="400000"/>
            </a:ln>
            <a:effectLst/>
          </p:spPr>
        </p:pic>
        <p:pic>
          <p:nvPicPr>
            <p:cNvPr id="2640" name="Linkage 2 OHT 8-1.png"/>
            <p:cNvPicPr>
              <a:picLocks noChangeAspect="1"/>
            </p:cNvPicPr>
            <p:nvPr/>
          </p:nvPicPr>
          <p:blipFill>
            <a:blip r:embed="rId6">
              <a:extLst/>
            </a:blip>
            <a:stretch>
              <a:fillRect/>
            </a:stretch>
          </p:blipFill>
          <p:spPr>
            <a:xfrm>
              <a:off x="4330700" y="955997"/>
              <a:ext cx="381001" cy="1855305"/>
            </a:xfrm>
            <a:prstGeom prst="rect">
              <a:avLst/>
            </a:prstGeom>
            <a:ln w="12700" cap="flat">
              <a:noFill/>
              <a:miter lim="400000"/>
            </a:ln>
            <a:effectLst/>
          </p:spPr>
        </p:pic>
        <p:pic>
          <p:nvPicPr>
            <p:cNvPr id="2641" name="Linkage 2 OHT 9-1.png"/>
            <p:cNvPicPr>
              <a:picLocks noChangeAspect="1"/>
            </p:cNvPicPr>
            <p:nvPr/>
          </p:nvPicPr>
          <p:blipFill>
            <a:blip r:embed="rId7">
              <a:extLst/>
            </a:blip>
            <a:stretch>
              <a:fillRect/>
            </a:stretch>
          </p:blipFill>
          <p:spPr>
            <a:xfrm>
              <a:off x="4762500" y="948266"/>
              <a:ext cx="387721" cy="1879601"/>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26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26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4" nodeType="clickEffect">
                                  <p:stCondLst>
                                    <p:cond delay="0"/>
                                  </p:stCondLst>
                                  <p:iterate>
                                    <p:tmAbs val="0"/>
                                  </p:iterate>
                                  <p:childTnLst>
                                    <p:set>
                                      <p:cBhvr>
                                        <p:cTn id="28" fill="hold"/>
                                        <p:tgtEl>
                                          <p:spTgt spid="2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3" grpId="1" build="p" bldLvl="5" animBg="1" advAuto="0"/>
      <p:bldP spid="2601" grpId="2" animBg="1" advAuto="0"/>
      <p:bldP spid="2620" grpId="3" animBg="1" advAuto="0"/>
      <p:bldP spid="2642" grpId="4" animBg="1"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4" name="Shape 2644"/>
          <p:cNvSpPr>
            <a:spLocks noGrp="1"/>
          </p:cNvSpPr>
          <p:nvPr>
            <p:ph type="title"/>
          </p:nvPr>
        </p:nvSpPr>
        <p:spPr>
          <a:prstGeom prst="rect">
            <a:avLst/>
          </a:prstGeom>
        </p:spPr>
        <p:txBody>
          <a:bodyPr/>
          <a:lstStyle/>
          <a:p>
            <a:pPr>
              <a:tabLst>
                <a:tab pos="952500" algn="l"/>
              </a:tabLst>
            </a:pPr>
            <a:r>
              <a:t>Linked Genes in </a:t>
            </a:r>
            <a:r>
              <a:rPr i="1"/>
              <a:t>Drosophila</a:t>
            </a:r>
            <a:r>
              <a:t> 1</a:t>
            </a:r>
          </a:p>
        </p:txBody>
      </p:sp>
      <p:sp>
        <p:nvSpPr>
          <p:cNvPr id="2645" name="Shape 2645"/>
          <p:cNvSpPr>
            <a:spLocks noGrp="1"/>
          </p:cNvSpPr>
          <p:nvPr>
            <p:ph type="body" sz="quarter" idx="1"/>
          </p:nvPr>
        </p:nvSpPr>
        <p:spPr>
          <a:xfrm>
            <a:off x="368300" y="1790700"/>
            <a:ext cx="11358117" cy="853480"/>
          </a:xfrm>
          <a:prstGeom prst="rect">
            <a:avLst/>
          </a:prstGeom>
        </p:spPr>
        <p:txBody>
          <a:bodyPr/>
          <a:lstStyle>
            <a:lvl1pPr>
              <a:lnSpc>
                <a:spcPts val="3200"/>
              </a:lnSpc>
              <a:tabLst>
                <a:tab pos="1016000" algn="l"/>
              </a:tabLst>
            </a:lvl1pPr>
          </a:lstStyle>
          <a:p>
            <a:r>
              <a:t>The genes for wing shape (straight or curled) and body colour (grey or ebony) are on the same chromosome and are inherited together:</a:t>
            </a:r>
          </a:p>
        </p:txBody>
      </p:sp>
      <p:grpSp>
        <p:nvGrpSpPr>
          <p:cNvPr id="2649" name="Group 2649"/>
          <p:cNvGrpSpPr/>
          <p:nvPr/>
        </p:nvGrpSpPr>
        <p:grpSpPr>
          <a:xfrm>
            <a:off x="2971800" y="5747878"/>
            <a:ext cx="6947477" cy="564023"/>
            <a:chOff x="0" y="0"/>
            <a:chExt cx="6947476" cy="564021"/>
          </a:xfrm>
        </p:grpSpPr>
        <p:sp>
          <p:nvSpPr>
            <p:cNvPr id="2646" name="Shape 2646"/>
            <p:cNvSpPr/>
            <p:nvPr/>
          </p:nvSpPr>
          <p:spPr>
            <a:xfrm>
              <a:off x="5549893" y="0"/>
              <a:ext cx="1397584"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p>
              <a:pPr algn="ctr">
                <a:lnSpc>
                  <a:spcPts val="2400"/>
                </a:lnSpc>
                <a:tabLst>
                  <a:tab pos="520700" algn="l"/>
                </a:tabLst>
                <a:defRPr>
                  <a:solidFill>
                    <a:srgbClr val="000000"/>
                  </a:solidFill>
                </a:defRPr>
              </a:pPr>
              <a:r>
                <a:t>Curled wing</a:t>
              </a:r>
            </a:p>
            <a:p>
              <a:pPr algn="ctr">
                <a:lnSpc>
                  <a:spcPts val="2400"/>
                </a:lnSpc>
                <a:tabLst>
                  <a:tab pos="520700" algn="l"/>
                </a:tabLst>
                <a:defRPr>
                  <a:solidFill>
                    <a:srgbClr val="000000"/>
                  </a:solidFill>
                </a:defRPr>
              </a:pPr>
              <a:r>
                <a:t>Ebony body</a:t>
              </a:r>
            </a:p>
          </p:txBody>
        </p:sp>
        <p:sp>
          <p:nvSpPr>
            <p:cNvPr id="2647" name="Shape 2647"/>
            <p:cNvSpPr/>
            <p:nvPr/>
          </p:nvSpPr>
          <p:spPr>
            <a:xfrm>
              <a:off x="2603500" y="0"/>
              <a:ext cx="14859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lgn="ctr">
                <a:lnSpc>
                  <a:spcPts val="2400"/>
                </a:lnSpc>
                <a:tabLst>
                  <a:tab pos="520700" algn="l"/>
                </a:tabLst>
                <a:defRPr>
                  <a:solidFill>
                    <a:srgbClr val="000000"/>
                  </a:solidFill>
                </a:defRPr>
              </a:pPr>
              <a:r>
                <a:t>Straight wing</a:t>
              </a:r>
            </a:p>
            <a:p>
              <a:pPr algn="ctr">
                <a:lnSpc>
                  <a:spcPts val="2400"/>
                </a:lnSpc>
                <a:tabLst>
                  <a:tab pos="520700" algn="l"/>
                </a:tabLst>
                <a:defRPr>
                  <a:solidFill>
                    <a:srgbClr val="000000"/>
                  </a:solidFill>
                </a:defRPr>
              </a:pPr>
              <a:r>
                <a:t>Grey body</a:t>
              </a:r>
            </a:p>
          </p:txBody>
        </p:sp>
        <p:sp>
          <p:nvSpPr>
            <p:cNvPr id="2648" name="Shape 2648"/>
            <p:cNvSpPr/>
            <p:nvPr/>
          </p:nvSpPr>
          <p:spPr>
            <a:xfrm>
              <a:off x="0" y="140530"/>
              <a:ext cx="1425402" cy="2837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gn="r">
                <a:lnSpc>
                  <a:spcPts val="2700"/>
                </a:lnSpc>
                <a:tabLst>
                  <a:tab pos="520700" algn="l"/>
                </a:tabLst>
                <a:defRPr sz="2000" b="1">
                  <a:solidFill>
                    <a:srgbClr val="000000"/>
                  </a:solidFill>
                </a:defRPr>
              </a:lvl1pPr>
            </a:lstStyle>
            <a:p>
              <a:r>
                <a:t>Phenotype</a:t>
              </a:r>
            </a:p>
          </p:txBody>
        </p:sp>
      </p:grpSp>
      <p:grpSp>
        <p:nvGrpSpPr>
          <p:cNvPr id="2657" name="Group 2657"/>
          <p:cNvGrpSpPr/>
          <p:nvPr/>
        </p:nvGrpSpPr>
        <p:grpSpPr>
          <a:xfrm>
            <a:off x="1841500" y="2740471"/>
            <a:ext cx="8679409" cy="2758629"/>
            <a:chOff x="0" y="0"/>
            <a:chExt cx="8679408" cy="2758628"/>
          </a:xfrm>
        </p:grpSpPr>
        <p:sp>
          <p:nvSpPr>
            <p:cNvPr id="2650" name="Shape 2650"/>
            <p:cNvSpPr/>
            <p:nvPr/>
          </p:nvSpPr>
          <p:spPr>
            <a:xfrm>
              <a:off x="6616700" y="2486707"/>
              <a:ext cx="15240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defRPr>
                  <a:solidFill>
                    <a:srgbClr val="000000"/>
                  </a:solidFill>
                </a:defRPr>
              </a:lvl1pPr>
            </a:lstStyle>
            <a:p>
              <a:r>
                <a:t>Mutant male</a:t>
              </a:r>
            </a:p>
          </p:txBody>
        </p:sp>
        <p:sp>
          <p:nvSpPr>
            <p:cNvPr id="2651" name="Shape 2651"/>
            <p:cNvSpPr/>
            <p:nvPr/>
          </p:nvSpPr>
          <p:spPr>
            <a:xfrm>
              <a:off x="3556000" y="2486707"/>
              <a:ext cx="18415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tabLst>
                  <a:tab pos="520700" algn="l"/>
                </a:tabLst>
                <a:defRPr>
                  <a:solidFill>
                    <a:srgbClr val="000000"/>
                  </a:solidFill>
                </a:defRPr>
              </a:lvl1pPr>
            </a:lstStyle>
            <a:p>
              <a:r>
                <a:t>Wild type female</a:t>
              </a:r>
            </a:p>
          </p:txBody>
        </p:sp>
        <p:sp>
          <p:nvSpPr>
            <p:cNvPr id="2652" name="Shape 2652"/>
            <p:cNvSpPr/>
            <p:nvPr/>
          </p:nvSpPr>
          <p:spPr>
            <a:xfrm>
              <a:off x="1638300" y="2474838"/>
              <a:ext cx="917526"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gn="r">
                <a:lnSpc>
                  <a:spcPts val="2700"/>
                </a:lnSpc>
                <a:tabLst>
                  <a:tab pos="520700" algn="l"/>
                </a:tabLst>
                <a:defRPr sz="2000" b="1">
                  <a:solidFill>
                    <a:srgbClr val="000000"/>
                  </a:solidFill>
                </a:defRPr>
              </a:lvl1pPr>
            </a:lstStyle>
            <a:p>
              <a:r>
                <a:t>Parent</a:t>
              </a:r>
            </a:p>
          </p:txBody>
        </p:sp>
        <p:sp>
          <p:nvSpPr>
            <p:cNvPr id="2653" name="Shape 2653"/>
            <p:cNvSpPr/>
            <p:nvPr/>
          </p:nvSpPr>
          <p:spPr>
            <a:xfrm>
              <a:off x="2590800" y="0"/>
              <a:ext cx="6088609"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p>
              <a:pPr>
                <a:lnSpc>
                  <a:spcPts val="3100"/>
                </a:lnSpc>
                <a:tabLst>
                  <a:tab pos="520700" algn="l"/>
                </a:tabLst>
                <a:defRPr sz="2400">
                  <a:solidFill>
                    <a:srgbClr val="000000"/>
                  </a:solidFill>
                </a:defRPr>
              </a:pPr>
              <a:r>
                <a:rPr b="1"/>
                <a:t>Inheritance of linked genes in </a:t>
              </a:r>
              <a:r>
                <a:rPr b="1" i="1"/>
                <a:t>Drosophila</a:t>
              </a:r>
            </a:p>
          </p:txBody>
        </p:sp>
        <p:sp>
          <p:nvSpPr>
            <p:cNvPr id="2654" name="Shape 2654"/>
            <p:cNvSpPr/>
            <p:nvPr/>
          </p:nvSpPr>
          <p:spPr>
            <a:xfrm>
              <a:off x="0" y="861107"/>
              <a:ext cx="2717800" cy="1173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nSpc>
                  <a:spcPts val="2400"/>
                </a:lnSpc>
                <a:tabLst>
                  <a:tab pos="520700" algn="l"/>
                </a:tabLst>
                <a:defRPr>
                  <a:solidFill>
                    <a:srgbClr val="000000"/>
                  </a:solidFill>
                </a:defRPr>
              </a:lvl1pPr>
            </a:lstStyle>
            <a:p>
              <a:r>
                <a:t>The genes for wing shape and body colour are linked (they are on the same chromosome).</a:t>
              </a:r>
            </a:p>
          </p:txBody>
        </p:sp>
        <p:pic>
          <p:nvPicPr>
            <p:cNvPr id="2655" name="Wild type female color.png"/>
            <p:cNvPicPr>
              <a:picLocks noChangeAspect="1"/>
            </p:cNvPicPr>
            <p:nvPr/>
          </p:nvPicPr>
          <p:blipFill>
            <a:blip r:embed="rId2">
              <a:extLst/>
            </a:blip>
            <a:stretch>
              <a:fillRect/>
            </a:stretch>
          </p:blipFill>
          <p:spPr>
            <a:xfrm rot="16200000">
              <a:off x="3463936" y="396428"/>
              <a:ext cx="1720828" cy="2108201"/>
            </a:xfrm>
            <a:prstGeom prst="rect">
              <a:avLst/>
            </a:prstGeom>
            <a:ln w="12700" cap="flat">
              <a:noFill/>
              <a:miter lim="400000"/>
            </a:ln>
            <a:effectLst/>
          </p:spPr>
        </p:pic>
        <p:pic>
          <p:nvPicPr>
            <p:cNvPr id="2656" name="Ebony, curled wing male col.png"/>
            <p:cNvPicPr>
              <a:picLocks noChangeAspect="1"/>
            </p:cNvPicPr>
            <p:nvPr/>
          </p:nvPicPr>
          <p:blipFill>
            <a:blip r:embed="rId3">
              <a:extLst/>
            </a:blip>
            <a:stretch>
              <a:fillRect/>
            </a:stretch>
          </p:blipFill>
          <p:spPr>
            <a:xfrm rot="16200000">
              <a:off x="6533349" y="447229"/>
              <a:ext cx="1843102" cy="1993901"/>
            </a:xfrm>
            <a:prstGeom prst="rect">
              <a:avLst/>
            </a:prstGeom>
            <a:ln w="12700" cap="flat">
              <a:noFill/>
              <a:miter lim="400000"/>
            </a:ln>
            <a:effectLst/>
          </p:spPr>
        </p:pic>
      </p:grpSp>
      <p:grpSp>
        <p:nvGrpSpPr>
          <p:cNvPr id="2671" name="Group 2671"/>
          <p:cNvGrpSpPr/>
          <p:nvPr/>
        </p:nvGrpSpPr>
        <p:grpSpPr>
          <a:xfrm>
            <a:off x="2146300" y="6522578"/>
            <a:ext cx="8166100" cy="2545222"/>
            <a:chOff x="0" y="0"/>
            <a:chExt cx="8166100" cy="2545221"/>
          </a:xfrm>
        </p:grpSpPr>
        <p:pic>
          <p:nvPicPr>
            <p:cNvPr id="2658" name="Drosophila linkage1-1.pdf"/>
            <p:cNvPicPr>
              <a:picLocks noChangeAspect="1"/>
            </p:cNvPicPr>
            <p:nvPr/>
          </p:nvPicPr>
          <p:blipFill>
            <a:blip r:embed="rId4">
              <a:extLst/>
            </a:blip>
            <a:stretch>
              <a:fillRect/>
            </a:stretch>
          </p:blipFill>
          <p:spPr>
            <a:xfrm>
              <a:off x="2963536" y="525921"/>
              <a:ext cx="2109834" cy="1092201"/>
            </a:xfrm>
            <a:prstGeom prst="rect">
              <a:avLst/>
            </a:prstGeom>
            <a:ln w="12700" cap="flat">
              <a:noFill/>
              <a:miter lim="400000"/>
            </a:ln>
            <a:effectLst/>
          </p:spPr>
        </p:pic>
        <p:pic>
          <p:nvPicPr>
            <p:cNvPr id="2659" name="Drosophila linkage2-1.pdf"/>
            <p:cNvPicPr>
              <a:picLocks noChangeAspect="1"/>
            </p:cNvPicPr>
            <p:nvPr/>
          </p:nvPicPr>
          <p:blipFill>
            <a:blip r:embed="rId5">
              <a:extLst/>
            </a:blip>
            <a:stretch>
              <a:fillRect/>
            </a:stretch>
          </p:blipFill>
          <p:spPr>
            <a:xfrm>
              <a:off x="6057900" y="538621"/>
              <a:ext cx="2108200" cy="1087564"/>
            </a:xfrm>
            <a:prstGeom prst="rect">
              <a:avLst/>
            </a:prstGeom>
            <a:ln w="12700" cap="flat">
              <a:noFill/>
              <a:miter lim="400000"/>
            </a:ln>
            <a:effectLst/>
          </p:spPr>
        </p:pic>
        <p:grpSp>
          <p:nvGrpSpPr>
            <p:cNvPr id="2666" name="Group 2666"/>
            <p:cNvGrpSpPr/>
            <p:nvPr/>
          </p:nvGrpSpPr>
          <p:grpSpPr>
            <a:xfrm>
              <a:off x="0" y="1918530"/>
              <a:ext cx="7366174" cy="626692"/>
              <a:chOff x="0" y="0"/>
              <a:chExt cx="7366173" cy="626690"/>
            </a:xfrm>
          </p:grpSpPr>
          <p:grpSp>
            <p:nvGrpSpPr>
              <p:cNvPr id="2663" name="Group 2663"/>
              <p:cNvGrpSpPr/>
              <p:nvPr/>
            </p:nvGrpSpPr>
            <p:grpSpPr>
              <a:xfrm>
                <a:off x="0" y="-1"/>
                <a:ext cx="7366174" cy="626692"/>
                <a:chOff x="0" y="0"/>
                <a:chExt cx="7366173" cy="626690"/>
              </a:xfrm>
            </p:grpSpPr>
            <p:sp>
              <p:nvSpPr>
                <p:cNvPr id="2660" name="Shape 2660"/>
                <p:cNvSpPr/>
                <p:nvPr/>
              </p:nvSpPr>
              <p:spPr>
                <a:xfrm>
                  <a:off x="0" y="-1"/>
                  <a:ext cx="2247900" cy="2837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r">
                    <a:lnSpc>
                      <a:spcPts val="2700"/>
                    </a:lnSpc>
                    <a:tabLst>
                      <a:tab pos="520700" algn="l"/>
                    </a:tabLst>
                    <a:defRPr sz="2000" b="1">
                      <a:solidFill>
                        <a:srgbClr val="000000"/>
                      </a:solidFill>
                    </a:defRPr>
                  </a:lvl1pPr>
                </a:lstStyle>
                <a:p>
                  <a:r>
                    <a:t>Linkage notation</a:t>
                  </a:r>
                </a:p>
              </p:txBody>
            </p:sp>
            <p:sp>
              <p:nvSpPr>
                <p:cNvPr id="2661" name="Shape 2661"/>
                <p:cNvSpPr/>
                <p:nvPr/>
              </p:nvSpPr>
              <p:spPr>
                <a:xfrm>
                  <a:off x="3632200" y="62669"/>
                  <a:ext cx="850863"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p>
                  <a:pPr>
                    <a:lnSpc>
                      <a:spcPts val="2400"/>
                    </a:lnSpc>
                    <a:tabLst>
                      <a:tab pos="520700" algn="l"/>
                    </a:tabLst>
                    <a:defRPr b="1" i="1">
                      <a:solidFill>
                        <a:srgbClr val="000000"/>
                      </a:solidFill>
                    </a:defRPr>
                  </a:pPr>
                  <a:r>
                    <a:t>Cu Eb</a:t>
                  </a:r>
                </a:p>
                <a:p>
                  <a:pPr>
                    <a:lnSpc>
                      <a:spcPts val="2400"/>
                    </a:lnSpc>
                    <a:tabLst>
                      <a:tab pos="520700" algn="l"/>
                    </a:tabLst>
                    <a:defRPr b="1" i="1">
                      <a:solidFill>
                        <a:srgbClr val="000000"/>
                      </a:solidFill>
                    </a:defRPr>
                  </a:pPr>
                  <a:r>
                    <a:t>cu eb</a:t>
                  </a:r>
                </a:p>
              </p:txBody>
            </p:sp>
            <p:sp>
              <p:nvSpPr>
                <p:cNvPr id="2662" name="Shape 2662"/>
                <p:cNvSpPr/>
                <p:nvPr/>
              </p:nvSpPr>
              <p:spPr>
                <a:xfrm>
                  <a:off x="6578600" y="62669"/>
                  <a:ext cx="787574"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p>
                  <a:pPr>
                    <a:lnSpc>
                      <a:spcPts val="2400"/>
                    </a:lnSpc>
                    <a:tabLst>
                      <a:tab pos="520700" algn="l"/>
                    </a:tabLst>
                    <a:defRPr b="1" i="1">
                      <a:solidFill>
                        <a:srgbClr val="000000"/>
                      </a:solidFill>
                    </a:defRPr>
                  </a:pPr>
                  <a:r>
                    <a:t>cu eb</a:t>
                  </a:r>
                </a:p>
                <a:p>
                  <a:pPr>
                    <a:lnSpc>
                      <a:spcPts val="2400"/>
                    </a:lnSpc>
                    <a:tabLst>
                      <a:tab pos="520700" algn="l"/>
                    </a:tabLst>
                    <a:defRPr b="1" i="1">
                      <a:solidFill>
                        <a:srgbClr val="000000"/>
                      </a:solidFill>
                    </a:defRPr>
                  </a:pPr>
                  <a:r>
                    <a:t>cu eb</a:t>
                  </a:r>
                </a:p>
              </p:txBody>
            </p:sp>
          </p:grpSp>
          <p:sp>
            <p:nvSpPr>
              <p:cNvPr id="2664" name="Shape 2664"/>
              <p:cNvSpPr/>
              <p:nvPr/>
            </p:nvSpPr>
            <p:spPr>
              <a:xfrm flipH="1" flipV="1">
                <a:off x="3683000" y="385390"/>
                <a:ext cx="711200" cy="1"/>
              </a:xfrm>
              <a:prstGeom prst="line">
                <a:avLst/>
              </a:prstGeom>
              <a:noFill/>
              <a:ln w="254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665" name="Shape 2665"/>
              <p:cNvSpPr/>
              <p:nvPr/>
            </p:nvSpPr>
            <p:spPr>
              <a:xfrm flipH="1" flipV="1">
                <a:off x="6591300" y="385390"/>
                <a:ext cx="711200" cy="1"/>
              </a:xfrm>
              <a:prstGeom prst="line">
                <a:avLst/>
              </a:prstGeom>
              <a:noFill/>
              <a:ln w="254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670" name="Group 2670"/>
            <p:cNvGrpSpPr/>
            <p:nvPr/>
          </p:nvGrpSpPr>
          <p:grpSpPr>
            <a:xfrm>
              <a:off x="952500" y="-1"/>
              <a:ext cx="6832911" cy="297323"/>
              <a:chOff x="0" y="0"/>
              <a:chExt cx="6832910" cy="297321"/>
            </a:xfrm>
          </p:grpSpPr>
          <p:sp>
            <p:nvSpPr>
              <p:cNvPr id="2667" name="Shape 2667"/>
              <p:cNvSpPr/>
              <p:nvPr/>
            </p:nvSpPr>
            <p:spPr>
              <a:xfrm>
                <a:off x="5575300" y="-1"/>
                <a:ext cx="1257611"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cucu ebeb</a:t>
                </a:r>
              </a:p>
            </p:txBody>
          </p:sp>
          <p:sp>
            <p:nvSpPr>
              <p:cNvPr id="2668" name="Shape 2668"/>
              <p:cNvSpPr/>
              <p:nvPr/>
            </p:nvSpPr>
            <p:spPr>
              <a:xfrm>
                <a:off x="2628900" y="-1"/>
                <a:ext cx="13209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Cucu Ebeb</a:t>
                </a:r>
              </a:p>
            </p:txBody>
          </p:sp>
          <p:sp>
            <p:nvSpPr>
              <p:cNvPr id="2669" name="Shape 2669"/>
              <p:cNvSpPr/>
              <p:nvPr/>
            </p:nvSpPr>
            <p:spPr>
              <a:xfrm>
                <a:off x="0" y="13530"/>
                <a:ext cx="1298402" cy="2837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gn="r">
                  <a:lnSpc>
                    <a:spcPts val="2700"/>
                  </a:lnSpc>
                  <a:tabLst>
                    <a:tab pos="520700" algn="l"/>
                  </a:tabLst>
                  <a:defRPr sz="2000" b="1">
                    <a:solidFill>
                      <a:srgbClr val="000000"/>
                    </a:solidFill>
                  </a:defRPr>
                </a:lvl1pPr>
              </a:lstStyle>
              <a:p>
                <a:r>
                  <a:t>Genotype</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26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26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2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5" grpId="1" build="p" bldLvl="5" animBg="1" advAuto="0"/>
      <p:bldP spid="2649" grpId="3" animBg="1" advAuto="0"/>
      <p:bldP spid="2657" grpId="2" animBg="1" advAuto="0"/>
      <p:bldP spid="2671" grpId="4" animBg="1" advAuto="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75" name="Group 2675"/>
          <p:cNvGrpSpPr/>
          <p:nvPr/>
        </p:nvGrpSpPr>
        <p:grpSpPr>
          <a:xfrm>
            <a:off x="5524500" y="5384800"/>
            <a:ext cx="6935900" cy="901700"/>
            <a:chOff x="0" y="0"/>
            <a:chExt cx="6935899" cy="901700"/>
          </a:xfrm>
        </p:grpSpPr>
        <p:sp>
          <p:nvSpPr>
            <p:cNvPr id="2673" name="Shape 2673"/>
            <p:cNvSpPr/>
            <p:nvPr/>
          </p:nvSpPr>
          <p:spPr>
            <a:xfrm>
              <a:off x="0" y="12700"/>
              <a:ext cx="2755900" cy="8890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74" name="Shape 2674"/>
            <p:cNvSpPr/>
            <p:nvPr/>
          </p:nvSpPr>
          <p:spPr>
            <a:xfrm>
              <a:off x="4178300" y="0"/>
              <a:ext cx="2757600" cy="8890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2676" name="Shape 2676"/>
          <p:cNvSpPr>
            <a:spLocks noGrp="1"/>
          </p:cNvSpPr>
          <p:nvPr>
            <p:ph type="title"/>
          </p:nvPr>
        </p:nvSpPr>
        <p:spPr>
          <a:prstGeom prst="rect">
            <a:avLst/>
          </a:prstGeom>
        </p:spPr>
        <p:txBody>
          <a:bodyPr/>
          <a:lstStyle>
            <a:lvl1pPr>
              <a:tabLst>
                <a:tab pos="952500" algn="l"/>
              </a:tabLst>
            </a:lvl1pPr>
          </a:lstStyle>
          <a:p>
            <a:r>
              <a:t>Linked Genes in Drosophila 2</a:t>
            </a:r>
          </a:p>
        </p:txBody>
      </p:sp>
      <p:sp>
        <p:nvSpPr>
          <p:cNvPr id="2677" name="Shape 2677"/>
          <p:cNvSpPr>
            <a:spLocks noGrp="1"/>
          </p:cNvSpPr>
          <p:nvPr>
            <p:ph type="body" sz="quarter" idx="1"/>
          </p:nvPr>
        </p:nvSpPr>
        <p:spPr>
          <a:xfrm>
            <a:off x="368300" y="1790700"/>
            <a:ext cx="4513065" cy="3419178"/>
          </a:xfrm>
          <a:prstGeom prst="rect">
            <a:avLst/>
          </a:prstGeom>
        </p:spPr>
        <p:txBody>
          <a:bodyPr/>
          <a:lstStyle/>
          <a:p>
            <a:pPr>
              <a:lnSpc>
                <a:spcPts val="3200"/>
              </a:lnSpc>
              <a:tabLst>
                <a:tab pos="1016000" algn="l"/>
              </a:tabLst>
            </a:pPr>
            <a:r>
              <a:t>The inheritance of these linked genes in </a:t>
            </a:r>
            <a:r>
              <a:rPr i="1"/>
              <a:t>Drosophila</a:t>
            </a:r>
            <a:r>
              <a:t> produces a greater proportion of parental types than would be expected if the genes were on separate chromosomes (assorting independently).</a:t>
            </a:r>
          </a:p>
        </p:txBody>
      </p:sp>
      <p:grpSp>
        <p:nvGrpSpPr>
          <p:cNvPr id="2687" name="Group 2687"/>
          <p:cNvGrpSpPr/>
          <p:nvPr/>
        </p:nvGrpSpPr>
        <p:grpSpPr>
          <a:xfrm>
            <a:off x="6121400" y="1124238"/>
            <a:ext cx="5245249" cy="2965162"/>
            <a:chOff x="0" y="0"/>
            <a:chExt cx="5245248" cy="2965161"/>
          </a:xfrm>
        </p:grpSpPr>
        <p:pic>
          <p:nvPicPr>
            <p:cNvPr id="2678" name="Ebony, curled wing male col.png"/>
            <p:cNvPicPr>
              <a:picLocks noChangeAspect="1"/>
            </p:cNvPicPr>
            <p:nvPr/>
          </p:nvPicPr>
          <p:blipFill>
            <a:blip r:embed="rId2">
              <a:extLst/>
            </a:blip>
            <a:stretch>
              <a:fillRect/>
            </a:stretch>
          </p:blipFill>
          <p:spPr>
            <a:xfrm rot="16200000">
              <a:off x="3574183" y="-62346"/>
              <a:ext cx="1524001" cy="1648692"/>
            </a:xfrm>
            <a:prstGeom prst="rect">
              <a:avLst/>
            </a:prstGeom>
            <a:ln w="12700" cap="flat">
              <a:noFill/>
              <a:miter lim="400000"/>
            </a:ln>
            <a:effectLst/>
          </p:spPr>
        </p:pic>
        <p:pic>
          <p:nvPicPr>
            <p:cNvPr id="2679" name="Wild type female color.png"/>
            <p:cNvPicPr>
              <a:picLocks noChangeAspect="1"/>
            </p:cNvPicPr>
            <p:nvPr/>
          </p:nvPicPr>
          <p:blipFill>
            <a:blip r:embed="rId3">
              <a:extLst/>
            </a:blip>
            <a:stretch>
              <a:fillRect/>
            </a:stretch>
          </p:blipFill>
          <p:spPr>
            <a:xfrm rot="16200000">
              <a:off x="215074" y="-170913"/>
              <a:ext cx="1524001" cy="1867066"/>
            </a:xfrm>
            <a:prstGeom prst="rect">
              <a:avLst/>
            </a:prstGeom>
            <a:ln w="12700" cap="flat">
              <a:noFill/>
              <a:miter lim="400000"/>
            </a:ln>
            <a:effectLst/>
          </p:spPr>
        </p:pic>
        <p:sp>
          <p:nvSpPr>
            <p:cNvPr id="2680" name="Shape 2680"/>
            <p:cNvSpPr/>
            <p:nvPr/>
          </p:nvSpPr>
          <p:spPr>
            <a:xfrm>
              <a:off x="0" y="1588340"/>
              <a:ext cx="19287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solidFill>
                    <a:srgbClr val="000000"/>
                  </a:solidFill>
                </a:defRPr>
              </a:lvl1pPr>
            </a:lstStyle>
            <a:p>
              <a:pPr>
                <a:defRPr b="0"/>
              </a:pPr>
              <a:r>
                <a:rPr b="1"/>
                <a:t>Wild type female</a:t>
              </a:r>
            </a:p>
          </p:txBody>
        </p:sp>
        <p:sp>
          <p:nvSpPr>
            <p:cNvPr id="2681" name="Shape 2681"/>
            <p:cNvSpPr/>
            <p:nvPr/>
          </p:nvSpPr>
          <p:spPr>
            <a:xfrm>
              <a:off x="215900" y="2020139"/>
              <a:ext cx="14478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lgn="ctr">
                <a:tabLst>
                  <a:tab pos="520700" algn="l"/>
                </a:tabLst>
                <a:defRPr>
                  <a:solidFill>
                    <a:srgbClr val="000000"/>
                  </a:solidFill>
                </a:defRPr>
              </a:pPr>
              <a:r>
                <a:t>Straight wing</a:t>
              </a:r>
            </a:p>
            <a:p>
              <a:pPr algn="ctr">
                <a:tabLst>
                  <a:tab pos="520700" algn="l"/>
                </a:tabLst>
                <a:defRPr>
                  <a:solidFill>
                    <a:srgbClr val="000000"/>
                  </a:solidFill>
                </a:defRPr>
              </a:pPr>
              <a:r>
                <a:t>Grey body</a:t>
              </a:r>
            </a:p>
          </p:txBody>
        </p:sp>
        <p:sp>
          <p:nvSpPr>
            <p:cNvPr id="2682" name="Shape 2682"/>
            <p:cNvSpPr/>
            <p:nvPr/>
          </p:nvSpPr>
          <p:spPr>
            <a:xfrm>
              <a:off x="381000" y="2705939"/>
              <a:ext cx="1320900"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Cucu Ebeb</a:t>
              </a:r>
            </a:p>
          </p:txBody>
        </p:sp>
        <p:sp>
          <p:nvSpPr>
            <p:cNvPr id="2683" name="Shape 2683"/>
            <p:cNvSpPr/>
            <p:nvPr/>
          </p:nvSpPr>
          <p:spPr>
            <a:xfrm>
              <a:off x="3975100" y="2705939"/>
              <a:ext cx="1257611"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cucu ebeb</a:t>
              </a:r>
            </a:p>
          </p:txBody>
        </p:sp>
        <p:sp>
          <p:nvSpPr>
            <p:cNvPr id="2684" name="Shape 2684"/>
            <p:cNvSpPr/>
            <p:nvPr/>
          </p:nvSpPr>
          <p:spPr>
            <a:xfrm>
              <a:off x="3835400" y="2020139"/>
              <a:ext cx="13589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p>
              <a:pPr algn="ctr">
                <a:tabLst>
                  <a:tab pos="520700" algn="l"/>
                </a:tabLst>
                <a:defRPr>
                  <a:solidFill>
                    <a:srgbClr val="000000"/>
                  </a:solidFill>
                </a:defRPr>
              </a:pPr>
              <a:r>
                <a:t>Curled wing</a:t>
              </a:r>
            </a:p>
            <a:p>
              <a:pPr algn="ctr">
                <a:tabLst>
                  <a:tab pos="520700" algn="l"/>
                </a:tabLst>
                <a:defRPr>
                  <a:solidFill>
                    <a:srgbClr val="000000"/>
                  </a:solidFill>
                </a:defRPr>
              </a:pPr>
              <a:r>
                <a:t>Ebony body</a:t>
              </a:r>
            </a:p>
          </p:txBody>
        </p:sp>
        <p:sp>
          <p:nvSpPr>
            <p:cNvPr id="2685" name="Shape 2685"/>
            <p:cNvSpPr/>
            <p:nvPr/>
          </p:nvSpPr>
          <p:spPr>
            <a:xfrm>
              <a:off x="3784600" y="1588340"/>
              <a:ext cx="14606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solidFill>
                    <a:srgbClr val="000000"/>
                  </a:solidFill>
                </a:defRPr>
              </a:lvl1pPr>
            </a:lstStyle>
            <a:p>
              <a:pPr>
                <a:defRPr b="0"/>
              </a:pPr>
              <a:r>
                <a:rPr b="1"/>
                <a:t>Mutant male</a:t>
              </a:r>
            </a:p>
          </p:txBody>
        </p:sp>
        <p:sp>
          <p:nvSpPr>
            <p:cNvPr id="2686" name="Shape 2686"/>
            <p:cNvSpPr/>
            <p:nvPr/>
          </p:nvSpPr>
          <p:spPr>
            <a:xfrm>
              <a:off x="2768600" y="755125"/>
              <a:ext cx="266825" cy="419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marL="0" marR="5774054">
                <a:lnSpc>
                  <a:spcPts val="6000"/>
                </a:lnSpc>
                <a:tabLst>
                  <a:tab pos="520700" algn="l"/>
                </a:tabLst>
                <a:defRPr sz="3000" b="1">
                  <a:solidFill>
                    <a:srgbClr val="000000"/>
                  </a:solidFill>
                </a:defRPr>
              </a:lvl1pPr>
            </a:lstStyle>
            <a:p>
              <a:r>
                <a:t>X</a:t>
              </a:r>
            </a:p>
          </p:txBody>
        </p:sp>
      </p:grpSp>
      <p:grpSp>
        <p:nvGrpSpPr>
          <p:cNvPr id="2705" name="Group 2705"/>
          <p:cNvGrpSpPr/>
          <p:nvPr/>
        </p:nvGrpSpPr>
        <p:grpSpPr>
          <a:xfrm>
            <a:off x="5041900" y="5880100"/>
            <a:ext cx="7340898" cy="3621817"/>
            <a:chOff x="0" y="0"/>
            <a:chExt cx="7340897" cy="3621816"/>
          </a:xfrm>
        </p:grpSpPr>
        <p:sp>
          <p:nvSpPr>
            <p:cNvPr id="2688" name="Shape 2688"/>
            <p:cNvSpPr/>
            <p:nvPr/>
          </p:nvSpPr>
          <p:spPr>
            <a:xfrm>
              <a:off x="0" y="1975978"/>
              <a:ext cx="125738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CucuEbeb</a:t>
              </a:r>
            </a:p>
          </p:txBody>
        </p:sp>
        <p:sp>
          <p:nvSpPr>
            <p:cNvPr id="2689" name="Shape 2689"/>
            <p:cNvSpPr/>
            <p:nvPr/>
          </p:nvSpPr>
          <p:spPr>
            <a:xfrm>
              <a:off x="1447800" y="1975978"/>
              <a:ext cx="125738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CucuEbeb</a:t>
              </a:r>
            </a:p>
          </p:txBody>
        </p:sp>
        <p:sp>
          <p:nvSpPr>
            <p:cNvPr id="2690" name="Shape 2690"/>
            <p:cNvSpPr/>
            <p:nvPr/>
          </p:nvSpPr>
          <p:spPr>
            <a:xfrm>
              <a:off x="2705100" y="2419647"/>
              <a:ext cx="1676400" cy="755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lnSpc>
                  <a:spcPts val="2200"/>
                </a:lnSpc>
                <a:tabLst>
                  <a:tab pos="520700" algn="l"/>
                </a:tabLst>
                <a:defRPr sz="1600">
                  <a:solidFill>
                    <a:srgbClr val="000000"/>
                  </a:solidFill>
                </a:defRPr>
              </a:lvl1pPr>
            </a:lstStyle>
            <a:p>
              <a:r>
                <a:t>Sex of offspring is irrelevant in this case</a:t>
              </a:r>
            </a:p>
          </p:txBody>
        </p:sp>
        <p:sp>
          <p:nvSpPr>
            <p:cNvPr id="2691" name="Shape 2691"/>
            <p:cNvSpPr/>
            <p:nvPr/>
          </p:nvSpPr>
          <p:spPr>
            <a:xfrm>
              <a:off x="4330700" y="1899778"/>
              <a:ext cx="119409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cucuebeb</a:t>
              </a:r>
            </a:p>
          </p:txBody>
        </p:sp>
        <p:sp>
          <p:nvSpPr>
            <p:cNvPr id="2692" name="Shape 2692"/>
            <p:cNvSpPr/>
            <p:nvPr/>
          </p:nvSpPr>
          <p:spPr>
            <a:xfrm>
              <a:off x="6146800" y="1899778"/>
              <a:ext cx="119409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cucuebeb</a:t>
              </a:r>
            </a:p>
          </p:txBody>
        </p:sp>
        <p:pic>
          <p:nvPicPr>
            <p:cNvPr id="2693" name="Wild type male color.png"/>
            <p:cNvPicPr>
              <a:picLocks noChangeAspect="1"/>
            </p:cNvPicPr>
            <p:nvPr/>
          </p:nvPicPr>
          <p:blipFill>
            <a:blip r:embed="rId4">
              <a:extLst/>
            </a:blip>
            <a:stretch>
              <a:fillRect/>
            </a:stretch>
          </p:blipFill>
          <p:spPr>
            <a:xfrm>
              <a:off x="1498600" y="2298700"/>
              <a:ext cx="1080000" cy="1323117"/>
            </a:xfrm>
            <a:prstGeom prst="rect">
              <a:avLst/>
            </a:prstGeom>
            <a:ln w="12700" cap="flat">
              <a:noFill/>
              <a:miter lim="400000"/>
            </a:ln>
            <a:effectLst/>
          </p:spPr>
        </p:pic>
        <p:pic>
          <p:nvPicPr>
            <p:cNvPr id="2694" name="Wild type female color.png"/>
            <p:cNvPicPr>
              <a:picLocks noChangeAspect="1"/>
            </p:cNvPicPr>
            <p:nvPr/>
          </p:nvPicPr>
          <p:blipFill>
            <a:blip r:embed="rId3">
              <a:extLst/>
            </a:blip>
            <a:stretch>
              <a:fillRect/>
            </a:stretch>
          </p:blipFill>
          <p:spPr>
            <a:xfrm>
              <a:off x="50800" y="2298700"/>
              <a:ext cx="1080000" cy="1323117"/>
            </a:xfrm>
            <a:prstGeom prst="rect">
              <a:avLst/>
            </a:prstGeom>
            <a:ln w="12700" cap="flat">
              <a:noFill/>
              <a:miter lim="400000"/>
            </a:ln>
            <a:effectLst/>
          </p:spPr>
        </p:pic>
        <p:pic>
          <p:nvPicPr>
            <p:cNvPr id="2695" name="Ebony, curled wing male col.png"/>
            <p:cNvPicPr>
              <a:picLocks noChangeAspect="1"/>
            </p:cNvPicPr>
            <p:nvPr/>
          </p:nvPicPr>
          <p:blipFill>
            <a:blip r:embed="rId2">
              <a:extLst/>
            </a:blip>
            <a:stretch>
              <a:fillRect/>
            </a:stretch>
          </p:blipFill>
          <p:spPr>
            <a:xfrm>
              <a:off x="4406900" y="2223077"/>
              <a:ext cx="1079500" cy="1167824"/>
            </a:xfrm>
            <a:prstGeom prst="rect">
              <a:avLst/>
            </a:prstGeom>
            <a:ln w="12700" cap="flat">
              <a:noFill/>
              <a:miter lim="400000"/>
            </a:ln>
            <a:effectLst/>
          </p:spPr>
        </p:pic>
        <p:pic>
          <p:nvPicPr>
            <p:cNvPr id="2696" name="Ebony, curled wing female col.png"/>
            <p:cNvPicPr>
              <a:picLocks noChangeAspect="1"/>
            </p:cNvPicPr>
            <p:nvPr/>
          </p:nvPicPr>
          <p:blipFill>
            <a:blip r:embed="rId5">
              <a:extLst/>
            </a:blip>
            <a:stretch>
              <a:fillRect/>
            </a:stretch>
          </p:blipFill>
          <p:spPr>
            <a:xfrm>
              <a:off x="6159500" y="2298700"/>
              <a:ext cx="1080000" cy="1323117"/>
            </a:xfrm>
            <a:prstGeom prst="rect">
              <a:avLst/>
            </a:prstGeom>
            <a:ln w="12700" cap="flat">
              <a:noFill/>
              <a:miter lim="400000"/>
            </a:ln>
            <a:effectLst/>
          </p:spPr>
        </p:pic>
        <p:sp>
          <p:nvSpPr>
            <p:cNvPr id="2697" name="Shape 2697"/>
            <p:cNvSpPr/>
            <p:nvPr/>
          </p:nvSpPr>
          <p:spPr>
            <a:xfrm flipV="1">
              <a:off x="584200" y="139700"/>
              <a:ext cx="520700" cy="1710267"/>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698" name="Shape 2698"/>
            <p:cNvSpPr/>
            <p:nvPr/>
          </p:nvSpPr>
          <p:spPr>
            <a:xfrm flipH="1" flipV="1">
              <a:off x="6769100" y="12700"/>
              <a:ext cx="25400" cy="1900767"/>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699" name="Shape 2699"/>
            <p:cNvSpPr/>
            <p:nvPr/>
          </p:nvSpPr>
          <p:spPr>
            <a:xfrm flipV="1">
              <a:off x="4902200" y="88900"/>
              <a:ext cx="444500" cy="1828800"/>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00" name="Shape 2700"/>
            <p:cNvSpPr/>
            <p:nvPr/>
          </p:nvSpPr>
          <p:spPr>
            <a:xfrm flipH="1" flipV="1">
              <a:off x="1231900" y="101600"/>
              <a:ext cx="863600" cy="1841500"/>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01" name="Shape 2701"/>
            <p:cNvSpPr/>
            <p:nvPr/>
          </p:nvSpPr>
          <p:spPr>
            <a:xfrm flipV="1">
              <a:off x="2154766" y="0"/>
              <a:ext cx="4601634" cy="1926167"/>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02" name="Shape 2702"/>
            <p:cNvSpPr/>
            <p:nvPr/>
          </p:nvSpPr>
          <p:spPr>
            <a:xfrm flipV="1">
              <a:off x="660400" y="50800"/>
              <a:ext cx="4686300" cy="1816100"/>
            </a:xfrm>
            <a:prstGeom prst="line">
              <a:avLst/>
            </a:prstGeom>
            <a:noFill/>
            <a:ln w="381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03" name="Shape 2703"/>
            <p:cNvSpPr/>
            <p:nvPr/>
          </p:nvSpPr>
          <p:spPr>
            <a:xfrm flipH="1" flipV="1">
              <a:off x="2463800" y="76200"/>
              <a:ext cx="2336800" cy="1841500"/>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04" name="Shape 2704"/>
            <p:cNvSpPr/>
            <p:nvPr/>
          </p:nvSpPr>
          <p:spPr>
            <a:xfrm flipH="1" flipV="1">
              <a:off x="2603500" y="63500"/>
              <a:ext cx="4106334" cy="1828800"/>
            </a:xfrm>
            <a:prstGeom prst="line">
              <a:avLst/>
            </a:prstGeom>
            <a:noFill/>
            <a:ln w="38100" cap="flat">
              <a:solidFill>
                <a:srgbClr val="006994"/>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723" name="Group 2723"/>
          <p:cNvGrpSpPr/>
          <p:nvPr/>
        </p:nvGrpSpPr>
        <p:grpSpPr>
          <a:xfrm>
            <a:off x="5168889" y="4241800"/>
            <a:ext cx="7252146" cy="1828800"/>
            <a:chOff x="0" y="0"/>
            <a:chExt cx="7252144" cy="1828800"/>
          </a:xfrm>
        </p:grpSpPr>
        <p:sp>
          <p:nvSpPr>
            <p:cNvPr id="2706" name="Shape 2706"/>
            <p:cNvSpPr/>
            <p:nvPr/>
          </p:nvSpPr>
          <p:spPr>
            <a:xfrm>
              <a:off x="152410" y="820278"/>
              <a:ext cx="299778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a:solidFill>
                    <a:srgbClr val="000000"/>
                  </a:solidFill>
                </a:defRPr>
              </a:lvl1pPr>
            </a:lstStyle>
            <a:p>
              <a:r>
                <a:t>Gametes from female fly (N)</a:t>
              </a:r>
            </a:p>
          </p:txBody>
        </p:sp>
        <p:sp>
          <p:nvSpPr>
            <p:cNvPr id="2707" name="Shape 2707"/>
            <p:cNvSpPr/>
            <p:nvPr/>
          </p:nvSpPr>
          <p:spPr>
            <a:xfrm>
              <a:off x="571510" y="1257300"/>
              <a:ext cx="952501" cy="571500"/>
            </a:xfrm>
            <a:prstGeom prst="ellipse">
              <a:avLst/>
            </a:prstGeom>
            <a:solidFill>
              <a:srgbClr val="FFFFFF"/>
            </a:solidFill>
            <a:ln w="25400" cap="flat">
              <a:solidFill>
                <a:srgbClr val="000000"/>
              </a:solidFill>
              <a:prstDash val="sysDot"/>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08" name="Shape 2708"/>
            <p:cNvSpPr/>
            <p:nvPr/>
          </p:nvSpPr>
          <p:spPr>
            <a:xfrm>
              <a:off x="0" y="495300"/>
              <a:ext cx="7251815" cy="1"/>
            </a:xfrm>
            <a:prstGeom prst="line">
              <a:avLst/>
            </a:prstGeom>
            <a:noFill/>
            <a:ln w="38100" cap="flat">
              <a:solidFill>
                <a:srgbClr val="006994"/>
              </a:solidFill>
              <a:prstDash val="sysDot"/>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09" name="Shape 2709"/>
            <p:cNvSpPr/>
            <p:nvPr/>
          </p:nvSpPr>
          <p:spPr>
            <a:xfrm>
              <a:off x="4445010" y="807578"/>
              <a:ext cx="280713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a:solidFill>
                    <a:srgbClr val="000000"/>
                  </a:solidFill>
                </a:defRPr>
              </a:lvl1pPr>
            </a:lstStyle>
            <a:p>
              <a:r>
                <a:t>Gametes from male fly (N)</a:t>
              </a:r>
            </a:p>
          </p:txBody>
        </p:sp>
        <p:sp>
          <p:nvSpPr>
            <p:cNvPr id="2710" name="Shape 2710"/>
            <p:cNvSpPr/>
            <p:nvPr/>
          </p:nvSpPr>
          <p:spPr>
            <a:xfrm>
              <a:off x="2946410" y="254000"/>
              <a:ext cx="1028701" cy="457200"/>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11" name="Shape 2711"/>
            <p:cNvSpPr/>
            <p:nvPr/>
          </p:nvSpPr>
          <p:spPr>
            <a:xfrm>
              <a:off x="2933710" y="350378"/>
              <a:ext cx="96549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pPr>
                <a:defRPr b="0" i="0"/>
              </a:pPr>
              <a:r>
                <a:rPr b="1" i="1"/>
                <a:t>Meiosis</a:t>
              </a:r>
            </a:p>
          </p:txBody>
        </p:sp>
        <p:sp>
          <p:nvSpPr>
            <p:cNvPr id="2712" name="Shape 2712"/>
            <p:cNvSpPr/>
            <p:nvPr/>
          </p:nvSpPr>
          <p:spPr>
            <a:xfrm flipV="1">
              <a:off x="1312344" y="12700"/>
              <a:ext cx="660401" cy="711200"/>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13" name="Shape 2713"/>
            <p:cNvSpPr/>
            <p:nvPr/>
          </p:nvSpPr>
          <p:spPr>
            <a:xfrm flipH="1" flipV="1">
              <a:off x="1955810" y="12700"/>
              <a:ext cx="558801" cy="711200"/>
            </a:xfrm>
            <a:prstGeom prst="line">
              <a:avLst/>
            </a:prstGeom>
            <a:noFill/>
            <a:ln w="508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14" name="Shape 2714"/>
            <p:cNvSpPr/>
            <p:nvPr/>
          </p:nvSpPr>
          <p:spPr>
            <a:xfrm flipV="1">
              <a:off x="5041910" y="12700"/>
              <a:ext cx="482601" cy="740834"/>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15" name="Shape 2715"/>
            <p:cNvSpPr/>
            <p:nvPr/>
          </p:nvSpPr>
          <p:spPr>
            <a:xfrm flipH="1" flipV="1">
              <a:off x="5511810" y="0"/>
              <a:ext cx="584201" cy="711200"/>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16" name="Shape 2716"/>
            <p:cNvSpPr/>
            <p:nvPr/>
          </p:nvSpPr>
          <p:spPr>
            <a:xfrm>
              <a:off x="4749810" y="1257300"/>
              <a:ext cx="952501" cy="571500"/>
            </a:xfrm>
            <a:prstGeom prst="ellipse">
              <a:avLst/>
            </a:prstGeom>
            <a:solidFill>
              <a:srgbClr val="FFFFFF"/>
            </a:solidFill>
            <a:ln w="25400" cap="flat">
              <a:solidFill>
                <a:srgbClr val="000000"/>
              </a:solidFill>
              <a:prstDash val="sysDot"/>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17" name="Shape 2717"/>
            <p:cNvSpPr/>
            <p:nvPr/>
          </p:nvSpPr>
          <p:spPr>
            <a:xfrm>
              <a:off x="6096010" y="1257300"/>
              <a:ext cx="952501" cy="571500"/>
            </a:xfrm>
            <a:prstGeom prst="ellipse">
              <a:avLst/>
            </a:prstGeom>
            <a:solidFill>
              <a:srgbClr val="FFFFFF"/>
            </a:solidFill>
            <a:ln w="25400" cap="flat">
              <a:solidFill>
                <a:srgbClr val="000000"/>
              </a:solidFill>
              <a:prstDash val="sysDot"/>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18" name="Shape 2718"/>
            <p:cNvSpPr/>
            <p:nvPr/>
          </p:nvSpPr>
          <p:spPr>
            <a:xfrm>
              <a:off x="4826010" y="1404478"/>
              <a:ext cx="66055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cueb</a:t>
              </a:r>
            </a:p>
          </p:txBody>
        </p:sp>
        <p:sp>
          <p:nvSpPr>
            <p:cNvPr id="2719" name="Shape 2719"/>
            <p:cNvSpPr/>
            <p:nvPr/>
          </p:nvSpPr>
          <p:spPr>
            <a:xfrm>
              <a:off x="6210310" y="1404478"/>
              <a:ext cx="66055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cueb</a:t>
              </a:r>
            </a:p>
          </p:txBody>
        </p:sp>
        <p:sp>
          <p:nvSpPr>
            <p:cNvPr id="2720" name="Shape 2720"/>
            <p:cNvSpPr/>
            <p:nvPr/>
          </p:nvSpPr>
          <p:spPr>
            <a:xfrm>
              <a:off x="1930410" y="1257300"/>
              <a:ext cx="952501" cy="571500"/>
            </a:xfrm>
            <a:prstGeom prst="ellipse">
              <a:avLst/>
            </a:prstGeom>
            <a:solidFill>
              <a:srgbClr val="FFFFFF"/>
            </a:solidFill>
            <a:ln w="25400" cap="flat">
              <a:solidFill>
                <a:srgbClr val="000000"/>
              </a:solidFill>
              <a:prstDash val="sysDot"/>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21" name="Shape 2721"/>
            <p:cNvSpPr/>
            <p:nvPr/>
          </p:nvSpPr>
          <p:spPr>
            <a:xfrm>
              <a:off x="622310" y="1417178"/>
              <a:ext cx="72383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CuEb</a:t>
              </a:r>
            </a:p>
          </p:txBody>
        </p:sp>
        <p:sp>
          <p:nvSpPr>
            <p:cNvPr id="2722" name="Shape 2722"/>
            <p:cNvSpPr/>
            <p:nvPr/>
          </p:nvSpPr>
          <p:spPr>
            <a:xfrm>
              <a:off x="2044710" y="1417178"/>
              <a:ext cx="66055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i="1">
                  <a:solidFill>
                    <a:srgbClr val="000000"/>
                  </a:solidFill>
                </a:defRPr>
              </a:lvl1pPr>
            </a:lstStyle>
            <a:p>
              <a:r>
                <a:t>cueb</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7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6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268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272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4" nodeType="afterEffect">
                                  <p:stCondLst>
                                    <p:cond delay="0"/>
                                  </p:stCondLst>
                                  <p:iterate>
                                    <p:tmAbs val="0"/>
                                  </p:iterate>
                                  <p:childTnLst>
                                    <p:set>
                                      <p:cBhvr>
                                        <p:cTn id="19" fill="hold"/>
                                        <p:tgtEl>
                                          <p:spTgt spid="267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2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5" grpId="4" animBg="1" advAuto="0"/>
      <p:bldP spid="2677" grpId="1" build="p" bldLvl="5" animBg="1" advAuto="0"/>
      <p:bldP spid="2687" grpId="2" animBg="1" advAuto="0"/>
      <p:bldP spid="2705" grpId="5" animBg="1" advAuto="0"/>
      <p:bldP spid="2723" grpId="3" animBg="1" advAuto="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5" name="Shape 2725"/>
          <p:cNvSpPr>
            <a:spLocks noGrp="1"/>
          </p:cNvSpPr>
          <p:nvPr>
            <p:ph type="title"/>
          </p:nvPr>
        </p:nvSpPr>
        <p:spPr>
          <a:prstGeom prst="rect">
            <a:avLst/>
          </a:prstGeom>
        </p:spPr>
        <p:txBody>
          <a:bodyPr/>
          <a:lstStyle>
            <a:lvl1pPr>
              <a:tabLst>
                <a:tab pos="952500" algn="l"/>
              </a:tabLst>
            </a:lvl1pPr>
          </a:lstStyle>
          <a:p>
            <a:r>
              <a:t>Recombination 1</a:t>
            </a:r>
          </a:p>
        </p:txBody>
      </p:sp>
      <p:sp>
        <p:nvSpPr>
          <p:cNvPr id="2726" name="Shape 2726"/>
          <p:cNvSpPr>
            <a:spLocks noGrp="1"/>
          </p:cNvSpPr>
          <p:nvPr>
            <p:ph type="body" sz="half" idx="1"/>
          </p:nvPr>
        </p:nvSpPr>
        <p:spPr>
          <a:xfrm>
            <a:off x="368300" y="1790700"/>
            <a:ext cx="5570984" cy="6000850"/>
          </a:xfrm>
          <a:prstGeom prst="rect">
            <a:avLst/>
          </a:prstGeom>
        </p:spPr>
        <p:txBody>
          <a:bodyPr/>
          <a:lstStyle/>
          <a:p>
            <a:pPr marL="345600" indent="-345600">
              <a:tabLst>
                <a:tab pos="1016000" algn="l"/>
              </a:tabLst>
            </a:pPr>
            <a:r>
              <a:t>Recombination refers to the exchange of alleles between homologous chromosomes as a result of crossing over between linked genes.</a:t>
            </a:r>
          </a:p>
          <a:p>
            <a:pPr marL="345600" indent="-345600">
              <a:tabLst>
                <a:tab pos="1016000" algn="l"/>
              </a:tabLst>
            </a:pPr>
            <a:r>
              <a:t>Recombination results in new combinations of parental characteristics in the offspring.</a:t>
            </a:r>
          </a:p>
          <a:p>
            <a:pPr marL="680000" lvl="1" indent="-320000">
              <a:tabLst>
                <a:tab pos="1485900" algn="l"/>
              </a:tabLst>
            </a:pPr>
            <a:r>
              <a:t>These offspring are called </a:t>
            </a:r>
            <a:r>
              <a:rPr b="1">
                <a:solidFill>
                  <a:srgbClr val="006795"/>
                </a:solidFill>
              </a:rPr>
              <a:t>recombinants</a:t>
            </a:r>
            <a:r>
              <a:t>.	</a:t>
            </a:r>
          </a:p>
          <a:p>
            <a:pPr marL="345600" indent="-345600">
              <a:tabLst>
                <a:tab pos="1016000" algn="l"/>
              </a:tabLst>
            </a:pPr>
            <a:r>
              <a:t>Recombination between alleles of parental linkage groups is indicated by the appearance of recombinants in the offspring, although not in the proportions that would be expected with independent assortment.</a:t>
            </a:r>
          </a:p>
        </p:txBody>
      </p:sp>
      <p:grpSp>
        <p:nvGrpSpPr>
          <p:cNvPr id="2729" name="Group 2729"/>
          <p:cNvGrpSpPr/>
          <p:nvPr/>
        </p:nvGrpSpPr>
        <p:grpSpPr>
          <a:xfrm>
            <a:off x="7493000" y="9105900"/>
            <a:ext cx="4419600" cy="564022"/>
            <a:chOff x="0" y="0"/>
            <a:chExt cx="4419600" cy="564021"/>
          </a:xfrm>
        </p:grpSpPr>
        <p:sp>
          <p:nvSpPr>
            <p:cNvPr id="2727" name="Shape 2727"/>
            <p:cNvSpPr/>
            <p:nvPr/>
          </p:nvSpPr>
          <p:spPr>
            <a:xfrm>
              <a:off x="2730500" y="0"/>
              <a:ext cx="16891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b="1">
                  <a:solidFill>
                    <a:srgbClr val="006795"/>
                  </a:solidFill>
                </a:defRPr>
              </a:lvl1pPr>
            </a:lstStyle>
            <a:p>
              <a:r>
                <a:t>Recombinant offspring</a:t>
              </a:r>
            </a:p>
          </p:txBody>
        </p:sp>
        <p:sp>
          <p:nvSpPr>
            <p:cNvPr id="2728" name="Shape 2728"/>
            <p:cNvSpPr/>
            <p:nvPr/>
          </p:nvSpPr>
          <p:spPr>
            <a:xfrm>
              <a:off x="0" y="0"/>
              <a:ext cx="22098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b="1">
                  <a:solidFill>
                    <a:srgbClr val="006795"/>
                  </a:solidFill>
                </a:defRPr>
              </a:lvl1pPr>
            </a:lstStyle>
            <a:p>
              <a:r>
                <a:t>Non-recombinant offspring</a:t>
              </a:r>
            </a:p>
          </p:txBody>
        </p:sp>
      </p:grpSp>
      <p:grpSp>
        <p:nvGrpSpPr>
          <p:cNvPr id="2743" name="Group 2743"/>
          <p:cNvGrpSpPr/>
          <p:nvPr/>
        </p:nvGrpSpPr>
        <p:grpSpPr>
          <a:xfrm>
            <a:off x="6781800" y="1244600"/>
            <a:ext cx="5427134" cy="2171700"/>
            <a:chOff x="0" y="0"/>
            <a:chExt cx="5427133" cy="2171699"/>
          </a:xfrm>
        </p:grpSpPr>
        <p:pic>
          <p:nvPicPr>
            <p:cNvPr id="2730" name="Linkage 2 OHT 4.pdf"/>
            <p:cNvPicPr>
              <a:picLocks noChangeAspect="1"/>
            </p:cNvPicPr>
            <p:nvPr/>
          </p:nvPicPr>
          <p:blipFill>
            <a:blip r:embed="rId2">
              <a:extLst/>
            </a:blip>
            <a:stretch>
              <a:fillRect/>
            </a:stretch>
          </p:blipFill>
          <p:spPr>
            <a:xfrm>
              <a:off x="1445664" y="635000"/>
              <a:ext cx="448772" cy="1536700"/>
            </a:xfrm>
            <a:prstGeom prst="rect">
              <a:avLst/>
            </a:prstGeom>
            <a:ln w="12700" cap="flat">
              <a:noFill/>
              <a:miter lim="400000"/>
            </a:ln>
            <a:effectLst/>
          </p:spPr>
        </p:pic>
        <p:pic>
          <p:nvPicPr>
            <p:cNvPr id="2731" name="Linkage 2 OHT 9.pdf"/>
            <p:cNvPicPr>
              <a:picLocks noChangeAspect="1"/>
            </p:cNvPicPr>
            <p:nvPr/>
          </p:nvPicPr>
          <p:blipFill>
            <a:blip r:embed="rId3">
              <a:extLst/>
            </a:blip>
            <a:stretch>
              <a:fillRect/>
            </a:stretch>
          </p:blipFill>
          <p:spPr>
            <a:xfrm>
              <a:off x="4466426" y="621700"/>
              <a:ext cx="418529" cy="1498600"/>
            </a:xfrm>
            <a:prstGeom prst="rect">
              <a:avLst/>
            </a:prstGeom>
            <a:ln w="12700" cap="flat">
              <a:noFill/>
              <a:miter lim="400000"/>
            </a:ln>
            <a:effectLst/>
          </p:spPr>
        </p:pic>
        <p:pic>
          <p:nvPicPr>
            <p:cNvPr id="2732" name="Linkage 1 OHT 3.pdf"/>
            <p:cNvPicPr>
              <a:picLocks/>
            </p:cNvPicPr>
            <p:nvPr/>
          </p:nvPicPr>
          <p:blipFill>
            <a:blip r:embed="rId4">
              <a:extLst/>
            </a:blip>
            <a:stretch>
              <a:fillRect/>
            </a:stretch>
          </p:blipFill>
          <p:spPr>
            <a:xfrm>
              <a:off x="3902871" y="622254"/>
              <a:ext cx="491898" cy="1510160"/>
            </a:xfrm>
            <a:prstGeom prst="rect">
              <a:avLst/>
            </a:prstGeom>
            <a:ln w="12700" cap="flat">
              <a:noFill/>
              <a:miter lim="400000"/>
            </a:ln>
            <a:effectLst/>
          </p:spPr>
        </p:pic>
        <p:sp>
          <p:nvSpPr>
            <p:cNvPr id="2733" name="Shape 2733"/>
            <p:cNvSpPr/>
            <p:nvPr/>
          </p:nvSpPr>
          <p:spPr>
            <a:xfrm>
              <a:off x="0" y="1587500"/>
              <a:ext cx="18161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i="1">
                  <a:solidFill>
                    <a:srgbClr val="006795"/>
                  </a:solidFill>
                </a:defRPr>
              </a:lvl1pPr>
            </a:lstStyle>
            <a:p>
              <a:r>
                <a:t>Before replication</a:t>
              </a:r>
            </a:p>
          </p:txBody>
        </p:sp>
        <p:grpSp>
          <p:nvGrpSpPr>
            <p:cNvPr id="2736" name="Group 2736"/>
            <p:cNvGrpSpPr/>
            <p:nvPr/>
          </p:nvGrpSpPr>
          <p:grpSpPr>
            <a:xfrm>
              <a:off x="889000" y="711200"/>
              <a:ext cx="575734" cy="564022"/>
              <a:chOff x="0" y="0"/>
              <a:chExt cx="575733" cy="564021"/>
            </a:xfrm>
          </p:grpSpPr>
          <p:sp>
            <p:nvSpPr>
              <p:cNvPr id="2734" name="Shape 2734"/>
              <p:cNvSpPr/>
              <p:nvPr/>
            </p:nvSpPr>
            <p:spPr>
              <a:xfrm>
                <a:off x="25400" y="0"/>
                <a:ext cx="520688"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defRPr b="1" i="1">
                    <a:solidFill>
                      <a:srgbClr val="006795"/>
                    </a:solidFill>
                  </a:defRPr>
                </a:pPr>
                <a:r>
                  <a:t>AB</a:t>
                </a:r>
              </a:p>
              <a:p>
                <a:pPr>
                  <a:lnSpc>
                    <a:spcPts val="2400"/>
                  </a:lnSpc>
                  <a:tabLst>
                    <a:tab pos="520700" algn="l"/>
                  </a:tabLst>
                  <a:defRPr b="1" i="1">
                    <a:solidFill>
                      <a:srgbClr val="006795"/>
                    </a:solidFill>
                  </a:defRPr>
                </a:pPr>
                <a:r>
                  <a:t>ab</a:t>
                </a:r>
              </a:p>
            </p:txBody>
          </p:sp>
          <p:sp>
            <p:nvSpPr>
              <p:cNvPr id="2735" name="Shape 2735"/>
              <p:cNvSpPr/>
              <p:nvPr/>
            </p:nvSpPr>
            <p:spPr>
              <a:xfrm flipH="1" flipV="1">
                <a:off x="0" y="292100"/>
                <a:ext cx="575734" cy="1"/>
              </a:xfrm>
              <a:prstGeom prst="line">
                <a:avLst/>
              </a:prstGeom>
              <a:noFill/>
              <a:ln w="25400" cap="flat">
                <a:solidFill>
                  <a:srgbClr val="006795"/>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739" name="Group 2739"/>
            <p:cNvGrpSpPr/>
            <p:nvPr/>
          </p:nvGrpSpPr>
          <p:grpSpPr>
            <a:xfrm>
              <a:off x="4851400" y="673100"/>
              <a:ext cx="575734" cy="564022"/>
              <a:chOff x="0" y="0"/>
              <a:chExt cx="575733" cy="564021"/>
            </a:xfrm>
          </p:grpSpPr>
          <p:sp>
            <p:nvSpPr>
              <p:cNvPr id="2737" name="Shape 2737"/>
              <p:cNvSpPr/>
              <p:nvPr/>
            </p:nvSpPr>
            <p:spPr>
              <a:xfrm>
                <a:off x="50800" y="0"/>
                <a:ext cx="450925"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defRPr>
                    <a:solidFill>
                      <a:srgbClr val="006795"/>
                    </a:solidFill>
                  </a:defRPr>
                </a:pPr>
                <a:r>
                  <a:rPr b="1" i="1"/>
                  <a:t>ab</a:t>
                </a:r>
                <a:endParaRPr b="1" i="1">
                  <a:latin typeface="Palatino"/>
                  <a:ea typeface="Palatino"/>
                  <a:cs typeface="Palatino"/>
                  <a:sym typeface="Palatino"/>
                </a:endParaRPr>
              </a:p>
              <a:p>
                <a:pPr>
                  <a:lnSpc>
                    <a:spcPts val="2400"/>
                  </a:lnSpc>
                  <a:tabLst>
                    <a:tab pos="520700" algn="l"/>
                  </a:tabLst>
                  <a:defRPr b="1" i="1">
                    <a:solidFill>
                      <a:srgbClr val="006795"/>
                    </a:solidFill>
                  </a:defRPr>
                </a:pPr>
                <a:r>
                  <a:t>ab</a:t>
                </a:r>
              </a:p>
            </p:txBody>
          </p:sp>
          <p:sp>
            <p:nvSpPr>
              <p:cNvPr id="2738" name="Shape 2738"/>
              <p:cNvSpPr/>
              <p:nvPr/>
            </p:nvSpPr>
            <p:spPr>
              <a:xfrm flipH="1" flipV="1">
                <a:off x="0" y="304800"/>
                <a:ext cx="575734" cy="1"/>
              </a:xfrm>
              <a:prstGeom prst="line">
                <a:avLst/>
              </a:prstGeom>
              <a:noFill/>
              <a:ln w="25400" cap="flat">
                <a:solidFill>
                  <a:srgbClr val="006795"/>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pic>
          <p:nvPicPr>
            <p:cNvPr id="2740" name="Recombination 2 OHT 6.pdf"/>
            <p:cNvPicPr>
              <a:picLocks/>
            </p:cNvPicPr>
            <p:nvPr/>
          </p:nvPicPr>
          <p:blipFill>
            <a:blip r:embed="rId5">
              <a:extLst/>
            </a:blip>
            <a:stretch>
              <a:fillRect/>
            </a:stretch>
          </p:blipFill>
          <p:spPr>
            <a:xfrm>
              <a:off x="1903547" y="647700"/>
              <a:ext cx="441255" cy="1511300"/>
            </a:xfrm>
            <a:prstGeom prst="rect">
              <a:avLst/>
            </a:prstGeom>
            <a:ln w="12700" cap="flat">
              <a:noFill/>
              <a:miter lim="400000"/>
            </a:ln>
            <a:effectLst/>
          </p:spPr>
        </p:pic>
        <p:sp>
          <p:nvSpPr>
            <p:cNvPr id="2741" name="Shape 2741"/>
            <p:cNvSpPr/>
            <p:nvPr/>
          </p:nvSpPr>
          <p:spPr>
            <a:xfrm>
              <a:off x="3581400" y="25400"/>
              <a:ext cx="153711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r>
                <a:t>Parent 2 (2N)</a:t>
              </a:r>
            </a:p>
          </p:txBody>
        </p:sp>
        <p:sp>
          <p:nvSpPr>
            <p:cNvPr id="2742" name="Shape 2742"/>
            <p:cNvSpPr/>
            <p:nvPr/>
          </p:nvSpPr>
          <p:spPr>
            <a:xfrm>
              <a:off x="1079500" y="0"/>
              <a:ext cx="153711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r>
                <a:t>Parent 1 (2N)</a:t>
              </a:r>
            </a:p>
          </p:txBody>
        </p:sp>
      </p:grpSp>
      <p:grpSp>
        <p:nvGrpSpPr>
          <p:cNvPr id="2753" name="Group 2753"/>
          <p:cNvGrpSpPr/>
          <p:nvPr/>
        </p:nvGrpSpPr>
        <p:grpSpPr>
          <a:xfrm>
            <a:off x="6654800" y="3225800"/>
            <a:ext cx="6235700" cy="2354722"/>
            <a:chOff x="0" y="0"/>
            <a:chExt cx="6235700" cy="2354721"/>
          </a:xfrm>
        </p:grpSpPr>
        <p:sp>
          <p:nvSpPr>
            <p:cNvPr id="2744" name="Shape 2744"/>
            <p:cNvSpPr/>
            <p:nvPr/>
          </p:nvSpPr>
          <p:spPr>
            <a:xfrm>
              <a:off x="5166359" y="558800"/>
              <a:ext cx="614258" cy="952500"/>
            </a:xfrm>
            <a:custGeom>
              <a:avLst/>
              <a:gdLst/>
              <a:ahLst/>
              <a:cxnLst>
                <a:cxn ang="0">
                  <a:pos x="wd2" y="hd2"/>
                </a:cxn>
                <a:cxn ang="5400000">
                  <a:pos x="wd2" y="hd2"/>
                </a:cxn>
                <a:cxn ang="10800000">
                  <a:pos x="wd2" y="hd2"/>
                </a:cxn>
                <a:cxn ang="16200000">
                  <a:pos x="wd2" y="hd2"/>
                </a:cxn>
              </a:cxnLst>
              <a:rect l="0" t="0" r="r" b="b"/>
              <a:pathLst>
                <a:path w="21600" h="21600" extrusionOk="0">
                  <a:moveTo>
                    <a:pt x="75" y="10882"/>
                  </a:moveTo>
                  <a:lnTo>
                    <a:pt x="21600" y="10616"/>
                  </a:lnTo>
                  <a:lnTo>
                    <a:pt x="21452" y="0"/>
                  </a:lnTo>
                  <a:lnTo>
                    <a:pt x="21600" y="11068"/>
                  </a:lnTo>
                  <a:lnTo>
                    <a:pt x="21526" y="21600"/>
                  </a:lnTo>
                  <a:lnTo>
                    <a:pt x="0" y="21600"/>
                  </a:lnTo>
                </a:path>
              </a:pathLst>
            </a:custGeom>
            <a:noFill/>
            <a:ln w="25400" cap="flat">
              <a:solidFill>
                <a:srgbClr val="006795"/>
              </a:solidFill>
              <a:prstDash val="solid"/>
              <a:miter lim="400000"/>
              <a:headEnd type="triangle" w="med" len="med"/>
              <a:tailEnd type="triangle" w="med" len="med"/>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45" name="Shape 2745"/>
            <p:cNvSpPr/>
            <p:nvPr/>
          </p:nvSpPr>
          <p:spPr>
            <a:xfrm>
              <a:off x="5372100" y="0"/>
              <a:ext cx="863600" cy="596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a:solidFill>
                    <a:srgbClr val="006795"/>
                  </a:solidFill>
                  <a:latin typeface="Helvetica"/>
                  <a:ea typeface="Helvetica"/>
                  <a:cs typeface="Helvetica"/>
                  <a:sym typeface="Helvetica"/>
                </a:defRPr>
              </a:lvl1pPr>
            </a:lstStyle>
            <a:p>
              <a:pPr>
                <a:defRPr>
                  <a:latin typeface="+mn-lt"/>
                  <a:ea typeface="+mn-ea"/>
                  <a:cs typeface="+mn-cs"/>
                  <a:sym typeface="Arial"/>
                </a:defRPr>
              </a:pPr>
              <a:r>
                <a:rPr>
                  <a:latin typeface="Helvetica"/>
                  <a:ea typeface="Helvetica"/>
                  <a:cs typeface="Helvetica"/>
                  <a:sym typeface="Helvetica"/>
                </a:rPr>
                <a:t>Linked genes</a:t>
              </a:r>
            </a:p>
          </p:txBody>
        </p:sp>
        <p:sp>
          <p:nvSpPr>
            <p:cNvPr id="2746" name="Shape 2746"/>
            <p:cNvSpPr/>
            <p:nvPr/>
          </p:nvSpPr>
          <p:spPr>
            <a:xfrm>
              <a:off x="38100" y="1536700"/>
              <a:ext cx="1397000" cy="818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i="1">
                  <a:solidFill>
                    <a:srgbClr val="006795"/>
                  </a:solidFill>
                </a:defRPr>
              </a:lvl1pPr>
            </a:lstStyle>
            <a:p>
              <a:r>
                <a:t>Crossing over has occurred</a:t>
              </a:r>
            </a:p>
          </p:txBody>
        </p:sp>
        <p:sp>
          <p:nvSpPr>
            <p:cNvPr id="2747" name="Shape 2747"/>
            <p:cNvSpPr/>
            <p:nvPr/>
          </p:nvSpPr>
          <p:spPr>
            <a:xfrm>
              <a:off x="0" y="635000"/>
              <a:ext cx="15748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i="1">
                  <a:solidFill>
                    <a:srgbClr val="006795"/>
                  </a:solidFill>
                </a:defRPr>
              </a:lvl1pPr>
            </a:lstStyle>
            <a:p>
              <a:r>
                <a:t>After replication</a:t>
              </a:r>
            </a:p>
          </p:txBody>
        </p:sp>
        <p:sp>
          <p:nvSpPr>
            <p:cNvPr id="2748" name="Shape 2748"/>
            <p:cNvSpPr/>
            <p:nvPr/>
          </p:nvSpPr>
          <p:spPr>
            <a:xfrm>
              <a:off x="3162300" y="838200"/>
              <a:ext cx="216000"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774054">
                <a:lnSpc>
                  <a:spcPts val="5200"/>
                </a:lnSpc>
                <a:tabLst>
                  <a:tab pos="520700" algn="l"/>
                </a:tabLst>
                <a:defRPr sz="2400" b="1">
                  <a:solidFill>
                    <a:srgbClr val="000000"/>
                  </a:solidFill>
                </a:defRPr>
              </a:lvl1pPr>
            </a:lstStyle>
            <a:p>
              <a:r>
                <a:t>X</a:t>
              </a:r>
            </a:p>
          </p:txBody>
        </p:sp>
        <p:pic>
          <p:nvPicPr>
            <p:cNvPr id="2749" name="Recombination 2 OHT 2.pdf"/>
            <p:cNvPicPr>
              <a:picLocks noChangeAspect="1"/>
            </p:cNvPicPr>
            <p:nvPr/>
          </p:nvPicPr>
          <p:blipFill>
            <a:blip r:embed="rId6">
              <a:extLst/>
            </a:blip>
            <a:stretch>
              <a:fillRect/>
            </a:stretch>
          </p:blipFill>
          <p:spPr>
            <a:xfrm>
              <a:off x="2082800" y="469900"/>
              <a:ext cx="609600" cy="1473200"/>
            </a:xfrm>
            <a:prstGeom prst="rect">
              <a:avLst/>
            </a:prstGeom>
            <a:ln w="12700" cap="flat">
              <a:noFill/>
              <a:miter lim="400000"/>
            </a:ln>
            <a:effectLst/>
          </p:spPr>
        </p:pic>
        <p:pic>
          <p:nvPicPr>
            <p:cNvPr id="2750" name="Recombination 2 OHT 1.pdf"/>
            <p:cNvPicPr>
              <a:picLocks noChangeAspect="1"/>
            </p:cNvPicPr>
            <p:nvPr/>
          </p:nvPicPr>
          <p:blipFill>
            <a:blip r:embed="rId7">
              <a:extLst/>
            </a:blip>
            <a:stretch>
              <a:fillRect/>
            </a:stretch>
          </p:blipFill>
          <p:spPr>
            <a:xfrm>
              <a:off x="1416706" y="457200"/>
              <a:ext cx="671787" cy="1498600"/>
            </a:xfrm>
            <a:prstGeom prst="rect">
              <a:avLst/>
            </a:prstGeom>
            <a:ln w="12700" cap="flat">
              <a:noFill/>
              <a:miter lim="400000"/>
            </a:ln>
            <a:effectLst/>
          </p:spPr>
        </p:pic>
        <p:pic>
          <p:nvPicPr>
            <p:cNvPr id="2751" name="Linkage 2 OHT 3.pdf"/>
            <p:cNvPicPr>
              <a:picLocks noChangeAspect="1"/>
            </p:cNvPicPr>
            <p:nvPr/>
          </p:nvPicPr>
          <p:blipFill>
            <a:blip r:embed="rId8">
              <a:extLst/>
            </a:blip>
            <a:stretch>
              <a:fillRect/>
            </a:stretch>
          </p:blipFill>
          <p:spPr>
            <a:xfrm>
              <a:off x="3818066" y="459581"/>
              <a:ext cx="642552" cy="1485901"/>
            </a:xfrm>
            <a:prstGeom prst="rect">
              <a:avLst/>
            </a:prstGeom>
            <a:ln w="12700" cap="flat">
              <a:noFill/>
              <a:miter lim="400000"/>
            </a:ln>
            <a:effectLst/>
          </p:spPr>
        </p:pic>
        <p:pic>
          <p:nvPicPr>
            <p:cNvPr id="2752" name="Linkage 2 OHT 3.pdf"/>
            <p:cNvPicPr>
              <a:picLocks noChangeAspect="1"/>
            </p:cNvPicPr>
            <p:nvPr/>
          </p:nvPicPr>
          <p:blipFill>
            <a:blip r:embed="rId8">
              <a:extLst/>
            </a:blip>
            <a:stretch>
              <a:fillRect/>
            </a:stretch>
          </p:blipFill>
          <p:spPr>
            <a:xfrm>
              <a:off x="4529266" y="459581"/>
              <a:ext cx="642552" cy="1485901"/>
            </a:xfrm>
            <a:prstGeom prst="rect">
              <a:avLst/>
            </a:prstGeom>
            <a:ln w="12700" cap="flat">
              <a:noFill/>
              <a:miter lim="400000"/>
            </a:ln>
            <a:effectLst/>
          </p:spPr>
        </p:pic>
      </p:grpSp>
      <p:grpSp>
        <p:nvGrpSpPr>
          <p:cNvPr id="2762" name="Group 2762"/>
          <p:cNvGrpSpPr/>
          <p:nvPr/>
        </p:nvGrpSpPr>
        <p:grpSpPr>
          <a:xfrm>
            <a:off x="8667750" y="6096000"/>
            <a:ext cx="2374900" cy="2748422"/>
            <a:chOff x="0" y="0"/>
            <a:chExt cx="2374900" cy="2748421"/>
          </a:xfrm>
        </p:grpSpPr>
        <p:sp>
          <p:nvSpPr>
            <p:cNvPr id="2754" name="Shape 2754"/>
            <p:cNvSpPr/>
            <p:nvPr/>
          </p:nvSpPr>
          <p:spPr>
            <a:xfrm flipV="1">
              <a:off x="469900" y="38100"/>
              <a:ext cx="215900" cy="62230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55" name="Shape 2755"/>
            <p:cNvSpPr/>
            <p:nvPr/>
          </p:nvSpPr>
          <p:spPr>
            <a:xfrm flipV="1">
              <a:off x="558800" y="0"/>
              <a:ext cx="1816100" cy="673100"/>
            </a:xfrm>
            <a:prstGeom prst="line">
              <a:avLst/>
            </a:prstGeom>
            <a:noFill/>
            <a:ln w="254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2761" name="Group 2761"/>
            <p:cNvGrpSpPr/>
            <p:nvPr/>
          </p:nvGrpSpPr>
          <p:grpSpPr>
            <a:xfrm>
              <a:off x="0" y="711200"/>
              <a:ext cx="825500" cy="2037222"/>
              <a:chOff x="0" y="0"/>
              <a:chExt cx="825500" cy="2037221"/>
            </a:xfrm>
          </p:grpSpPr>
          <p:sp>
            <p:nvSpPr>
              <p:cNvPr id="2756" name="Shape 2756"/>
              <p:cNvSpPr/>
              <p:nvPr/>
            </p:nvSpPr>
            <p:spPr>
              <a:xfrm>
                <a:off x="127000" y="1778000"/>
                <a:ext cx="6605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aabb</a:t>
                </a:r>
              </a:p>
            </p:txBody>
          </p:sp>
          <p:grpSp>
            <p:nvGrpSpPr>
              <p:cNvPr id="2760" name="Group 2760"/>
              <p:cNvGrpSpPr/>
              <p:nvPr/>
            </p:nvGrpSpPr>
            <p:grpSpPr>
              <a:xfrm>
                <a:off x="0" y="0"/>
                <a:ext cx="825500" cy="1701800"/>
                <a:chOff x="0" y="0"/>
                <a:chExt cx="825500" cy="1701800"/>
              </a:xfrm>
            </p:grpSpPr>
            <p:sp>
              <p:nvSpPr>
                <p:cNvPr id="2757" name="Shape 2757"/>
                <p:cNvSpPr/>
                <p:nvPr/>
              </p:nvSpPr>
              <p:spPr>
                <a:xfrm>
                  <a:off x="0" y="0"/>
                  <a:ext cx="825500" cy="1701800"/>
                </a:xfrm>
                <a:prstGeom prst="rect">
                  <a:avLst/>
                </a:prstGeom>
                <a:solidFill>
                  <a:srgbClr val="9DAF6D">
                    <a:alpha val="75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2758" name="Linkage 2 OHT 9.pdf"/>
                <p:cNvPicPr>
                  <a:picLocks noChangeAspect="1"/>
                </p:cNvPicPr>
                <p:nvPr/>
              </p:nvPicPr>
              <p:blipFill>
                <a:blip r:embed="rId3">
                  <a:extLst/>
                </a:blip>
                <a:stretch>
                  <a:fillRect/>
                </a:stretch>
              </p:blipFill>
              <p:spPr>
                <a:xfrm>
                  <a:off x="398879" y="93625"/>
                  <a:ext cx="425623" cy="1524001"/>
                </a:xfrm>
                <a:prstGeom prst="rect">
                  <a:avLst/>
                </a:prstGeom>
                <a:ln w="12700" cap="flat">
                  <a:noFill/>
                  <a:miter lim="400000"/>
                </a:ln>
                <a:effectLst/>
              </p:spPr>
            </p:pic>
            <p:pic>
              <p:nvPicPr>
                <p:cNvPr id="2759" name="Linkage 2 OHT 8.pdf"/>
                <p:cNvPicPr>
                  <a:picLocks noChangeAspect="1"/>
                </p:cNvPicPr>
                <p:nvPr/>
              </p:nvPicPr>
              <p:blipFill>
                <a:blip r:embed="rId9">
                  <a:extLst/>
                </a:blip>
                <a:srcRect/>
                <a:stretch>
                  <a:fillRect/>
                </a:stretch>
              </p:blipFill>
              <p:spPr>
                <a:xfrm>
                  <a:off x="61519" y="88900"/>
                  <a:ext cx="384963" cy="1498600"/>
                </a:xfrm>
                <a:prstGeom prst="rect">
                  <a:avLst/>
                </a:prstGeom>
                <a:ln w="12700" cap="flat">
                  <a:noFill/>
                  <a:miter lim="400000"/>
                </a:ln>
                <a:effectLst/>
              </p:spPr>
            </p:pic>
          </p:grpSp>
        </p:grpSp>
      </p:grpSp>
      <p:grpSp>
        <p:nvGrpSpPr>
          <p:cNvPr id="2771" name="Group 2771"/>
          <p:cNvGrpSpPr/>
          <p:nvPr/>
        </p:nvGrpSpPr>
        <p:grpSpPr>
          <a:xfrm>
            <a:off x="8763000" y="6146800"/>
            <a:ext cx="3340100" cy="2697622"/>
            <a:chOff x="0" y="0"/>
            <a:chExt cx="3340100" cy="2697620"/>
          </a:xfrm>
        </p:grpSpPr>
        <p:sp>
          <p:nvSpPr>
            <p:cNvPr id="2763" name="Shape 2763"/>
            <p:cNvSpPr/>
            <p:nvPr/>
          </p:nvSpPr>
          <p:spPr>
            <a:xfrm flipH="1" flipV="1">
              <a:off x="0" y="0"/>
              <a:ext cx="2755901" cy="647700"/>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64" name="Shape 2764"/>
            <p:cNvSpPr/>
            <p:nvPr/>
          </p:nvSpPr>
          <p:spPr>
            <a:xfrm flipV="1">
              <a:off x="3162300" y="12700"/>
              <a:ext cx="139700" cy="609600"/>
            </a:xfrm>
            <a:prstGeom prst="line">
              <a:avLst/>
            </a:prstGeom>
            <a:noFill/>
            <a:ln w="254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2770" name="Group 2770"/>
            <p:cNvGrpSpPr/>
            <p:nvPr/>
          </p:nvGrpSpPr>
          <p:grpSpPr>
            <a:xfrm>
              <a:off x="2514600" y="660399"/>
              <a:ext cx="825500" cy="2037222"/>
              <a:chOff x="0" y="0"/>
              <a:chExt cx="825500" cy="2037221"/>
            </a:xfrm>
          </p:grpSpPr>
          <p:sp>
            <p:nvSpPr>
              <p:cNvPr id="2765" name="Shape 2765"/>
              <p:cNvSpPr/>
              <p:nvPr/>
            </p:nvSpPr>
            <p:spPr>
              <a:xfrm>
                <a:off x="114300" y="1778000"/>
                <a:ext cx="68599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aaBb</a:t>
                </a:r>
              </a:p>
            </p:txBody>
          </p:sp>
          <p:grpSp>
            <p:nvGrpSpPr>
              <p:cNvPr id="2769" name="Group 2769"/>
              <p:cNvGrpSpPr/>
              <p:nvPr/>
            </p:nvGrpSpPr>
            <p:grpSpPr>
              <a:xfrm>
                <a:off x="0" y="0"/>
                <a:ext cx="825500" cy="1701800"/>
                <a:chOff x="0" y="0"/>
                <a:chExt cx="825500" cy="1701800"/>
              </a:xfrm>
            </p:grpSpPr>
            <p:sp>
              <p:nvSpPr>
                <p:cNvPr id="2766" name="Shape 2766"/>
                <p:cNvSpPr/>
                <p:nvPr/>
              </p:nvSpPr>
              <p:spPr>
                <a:xfrm>
                  <a:off x="0" y="0"/>
                  <a:ext cx="825500" cy="1701800"/>
                </a:xfrm>
                <a:prstGeom prst="rect">
                  <a:avLst/>
                </a:prstGeom>
                <a:solidFill>
                  <a:srgbClr val="9DAF6D">
                    <a:alpha val="75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2767" name="Linkage 2 OHT 9.pdf"/>
                <p:cNvPicPr>
                  <a:picLocks noChangeAspect="1"/>
                </p:cNvPicPr>
                <p:nvPr/>
              </p:nvPicPr>
              <p:blipFill>
                <a:blip r:embed="rId3">
                  <a:extLst/>
                </a:blip>
                <a:stretch>
                  <a:fillRect/>
                </a:stretch>
              </p:blipFill>
              <p:spPr>
                <a:xfrm>
                  <a:off x="402426" y="119025"/>
                  <a:ext cx="418529" cy="1498601"/>
                </a:xfrm>
                <a:prstGeom prst="rect">
                  <a:avLst/>
                </a:prstGeom>
                <a:ln w="12700" cap="flat">
                  <a:noFill/>
                  <a:miter lim="400000"/>
                </a:ln>
                <a:effectLst/>
              </p:spPr>
            </p:pic>
            <p:pic>
              <p:nvPicPr>
                <p:cNvPr id="2768" name="Recombination 2 OHT 5.pdf"/>
                <p:cNvPicPr>
                  <a:picLocks/>
                </p:cNvPicPr>
                <p:nvPr/>
              </p:nvPicPr>
              <p:blipFill>
                <a:blip r:embed="rId10">
                  <a:extLst/>
                </a:blip>
                <a:stretch>
                  <a:fillRect/>
                </a:stretch>
              </p:blipFill>
              <p:spPr>
                <a:xfrm>
                  <a:off x="38100" y="158552"/>
                  <a:ext cx="325450" cy="1419546"/>
                </a:xfrm>
                <a:prstGeom prst="rect">
                  <a:avLst/>
                </a:prstGeom>
                <a:ln w="12700" cap="flat">
                  <a:noFill/>
                  <a:miter lim="400000"/>
                </a:ln>
                <a:effectLst/>
              </p:spPr>
            </p:pic>
          </p:grpSp>
        </p:grpSp>
      </p:grpSp>
      <p:grpSp>
        <p:nvGrpSpPr>
          <p:cNvPr id="2780" name="Group 2780"/>
          <p:cNvGrpSpPr/>
          <p:nvPr/>
        </p:nvGrpSpPr>
        <p:grpSpPr>
          <a:xfrm>
            <a:off x="8216900" y="6146800"/>
            <a:ext cx="3276600" cy="2697622"/>
            <a:chOff x="0" y="0"/>
            <a:chExt cx="3276600" cy="2697621"/>
          </a:xfrm>
        </p:grpSpPr>
        <p:sp>
          <p:nvSpPr>
            <p:cNvPr id="2772" name="Shape 2772"/>
            <p:cNvSpPr/>
            <p:nvPr/>
          </p:nvSpPr>
          <p:spPr>
            <a:xfrm flipH="1" flipV="1">
              <a:off x="0" y="0"/>
              <a:ext cx="2095501" cy="622300"/>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73" name="Shape 2773"/>
            <p:cNvSpPr/>
            <p:nvPr/>
          </p:nvSpPr>
          <p:spPr>
            <a:xfrm flipV="1">
              <a:off x="2349500" y="12700"/>
              <a:ext cx="927100" cy="622300"/>
            </a:xfrm>
            <a:prstGeom prst="line">
              <a:avLst/>
            </a:prstGeom>
            <a:noFill/>
            <a:ln w="254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2779" name="Group 2779"/>
            <p:cNvGrpSpPr/>
            <p:nvPr/>
          </p:nvGrpSpPr>
          <p:grpSpPr>
            <a:xfrm>
              <a:off x="1790700" y="660400"/>
              <a:ext cx="835428" cy="2037222"/>
              <a:chOff x="0" y="0"/>
              <a:chExt cx="835427" cy="2037221"/>
            </a:xfrm>
          </p:grpSpPr>
          <p:sp>
            <p:nvSpPr>
              <p:cNvPr id="2774" name="Shape 2774"/>
              <p:cNvSpPr/>
              <p:nvPr/>
            </p:nvSpPr>
            <p:spPr>
              <a:xfrm>
                <a:off x="114300" y="1778000"/>
                <a:ext cx="6985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Aabb</a:t>
                </a:r>
              </a:p>
            </p:txBody>
          </p:sp>
          <p:grpSp>
            <p:nvGrpSpPr>
              <p:cNvPr id="2778" name="Group 2778"/>
              <p:cNvGrpSpPr/>
              <p:nvPr/>
            </p:nvGrpSpPr>
            <p:grpSpPr>
              <a:xfrm>
                <a:off x="0" y="0"/>
                <a:ext cx="835428" cy="1701800"/>
                <a:chOff x="0" y="0"/>
                <a:chExt cx="835427" cy="1701800"/>
              </a:xfrm>
            </p:grpSpPr>
            <p:sp>
              <p:nvSpPr>
                <p:cNvPr id="2775" name="Shape 2775"/>
                <p:cNvSpPr/>
                <p:nvPr/>
              </p:nvSpPr>
              <p:spPr>
                <a:xfrm>
                  <a:off x="0" y="0"/>
                  <a:ext cx="825500" cy="1701800"/>
                </a:xfrm>
                <a:prstGeom prst="rect">
                  <a:avLst/>
                </a:prstGeom>
                <a:solidFill>
                  <a:srgbClr val="9DAF6D">
                    <a:alpha val="75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2776" name="Linkage 2 OHT 9.pdf"/>
                <p:cNvPicPr>
                  <a:picLocks noChangeAspect="1"/>
                </p:cNvPicPr>
                <p:nvPr/>
              </p:nvPicPr>
              <p:blipFill>
                <a:blip r:embed="rId3">
                  <a:extLst/>
                </a:blip>
                <a:stretch>
                  <a:fillRect/>
                </a:stretch>
              </p:blipFill>
              <p:spPr>
                <a:xfrm>
                  <a:off x="413353" y="101000"/>
                  <a:ext cx="422075" cy="1511301"/>
                </a:xfrm>
                <a:prstGeom prst="rect">
                  <a:avLst/>
                </a:prstGeom>
                <a:ln w="12700" cap="flat">
                  <a:noFill/>
                  <a:miter lim="400000"/>
                </a:ln>
                <a:effectLst/>
              </p:spPr>
            </p:pic>
            <p:pic>
              <p:nvPicPr>
                <p:cNvPr id="2777" name="Recombination 2 OHT 4.pdf"/>
                <p:cNvPicPr>
                  <a:picLocks/>
                </p:cNvPicPr>
                <p:nvPr/>
              </p:nvPicPr>
              <p:blipFill>
                <a:blip r:embed="rId11">
                  <a:extLst/>
                </a:blip>
                <a:stretch>
                  <a:fillRect/>
                </a:stretch>
              </p:blipFill>
              <p:spPr>
                <a:xfrm>
                  <a:off x="68272" y="147204"/>
                  <a:ext cx="297244" cy="1432792"/>
                </a:xfrm>
                <a:prstGeom prst="rect">
                  <a:avLst/>
                </a:prstGeom>
                <a:ln w="12700" cap="flat">
                  <a:noFill/>
                  <a:miter lim="400000"/>
                </a:ln>
                <a:effectLst/>
              </p:spPr>
            </p:pic>
          </p:grpSp>
        </p:grpSp>
      </p:grpSp>
      <p:grpSp>
        <p:nvGrpSpPr>
          <p:cNvPr id="2791" name="Group 2791"/>
          <p:cNvGrpSpPr/>
          <p:nvPr/>
        </p:nvGrpSpPr>
        <p:grpSpPr>
          <a:xfrm>
            <a:off x="7351176" y="6096000"/>
            <a:ext cx="5417546" cy="2748422"/>
            <a:chOff x="0" y="0"/>
            <a:chExt cx="5417545" cy="2748421"/>
          </a:xfrm>
        </p:grpSpPr>
        <p:sp>
          <p:nvSpPr>
            <p:cNvPr id="2781" name="Shape 2781"/>
            <p:cNvSpPr/>
            <p:nvPr/>
          </p:nvSpPr>
          <p:spPr>
            <a:xfrm rot="16200000">
              <a:off x="4712205" y="1517159"/>
              <a:ext cx="115145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Offspring</a:t>
              </a:r>
            </a:p>
          </p:txBody>
        </p:sp>
        <p:grpSp>
          <p:nvGrpSpPr>
            <p:cNvPr id="2790" name="Group 2790"/>
            <p:cNvGrpSpPr/>
            <p:nvPr/>
          </p:nvGrpSpPr>
          <p:grpSpPr>
            <a:xfrm>
              <a:off x="0" y="0"/>
              <a:ext cx="3024724" cy="2748422"/>
              <a:chOff x="0" y="0"/>
              <a:chExt cx="3024723" cy="2748421"/>
            </a:xfrm>
          </p:grpSpPr>
          <p:sp>
            <p:nvSpPr>
              <p:cNvPr id="2782" name="Shape 2782"/>
              <p:cNvSpPr/>
              <p:nvPr/>
            </p:nvSpPr>
            <p:spPr>
              <a:xfrm flipV="1">
                <a:off x="459323" y="0"/>
                <a:ext cx="2565401" cy="635000"/>
              </a:xfrm>
              <a:prstGeom prst="line">
                <a:avLst/>
              </a:prstGeom>
              <a:noFill/>
              <a:ln w="254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83" name="Shape 2783"/>
              <p:cNvSpPr/>
              <p:nvPr/>
            </p:nvSpPr>
            <p:spPr>
              <a:xfrm flipV="1">
                <a:off x="319623" y="101600"/>
                <a:ext cx="4235" cy="584201"/>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2789" name="Group 2789"/>
              <p:cNvGrpSpPr/>
              <p:nvPr/>
            </p:nvGrpSpPr>
            <p:grpSpPr>
              <a:xfrm>
                <a:off x="0" y="711200"/>
                <a:ext cx="836065" cy="2037222"/>
                <a:chOff x="0" y="0"/>
                <a:chExt cx="836064" cy="2037221"/>
              </a:xfrm>
            </p:grpSpPr>
            <p:sp>
              <p:nvSpPr>
                <p:cNvPr id="2784" name="Shape 2784"/>
                <p:cNvSpPr/>
                <p:nvPr/>
              </p:nvSpPr>
              <p:spPr>
                <a:xfrm>
                  <a:off x="40223" y="1778000"/>
                  <a:ext cx="72395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AaBb</a:t>
                  </a:r>
                </a:p>
              </p:txBody>
            </p:sp>
            <p:grpSp>
              <p:nvGrpSpPr>
                <p:cNvPr id="2788" name="Group 2788"/>
                <p:cNvGrpSpPr/>
                <p:nvPr/>
              </p:nvGrpSpPr>
              <p:grpSpPr>
                <a:xfrm>
                  <a:off x="0" y="0"/>
                  <a:ext cx="836065" cy="1701800"/>
                  <a:chOff x="0" y="0"/>
                  <a:chExt cx="836064" cy="1701800"/>
                </a:xfrm>
              </p:grpSpPr>
              <p:sp>
                <p:nvSpPr>
                  <p:cNvPr id="2785" name="Shape 2785"/>
                  <p:cNvSpPr/>
                  <p:nvPr/>
                </p:nvSpPr>
                <p:spPr>
                  <a:xfrm>
                    <a:off x="2123" y="0"/>
                    <a:ext cx="825501" cy="1701800"/>
                  </a:xfrm>
                  <a:prstGeom prst="rect">
                    <a:avLst/>
                  </a:prstGeom>
                  <a:solidFill>
                    <a:srgbClr val="9DAF6D">
                      <a:alpha val="75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2786" name="Linkage 2 OHT 9.pdf"/>
                  <p:cNvPicPr>
                    <a:picLocks noChangeAspect="1"/>
                  </p:cNvPicPr>
                  <p:nvPr/>
                </p:nvPicPr>
                <p:blipFill>
                  <a:blip r:embed="rId3">
                    <a:extLst/>
                  </a:blip>
                  <a:srcRect/>
                  <a:stretch>
                    <a:fillRect/>
                  </a:stretch>
                </p:blipFill>
                <p:spPr>
                  <a:xfrm>
                    <a:off x="416964" y="142376"/>
                    <a:ext cx="419101" cy="1500650"/>
                  </a:xfrm>
                  <a:prstGeom prst="rect">
                    <a:avLst/>
                  </a:prstGeom>
                  <a:ln w="12700" cap="flat">
                    <a:noFill/>
                    <a:miter lim="400000"/>
                  </a:ln>
                  <a:effectLst/>
                </p:spPr>
              </p:pic>
              <p:pic>
                <p:nvPicPr>
                  <p:cNvPr id="2787" name="Linkage 2 OHT 4.pdf"/>
                  <p:cNvPicPr>
                    <a:picLocks/>
                  </p:cNvPicPr>
                  <p:nvPr/>
                </p:nvPicPr>
                <p:blipFill>
                  <a:blip r:embed="rId2">
                    <a:extLst/>
                  </a:blip>
                  <a:stretch>
                    <a:fillRect/>
                  </a:stretch>
                </p:blipFill>
                <p:spPr>
                  <a:xfrm>
                    <a:off x="0" y="140127"/>
                    <a:ext cx="460522" cy="1488717"/>
                  </a:xfrm>
                  <a:prstGeom prst="rect">
                    <a:avLst/>
                  </a:prstGeom>
                  <a:ln w="12700" cap="flat">
                    <a:noFill/>
                    <a:miter lim="400000"/>
                  </a:ln>
                  <a:effectLst/>
                </p:spPr>
              </p:pic>
            </p:grpSp>
          </p:grpSp>
        </p:grpSp>
      </p:grpSp>
      <p:grpSp>
        <p:nvGrpSpPr>
          <p:cNvPr id="2820" name="Group 2820"/>
          <p:cNvGrpSpPr/>
          <p:nvPr/>
        </p:nvGrpSpPr>
        <p:grpSpPr>
          <a:xfrm>
            <a:off x="7353300" y="5029200"/>
            <a:ext cx="5377322" cy="1752600"/>
            <a:chOff x="0" y="0"/>
            <a:chExt cx="5377321" cy="1752600"/>
          </a:xfrm>
        </p:grpSpPr>
        <p:sp>
          <p:nvSpPr>
            <p:cNvPr id="2792" name="Shape 2792"/>
            <p:cNvSpPr/>
            <p:nvPr/>
          </p:nvSpPr>
          <p:spPr>
            <a:xfrm rot="16200000">
              <a:off x="4504760" y="880039"/>
              <a:ext cx="14859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b="1" i="1">
                  <a:solidFill>
                    <a:srgbClr val="006795"/>
                  </a:solidFill>
                </a:defRPr>
              </a:lvl1pPr>
            </a:lstStyle>
            <a:p>
              <a:r>
                <a:t>Gametes (N)</a:t>
              </a:r>
            </a:p>
          </p:txBody>
        </p:sp>
        <p:grpSp>
          <p:nvGrpSpPr>
            <p:cNvPr id="2795" name="Group 2795"/>
            <p:cNvGrpSpPr/>
            <p:nvPr/>
          </p:nvGrpSpPr>
          <p:grpSpPr>
            <a:xfrm>
              <a:off x="2006600" y="0"/>
              <a:ext cx="927100" cy="368300"/>
              <a:chOff x="0" y="0"/>
              <a:chExt cx="927100" cy="368300"/>
            </a:xfrm>
          </p:grpSpPr>
          <p:sp>
            <p:nvSpPr>
              <p:cNvPr id="2793" name="Shape 2793"/>
              <p:cNvSpPr/>
              <p:nvPr/>
            </p:nvSpPr>
            <p:spPr>
              <a:xfrm>
                <a:off x="38100" y="0"/>
                <a:ext cx="889000" cy="368300"/>
              </a:xfrm>
              <a:prstGeom prst="rect">
                <a:avLst/>
              </a:prstGeom>
              <a:solidFill>
                <a:srgbClr val="9DAF6D">
                  <a:alpha val="75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94" name="Shape 2794"/>
              <p:cNvSpPr/>
              <p:nvPr/>
            </p:nvSpPr>
            <p:spPr>
              <a:xfrm>
                <a:off x="0" y="76200"/>
                <a:ext cx="872332"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200"/>
                  </a:lnSpc>
                  <a:tabLst>
                    <a:tab pos="520700" algn="l"/>
                  </a:tabLst>
                  <a:defRPr sz="1600" b="1" i="1">
                    <a:solidFill>
                      <a:srgbClr val="000000"/>
                    </a:solidFill>
                  </a:defRPr>
                </a:lvl1pPr>
              </a:lstStyle>
              <a:p>
                <a:r>
                  <a:t>Meiosis</a:t>
                </a:r>
              </a:p>
            </p:txBody>
          </p:sp>
        </p:grpSp>
        <p:sp>
          <p:nvSpPr>
            <p:cNvPr id="2796" name="Shape 2796"/>
            <p:cNvSpPr/>
            <p:nvPr/>
          </p:nvSpPr>
          <p:spPr>
            <a:xfrm flipV="1">
              <a:off x="342900" y="67733"/>
              <a:ext cx="626534" cy="630767"/>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97" name="Shape 2797"/>
            <p:cNvSpPr/>
            <p:nvPr/>
          </p:nvSpPr>
          <p:spPr>
            <a:xfrm flipV="1">
              <a:off x="889000" y="76200"/>
              <a:ext cx="224367" cy="635001"/>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98" name="Shape 2798"/>
            <p:cNvSpPr/>
            <p:nvPr/>
          </p:nvSpPr>
          <p:spPr>
            <a:xfrm flipV="1">
              <a:off x="1397000" y="67733"/>
              <a:ext cx="198967" cy="618067"/>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799" name="Shape 2799"/>
            <p:cNvSpPr/>
            <p:nvPr/>
          </p:nvSpPr>
          <p:spPr>
            <a:xfrm flipH="1" flipV="1">
              <a:off x="1748366" y="59266"/>
              <a:ext cx="220134" cy="639235"/>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00" name="Shape 2800"/>
            <p:cNvSpPr/>
            <p:nvPr/>
          </p:nvSpPr>
          <p:spPr>
            <a:xfrm flipH="1" flipV="1">
              <a:off x="4229100" y="16933"/>
              <a:ext cx="241300" cy="592667"/>
            </a:xfrm>
            <a:prstGeom prst="line">
              <a:avLst/>
            </a:prstGeom>
            <a:noFill/>
            <a:ln w="254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01" name="Shape 2801"/>
            <p:cNvSpPr/>
            <p:nvPr/>
          </p:nvSpPr>
          <p:spPr>
            <a:xfrm flipV="1">
              <a:off x="3962400" y="25400"/>
              <a:ext cx="105834" cy="622301"/>
            </a:xfrm>
            <a:prstGeom prst="line">
              <a:avLst/>
            </a:prstGeom>
            <a:noFill/>
            <a:ln w="254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02" name="Shape 2802"/>
            <p:cNvSpPr/>
            <p:nvPr/>
          </p:nvSpPr>
          <p:spPr>
            <a:xfrm flipH="1" flipV="1">
              <a:off x="3492500" y="33866"/>
              <a:ext cx="254000" cy="626535"/>
            </a:xfrm>
            <a:prstGeom prst="line">
              <a:avLst/>
            </a:prstGeom>
            <a:noFill/>
            <a:ln w="254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03" name="Shape 2803"/>
            <p:cNvSpPr/>
            <p:nvPr/>
          </p:nvSpPr>
          <p:spPr>
            <a:xfrm flipV="1">
              <a:off x="3073400" y="33866"/>
              <a:ext cx="275167" cy="651934"/>
            </a:xfrm>
            <a:prstGeom prst="line">
              <a:avLst/>
            </a:prstGeom>
            <a:noFill/>
            <a:ln w="25400" cap="flat">
              <a:solidFill>
                <a:srgbClr val="9411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04" name="Shape 2804"/>
            <p:cNvSpPr/>
            <p:nvPr/>
          </p:nvSpPr>
          <p:spPr>
            <a:xfrm>
              <a:off x="50800" y="749300"/>
              <a:ext cx="431800" cy="431800"/>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05" name="Shape 2805"/>
            <p:cNvSpPr/>
            <p:nvPr/>
          </p:nvSpPr>
          <p:spPr>
            <a:xfrm>
              <a:off x="0" y="850900"/>
              <a:ext cx="420490"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200"/>
                </a:lnSpc>
                <a:tabLst>
                  <a:tab pos="520700" algn="l"/>
                </a:tabLst>
                <a:defRPr sz="1600" b="1" i="1">
                  <a:solidFill>
                    <a:srgbClr val="FFFFFF"/>
                  </a:solidFill>
                </a:defRPr>
              </a:lvl1pPr>
            </a:lstStyle>
            <a:p>
              <a:r>
                <a:t>AB</a:t>
              </a:r>
            </a:p>
          </p:txBody>
        </p:sp>
        <p:sp>
          <p:nvSpPr>
            <p:cNvPr id="2806" name="Shape 2806"/>
            <p:cNvSpPr/>
            <p:nvPr/>
          </p:nvSpPr>
          <p:spPr>
            <a:xfrm>
              <a:off x="609600" y="749300"/>
              <a:ext cx="431800" cy="431800"/>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07" name="Shape 2807"/>
            <p:cNvSpPr/>
            <p:nvPr/>
          </p:nvSpPr>
          <p:spPr>
            <a:xfrm>
              <a:off x="571500" y="850900"/>
              <a:ext cx="397868"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200"/>
                </a:lnSpc>
                <a:tabLst>
                  <a:tab pos="520700" algn="l"/>
                </a:tabLst>
                <a:defRPr sz="1600" b="1" i="1">
                  <a:solidFill>
                    <a:srgbClr val="FFFFFF"/>
                  </a:solidFill>
                </a:defRPr>
              </a:lvl1pPr>
            </a:lstStyle>
            <a:p>
              <a:r>
                <a:t>Ab</a:t>
              </a:r>
            </a:p>
          </p:txBody>
        </p:sp>
        <p:sp>
          <p:nvSpPr>
            <p:cNvPr id="2808" name="Shape 2808"/>
            <p:cNvSpPr/>
            <p:nvPr/>
          </p:nvSpPr>
          <p:spPr>
            <a:xfrm>
              <a:off x="1143000" y="736600"/>
              <a:ext cx="431800" cy="431800"/>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09" name="Shape 2809"/>
            <p:cNvSpPr/>
            <p:nvPr/>
          </p:nvSpPr>
          <p:spPr>
            <a:xfrm>
              <a:off x="1117600" y="850900"/>
              <a:ext cx="386755"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200"/>
                </a:lnSpc>
                <a:tabLst>
                  <a:tab pos="520700" algn="l"/>
                </a:tabLst>
                <a:defRPr sz="1600" b="1" i="1">
                  <a:solidFill>
                    <a:srgbClr val="FFFFFF"/>
                  </a:solidFill>
                </a:defRPr>
              </a:lvl1pPr>
            </a:lstStyle>
            <a:p>
              <a:r>
                <a:t>aB</a:t>
              </a:r>
            </a:p>
          </p:txBody>
        </p:sp>
        <p:sp>
          <p:nvSpPr>
            <p:cNvPr id="2810" name="Shape 2810"/>
            <p:cNvSpPr/>
            <p:nvPr/>
          </p:nvSpPr>
          <p:spPr>
            <a:xfrm>
              <a:off x="1714500" y="736600"/>
              <a:ext cx="431800" cy="431800"/>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11" name="Shape 2811"/>
            <p:cNvSpPr/>
            <p:nvPr/>
          </p:nvSpPr>
          <p:spPr>
            <a:xfrm>
              <a:off x="1727200" y="838200"/>
              <a:ext cx="364133"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200"/>
                </a:lnSpc>
                <a:tabLst>
                  <a:tab pos="520700" algn="l"/>
                </a:tabLst>
                <a:defRPr sz="1600" b="1" i="1">
                  <a:solidFill>
                    <a:srgbClr val="FFFFFF"/>
                  </a:solidFill>
                </a:defRPr>
              </a:lvl1pPr>
            </a:lstStyle>
            <a:p>
              <a:r>
                <a:t>ab</a:t>
              </a:r>
            </a:p>
          </p:txBody>
        </p:sp>
        <p:sp>
          <p:nvSpPr>
            <p:cNvPr id="2812" name="Shape 2812"/>
            <p:cNvSpPr/>
            <p:nvPr/>
          </p:nvSpPr>
          <p:spPr>
            <a:xfrm>
              <a:off x="2857500" y="698500"/>
              <a:ext cx="431800" cy="431800"/>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13" name="Shape 2813"/>
            <p:cNvSpPr/>
            <p:nvPr/>
          </p:nvSpPr>
          <p:spPr>
            <a:xfrm>
              <a:off x="2870200" y="800100"/>
              <a:ext cx="364133"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200"/>
                </a:lnSpc>
                <a:tabLst>
                  <a:tab pos="520700" algn="l"/>
                </a:tabLst>
                <a:defRPr sz="1600" b="1" i="1">
                  <a:solidFill>
                    <a:srgbClr val="FFFFFF"/>
                  </a:solidFill>
                </a:defRPr>
              </a:lvl1pPr>
            </a:lstStyle>
            <a:p>
              <a:r>
                <a:t>ab</a:t>
              </a:r>
            </a:p>
          </p:txBody>
        </p:sp>
        <p:sp>
          <p:nvSpPr>
            <p:cNvPr id="2814" name="Shape 2814"/>
            <p:cNvSpPr/>
            <p:nvPr/>
          </p:nvSpPr>
          <p:spPr>
            <a:xfrm>
              <a:off x="3403600" y="698500"/>
              <a:ext cx="431800" cy="431800"/>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15" name="Shape 2815"/>
            <p:cNvSpPr/>
            <p:nvPr/>
          </p:nvSpPr>
          <p:spPr>
            <a:xfrm>
              <a:off x="3416300" y="800100"/>
              <a:ext cx="364133"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200"/>
                </a:lnSpc>
                <a:tabLst>
                  <a:tab pos="520700" algn="l"/>
                </a:tabLst>
                <a:defRPr sz="1600" b="1" i="1">
                  <a:solidFill>
                    <a:srgbClr val="FFFFFF"/>
                  </a:solidFill>
                </a:defRPr>
              </a:lvl1pPr>
            </a:lstStyle>
            <a:p>
              <a:r>
                <a:t>ab</a:t>
              </a:r>
            </a:p>
          </p:txBody>
        </p:sp>
        <p:sp>
          <p:nvSpPr>
            <p:cNvPr id="2816" name="Shape 2816"/>
            <p:cNvSpPr/>
            <p:nvPr/>
          </p:nvSpPr>
          <p:spPr>
            <a:xfrm>
              <a:off x="3962400" y="723900"/>
              <a:ext cx="431800" cy="431800"/>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17" name="Shape 2817"/>
            <p:cNvSpPr/>
            <p:nvPr/>
          </p:nvSpPr>
          <p:spPr>
            <a:xfrm>
              <a:off x="3962400" y="812800"/>
              <a:ext cx="364133"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200"/>
                </a:lnSpc>
                <a:tabLst>
                  <a:tab pos="520700" algn="l"/>
                </a:tabLst>
                <a:defRPr sz="1600" b="1" i="1">
                  <a:solidFill>
                    <a:srgbClr val="FFFFFF"/>
                  </a:solidFill>
                </a:defRPr>
              </a:lvl1pPr>
            </a:lstStyle>
            <a:p>
              <a:r>
                <a:t>ab</a:t>
              </a:r>
            </a:p>
          </p:txBody>
        </p:sp>
        <p:sp>
          <p:nvSpPr>
            <p:cNvPr id="2818" name="Shape 2818"/>
            <p:cNvSpPr/>
            <p:nvPr/>
          </p:nvSpPr>
          <p:spPr>
            <a:xfrm>
              <a:off x="4495800" y="723900"/>
              <a:ext cx="431800" cy="431800"/>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19" name="Shape 2819"/>
            <p:cNvSpPr/>
            <p:nvPr/>
          </p:nvSpPr>
          <p:spPr>
            <a:xfrm>
              <a:off x="4483100" y="825500"/>
              <a:ext cx="364133" cy="221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200"/>
                </a:lnSpc>
                <a:tabLst>
                  <a:tab pos="520700" algn="l"/>
                </a:tabLst>
                <a:defRPr sz="1600" b="1" i="1">
                  <a:solidFill>
                    <a:srgbClr val="FFFFFF"/>
                  </a:solidFill>
                </a:defRPr>
              </a:lvl1pPr>
            </a:lstStyle>
            <a:p>
              <a:r>
                <a:t>ab</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7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7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72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72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27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27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28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5" nodeType="clickEffect">
                                  <p:stCondLst>
                                    <p:cond delay="0"/>
                                  </p:stCondLst>
                                  <p:iterate>
                                    <p:tmAbs val="0"/>
                                  </p:iterate>
                                  <p:childTnLst>
                                    <p:set>
                                      <p:cBhvr>
                                        <p:cTn id="36" fill="hold"/>
                                        <p:tgtEl>
                                          <p:spTgt spid="27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6" nodeType="clickEffect">
                                  <p:stCondLst>
                                    <p:cond delay="0"/>
                                  </p:stCondLst>
                                  <p:iterate>
                                    <p:tmAbs val="0"/>
                                  </p:iterate>
                                  <p:childTnLst>
                                    <p:set>
                                      <p:cBhvr>
                                        <p:cTn id="40" fill="hold"/>
                                        <p:tgtEl>
                                          <p:spTgt spid="27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7" nodeType="clickEffect">
                                  <p:stCondLst>
                                    <p:cond delay="0"/>
                                  </p:stCondLst>
                                  <p:iterate>
                                    <p:tmAbs val="0"/>
                                  </p:iterate>
                                  <p:childTnLst>
                                    <p:set>
                                      <p:cBhvr>
                                        <p:cTn id="44" fill="hold"/>
                                        <p:tgtEl>
                                          <p:spTgt spid="27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8" nodeType="clickEffect">
                                  <p:stCondLst>
                                    <p:cond delay="0"/>
                                  </p:stCondLst>
                                  <p:iterate>
                                    <p:tmAbs val="0"/>
                                  </p:iterate>
                                  <p:childTnLst>
                                    <p:set>
                                      <p:cBhvr>
                                        <p:cTn id="48" fill="hold"/>
                                        <p:tgtEl>
                                          <p:spTgt spid="27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9" nodeType="clickEffect">
                                  <p:stCondLst>
                                    <p:cond delay="0"/>
                                  </p:stCondLst>
                                  <p:iterate>
                                    <p:tmAbs val="0"/>
                                  </p:iterate>
                                  <p:childTnLst>
                                    <p:set>
                                      <p:cBhvr>
                                        <p:cTn id="52" fill="hold"/>
                                        <p:tgtEl>
                                          <p:spTgt spid="2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6" grpId="1" build="p" bldLvl="5" animBg="1" advAuto="0"/>
      <p:bldP spid="2729" grpId="9" animBg="1" advAuto="0"/>
      <p:bldP spid="2743" grpId="2" animBg="1" advAuto="0"/>
      <p:bldP spid="2753" grpId="3" animBg="1" advAuto="0"/>
      <p:bldP spid="2762" grpId="6" animBg="1" advAuto="0"/>
      <p:bldP spid="2771" grpId="8" animBg="1" advAuto="0"/>
      <p:bldP spid="2780" grpId="7" animBg="1" advAuto="0"/>
      <p:bldP spid="2791" grpId="5" animBg="1" advAuto="0"/>
      <p:bldP spid="2820" grpId="4" animBg="1" advAuto="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2" name="Shape 2822"/>
          <p:cNvSpPr/>
          <p:nvPr/>
        </p:nvSpPr>
        <p:spPr>
          <a:xfrm>
            <a:off x="5689600" y="1320800"/>
            <a:ext cx="7340600" cy="84455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23" name="Shape 2823"/>
          <p:cNvSpPr>
            <a:spLocks noGrp="1"/>
          </p:cNvSpPr>
          <p:nvPr>
            <p:ph type="title"/>
          </p:nvPr>
        </p:nvSpPr>
        <p:spPr>
          <a:prstGeom prst="rect">
            <a:avLst/>
          </a:prstGeom>
        </p:spPr>
        <p:txBody>
          <a:bodyPr/>
          <a:lstStyle>
            <a:lvl1pPr>
              <a:tabLst>
                <a:tab pos="952500" algn="l"/>
              </a:tabLst>
            </a:lvl1pPr>
          </a:lstStyle>
          <a:p>
            <a:r>
              <a:t>Recombination in Drosophila</a:t>
            </a:r>
          </a:p>
        </p:txBody>
      </p:sp>
      <p:sp>
        <p:nvSpPr>
          <p:cNvPr id="2824" name="Shape 2824"/>
          <p:cNvSpPr>
            <a:spLocks noGrp="1"/>
          </p:cNvSpPr>
          <p:nvPr>
            <p:ph type="body" sz="quarter" idx="1"/>
          </p:nvPr>
        </p:nvSpPr>
        <p:spPr>
          <a:xfrm>
            <a:off x="368300" y="1790700"/>
            <a:ext cx="5110014" cy="3167956"/>
          </a:xfrm>
          <a:prstGeom prst="rect">
            <a:avLst/>
          </a:prstGeom>
        </p:spPr>
        <p:txBody>
          <a:bodyPr/>
          <a:lstStyle/>
          <a:p>
            <a:pPr marL="345600" indent="-345600">
              <a:tabLst>
                <a:tab pos="1016000" algn="l"/>
              </a:tabLst>
            </a:pPr>
            <a:r>
              <a:t>This example describes the inheritance of linked alleles in </a:t>
            </a:r>
            <a:r>
              <a:rPr i="1"/>
              <a:t>Drosophila</a:t>
            </a:r>
            <a:r>
              <a:t> where crossing over occurs between the alleles in a linkage group in the female parent.</a:t>
            </a:r>
          </a:p>
          <a:p>
            <a:pPr marL="345600" indent="-345600">
              <a:tabLst>
                <a:tab pos="1016000" algn="l"/>
              </a:tabLst>
            </a:pPr>
            <a:r>
              <a:t>The genes involved are for wing shape and body colour.</a:t>
            </a:r>
          </a:p>
        </p:txBody>
      </p:sp>
      <p:grpSp>
        <p:nvGrpSpPr>
          <p:cNvPr id="2828" name="Group 2828"/>
          <p:cNvGrpSpPr/>
          <p:nvPr/>
        </p:nvGrpSpPr>
        <p:grpSpPr>
          <a:xfrm>
            <a:off x="5816600" y="8750300"/>
            <a:ext cx="6134076" cy="660400"/>
            <a:chOff x="0" y="0"/>
            <a:chExt cx="6134075" cy="660400"/>
          </a:xfrm>
        </p:grpSpPr>
        <p:sp>
          <p:nvSpPr>
            <p:cNvPr id="2825" name="Shape 2825"/>
            <p:cNvSpPr/>
            <p:nvPr/>
          </p:nvSpPr>
          <p:spPr>
            <a:xfrm>
              <a:off x="660400" y="381000"/>
              <a:ext cx="5014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latin typeface="Helvetica"/>
                  <a:ea typeface="Helvetica"/>
                  <a:cs typeface="Helvetica"/>
                  <a:sym typeface="Helvetica"/>
                </a:defRPr>
              </a:lvl1pPr>
            </a:lstStyle>
            <a:p>
              <a:pPr>
                <a:defRPr>
                  <a:latin typeface="+mn-lt"/>
                  <a:ea typeface="+mn-ea"/>
                  <a:cs typeface="+mn-cs"/>
                  <a:sym typeface="Arial"/>
                </a:defRPr>
              </a:pPr>
              <a:r>
                <a:rPr>
                  <a:latin typeface="Helvetica"/>
                  <a:ea typeface="Helvetica"/>
                  <a:cs typeface="Helvetica"/>
                  <a:sym typeface="Helvetica"/>
                </a:rPr>
                <a:t>The sex of the offspring is irrelevant in this case.</a:t>
              </a:r>
            </a:p>
          </p:txBody>
        </p:sp>
        <p:sp>
          <p:nvSpPr>
            <p:cNvPr id="2826" name="Shape 2826"/>
            <p:cNvSpPr/>
            <p:nvPr/>
          </p:nvSpPr>
          <p:spPr>
            <a:xfrm>
              <a:off x="3505200" y="0"/>
              <a:ext cx="26288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r>
                <a:t>Recombinant offspring</a:t>
              </a:r>
            </a:p>
          </p:txBody>
        </p:sp>
        <p:sp>
          <p:nvSpPr>
            <p:cNvPr id="2827" name="Shape 2827"/>
            <p:cNvSpPr/>
            <p:nvPr/>
          </p:nvSpPr>
          <p:spPr>
            <a:xfrm>
              <a:off x="0" y="0"/>
              <a:ext cx="307323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r>
                <a:t>Non-recombinant offspring</a:t>
              </a:r>
            </a:p>
          </p:txBody>
        </p:sp>
      </p:grpSp>
      <p:grpSp>
        <p:nvGrpSpPr>
          <p:cNvPr id="2837" name="Group 2837"/>
          <p:cNvGrpSpPr/>
          <p:nvPr/>
        </p:nvGrpSpPr>
        <p:grpSpPr>
          <a:xfrm>
            <a:off x="6997700" y="1302038"/>
            <a:ext cx="4559883" cy="2729084"/>
            <a:chOff x="0" y="0"/>
            <a:chExt cx="4559882" cy="2729082"/>
          </a:xfrm>
        </p:grpSpPr>
        <p:pic>
          <p:nvPicPr>
            <p:cNvPr id="2829" name="Ebony, curled wing male col.png"/>
            <p:cNvPicPr>
              <a:picLocks noChangeAspect="1"/>
            </p:cNvPicPr>
            <p:nvPr/>
          </p:nvPicPr>
          <p:blipFill>
            <a:blip r:embed="rId2">
              <a:extLst/>
            </a:blip>
            <a:stretch>
              <a:fillRect/>
            </a:stretch>
          </p:blipFill>
          <p:spPr>
            <a:xfrm rot="16200000">
              <a:off x="3220892" y="-51955"/>
              <a:ext cx="1270001" cy="1373910"/>
            </a:xfrm>
            <a:prstGeom prst="rect">
              <a:avLst/>
            </a:prstGeom>
            <a:ln w="12700" cap="flat">
              <a:noFill/>
              <a:miter lim="400000"/>
            </a:ln>
            <a:effectLst/>
          </p:spPr>
        </p:pic>
        <p:pic>
          <p:nvPicPr>
            <p:cNvPr id="2830" name="Wild type female color.png"/>
            <p:cNvPicPr>
              <a:picLocks noChangeAspect="1"/>
            </p:cNvPicPr>
            <p:nvPr/>
          </p:nvPicPr>
          <p:blipFill>
            <a:blip r:embed="rId3">
              <a:extLst/>
            </a:blip>
            <a:stretch>
              <a:fillRect/>
            </a:stretch>
          </p:blipFill>
          <p:spPr>
            <a:xfrm rot="16200000">
              <a:off x="376985" y="-142324"/>
              <a:ext cx="1270001" cy="1555888"/>
            </a:xfrm>
            <a:prstGeom prst="rect">
              <a:avLst/>
            </a:prstGeom>
            <a:ln w="12700" cap="flat">
              <a:noFill/>
              <a:miter lim="400000"/>
            </a:ln>
            <a:effectLst/>
          </p:spPr>
        </p:pic>
        <p:sp>
          <p:nvSpPr>
            <p:cNvPr id="2831" name="Shape 2831"/>
            <p:cNvSpPr/>
            <p:nvPr/>
          </p:nvSpPr>
          <p:spPr>
            <a:xfrm>
              <a:off x="3175000" y="2469861"/>
              <a:ext cx="119409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cucuebeb</a:t>
              </a:r>
            </a:p>
          </p:txBody>
        </p:sp>
        <p:sp>
          <p:nvSpPr>
            <p:cNvPr id="2832" name="Shape 2832"/>
            <p:cNvSpPr/>
            <p:nvPr/>
          </p:nvSpPr>
          <p:spPr>
            <a:xfrm>
              <a:off x="114300" y="2469861"/>
              <a:ext cx="125738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CucuEbeb</a:t>
              </a:r>
            </a:p>
          </p:txBody>
        </p:sp>
        <p:sp>
          <p:nvSpPr>
            <p:cNvPr id="2833" name="Shape 2833"/>
            <p:cNvSpPr/>
            <p:nvPr/>
          </p:nvSpPr>
          <p:spPr>
            <a:xfrm>
              <a:off x="3162300" y="1771361"/>
              <a:ext cx="1397583"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defRPr>
                  <a:solidFill>
                    <a:srgbClr val="006795"/>
                  </a:solidFill>
                </a:defRPr>
              </a:pPr>
              <a:r>
                <a:rPr>
                  <a:latin typeface="Helvetica"/>
                  <a:ea typeface="Helvetica"/>
                  <a:cs typeface="Helvetica"/>
                  <a:sym typeface="Helvetica"/>
                </a:rPr>
                <a:t>Curled wing</a:t>
              </a:r>
            </a:p>
            <a:p>
              <a:pPr>
                <a:lnSpc>
                  <a:spcPts val="2400"/>
                </a:lnSpc>
                <a:tabLst>
                  <a:tab pos="520700" algn="l"/>
                </a:tabLst>
                <a:defRPr>
                  <a:solidFill>
                    <a:srgbClr val="006795"/>
                  </a:solidFill>
                </a:defRPr>
              </a:pPr>
              <a:r>
                <a:rPr>
                  <a:latin typeface="Helvetica"/>
                  <a:ea typeface="Helvetica"/>
                  <a:cs typeface="Helvetica"/>
                  <a:sym typeface="Helvetica"/>
                </a:rPr>
                <a:t>Ebony body</a:t>
              </a:r>
            </a:p>
          </p:txBody>
        </p:sp>
        <p:sp>
          <p:nvSpPr>
            <p:cNvPr id="2834" name="Shape 2834"/>
            <p:cNvSpPr/>
            <p:nvPr/>
          </p:nvSpPr>
          <p:spPr>
            <a:xfrm>
              <a:off x="139700" y="1771361"/>
              <a:ext cx="1511995"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defRPr>
                  <a:solidFill>
                    <a:srgbClr val="006795"/>
                  </a:solidFill>
                </a:defRPr>
              </a:pPr>
              <a:r>
                <a:rPr>
                  <a:latin typeface="Helvetica"/>
                  <a:ea typeface="Helvetica"/>
                  <a:cs typeface="Helvetica"/>
                  <a:sym typeface="Helvetica"/>
                </a:rPr>
                <a:t>Straight wing</a:t>
              </a:r>
            </a:p>
            <a:p>
              <a:pPr>
                <a:lnSpc>
                  <a:spcPts val="2400"/>
                </a:lnSpc>
                <a:tabLst>
                  <a:tab pos="520700" algn="l"/>
                </a:tabLst>
                <a:defRPr>
                  <a:solidFill>
                    <a:srgbClr val="006795"/>
                  </a:solidFill>
                </a:defRPr>
              </a:pPr>
              <a:r>
                <a:rPr>
                  <a:latin typeface="Helvetica"/>
                  <a:ea typeface="Helvetica"/>
                  <a:cs typeface="Helvetica"/>
                  <a:sym typeface="Helvetica"/>
                </a:rPr>
                <a:t>Grey body</a:t>
              </a:r>
            </a:p>
          </p:txBody>
        </p:sp>
        <p:sp>
          <p:nvSpPr>
            <p:cNvPr id="2835" name="Shape 2835"/>
            <p:cNvSpPr/>
            <p:nvPr/>
          </p:nvSpPr>
          <p:spPr>
            <a:xfrm>
              <a:off x="0" y="1301461"/>
              <a:ext cx="19287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r>
                <a:t>Wild type female</a:t>
              </a:r>
            </a:p>
          </p:txBody>
        </p:sp>
        <p:sp>
          <p:nvSpPr>
            <p:cNvPr id="2836" name="Shape 2836"/>
            <p:cNvSpPr/>
            <p:nvPr/>
          </p:nvSpPr>
          <p:spPr>
            <a:xfrm>
              <a:off x="3073400" y="1301461"/>
              <a:ext cx="14606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6795"/>
                  </a:solidFill>
                </a:defRPr>
              </a:lvl1pPr>
            </a:lstStyle>
            <a:p>
              <a:r>
                <a:t>Mutant male</a:t>
              </a:r>
            </a:p>
          </p:txBody>
        </p:sp>
      </p:grpSp>
      <p:grpSp>
        <p:nvGrpSpPr>
          <p:cNvPr id="2858" name="Group 2858"/>
          <p:cNvGrpSpPr/>
          <p:nvPr/>
        </p:nvGrpSpPr>
        <p:grpSpPr>
          <a:xfrm>
            <a:off x="5880100" y="5295900"/>
            <a:ext cx="6311900" cy="3335159"/>
            <a:chOff x="0" y="0"/>
            <a:chExt cx="6311900" cy="3335158"/>
          </a:xfrm>
        </p:grpSpPr>
        <p:sp>
          <p:nvSpPr>
            <p:cNvPr id="2838" name="Shape 2838"/>
            <p:cNvSpPr/>
            <p:nvPr/>
          </p:nvSpPr>
          <p:spPr>
            <a:xfrm flipH="1" flipV="1">
              <a:off x="2387599" y="127000"/>
              <a:ext cx="2908302" cy="1066800"/>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39" name="Shape 2839"/>
            <p:cNvSpPr/>
            <p:nvPr/>
          </p:nvSpPr>
          <p:spPr>
            <a:xfrm flipH="1" flipV="1">
              <a:off x="1562100" y="76200"/>
              <a:ext cx="2489200" cy="1155701"/>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2840" name="Wild type male color.png"/>
            <p:cNvPicPr>
              <a:picLocks noChangeAspect="1"/>
            </p:cNvPicPr>
            <p:nvPr/>
          </p:nvPicPr>
          <p:blipFill>
            <a:blip r:embed="rId4">
              <a:extLst/>
            </a:blip>
            <a:stretch>
              <a:fillRect/>
            </a:stretch>
          </p:blipFill>
          <p:spPr>
            <a:xfrm rot="16200000">
              <a:off x="203199" y="2133600"/>
              <a:ext cx="1080001" cy="1323117"/>
            </a:xfrm>
            <a:prstGeom prst="rect">
              <a:avLst/>
            </a:prstGeom>
            <a:ln w="12700" cap="flat">
              <a:noFill/>
              <a:miter lim="400000"/>
            </a:ln>
            <a:effectLst/>
          </p:spPr>
        </p:pic>
        <p:pic>
          <p:nvPicPr>
            <p:cNvPr id="2841" name="Wild type female color.png"/>
            <p:cNvPicPr>
              <a:picLocks noChangeAspect="1"/>
            </p:cNvPicPr>
            <p:nvPr/>
          </p:nvPicPr>
          <p:blipFill>
            <a:blip r:embed="rId3">
              <a:extLst/>
            </a:blip>
            <a:stretch>
              <a:fillRect/>
            </a:stretch>
          </p:blipFill>
          <p:spPr>
            <a:xfrm rot="16200000">
              <a:off x="3568700" y="2133600"/>
              <a:ext cx="1080000" cy="1323117"/>
            </a:xfrm>
            <a:prstGeom prst="rect">
              <a:avLst/>
            </a:prstGeom>
            <a:ln w="12700" cap="flat">
              <a:noFill/>
              <a:miter lim="400000"/>
            </a:ln>
            <a:effectLst/>
          </p:spPr>
        </p:pic>
        <p:pic>
          <p:nvPicPr>
            <p:cNvPr id="2842" name="Ebony, curled wing male col.png"/>
            <p:cNvPicPr>
              <a:picLocks noChangeAspect="1"/>
            </p:cNvPicPr>
            <p:nvPr/>
          </p:nvPicPr>
          <p:blipFill>
            <a:blip r:embed="rId2">
              <a:extLst/>
            </a:blip>
            <a:stretch>
              <a:fillRect/>
            </a:stretch>
          </p:blipFill>
          <p:spPr>
            <a:xfrm rot="16200000">
              <a:off x="1930399" y="2210377"/>
              <a:ext cx="1079501" cy="1167824"/>
            </a:xfrm>
            <a:prstGeom prst="rect">
              <a:avLst/>
            </a:prstGeom>
            <a:ln w="12700" cap="flat">
              <a:noFill/>
              <a:miter lim="400000"/>
            </a:ln>
            <a:effectLst/>
          </p:spPr>
        </p:pic>
        <p:pic>
          <p:nvPicPr>
            <p:cNvPr id="2843" name="Ebony, curled wing female col.png"/>
            <p:cNvPicPr>
              <a:picLocks noChangeAspect="1"/>
            </p:cNvPicPr>
            <p:nvPr/>
          </p:nvPicPr>
          <p:blipFill>
            <a:blip r:embed="rId5">
              <a:extLst/>
            </a:blip>
            <a:stretch>
              <a:fillRect/>
            </a:stretch>
          </p:blipFill>
          <p:spPr>
            <a:xfrm rot="16200000">
              <a:off x="4991100" y="2133600"/>
              <a:ext cx="1080000" cy="1323117"/>
            </a:xfrm>
            <a:prstGeom prst="rect">
              <a:avLst/>
            </a:prstGeom>
            <a:ln w="12700" cap="flat">
              <a:noFill/>
              <a:miter lim="400000"/>
            </a:ln>
            <a:effectLst/>
          </p:spPr>
        </p:pic>
        <p:sp>
          <p:nvSpPr>
            <p:cNvPr id="2844" name="Shape 2844"/>
            <p:cNvSpPr/>
            <p:nvPr/>
          </p:nvSpPr>
          <p:spPr>
            <a:xfrm>
              <a:off x="0" y="1574800"/>
              <a:ext cx="1498600" cy="520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200"/>
                </a:lnSpc>
                <a:tabLst>
                  <a:tab pos="520700" algn="l"/>
                </a:tabLst>
                <a:defRPr>
                  <a:solidFill>
                    <a:srgbClr val="006795"/>
                  </a:solidFill>
                </a:defRPr>
              </a:pPr>
              <a:r>
                <a:rPr sz="1600">
                  <a:latin typeface="Helvetica"/>
                  <a:ea typeface="Helvetica"/>
                  <a:cs typeface="Helvetica"/>
                  <a:sym typeface="Helvetica"/>
                </a:rPr>
                <a:t>Straight wing</a:t>
              </a:r>
            </a:p>
            <a:p>
              <a:pPr algn="ctr">
                <a:lnSpc>
                  <a:spcPts val="2200"/>
                </a:lnSpc>
                <a:tabLst>
                  <a:tab pos="520700" algn="l"/>
                </a:tabLst>
                <a:defRPr>
                  <a:solidFill>
                    <a:srgbClr val="006795"/>
                  </a:solidFill>
                </a:defRPr>
              </a:pPr>
              <a:r>
                <a:rPr sz="1600">
                  <a:latin typeface="Helvetica"/>
                  <a:ea typeface="Helvetica"/>
                  <a:cs typeface="Helvetica"/>
                  <a:sym typeface="Helvetica"/>
                </a:rPr>
                <a:t>Grey body</a:t>
              </a:r>
            </a:p>
          </p:txBody>
        </p:sp>
        <p:sp>
          <p:nvSpPr>
            <p:cNvPr id="2845" name="Shape 2845"/>
            <p:cNvSpPr/>
            <p:nvPr/>
          </p:nvSpPr>
          <p:spPr>
            <a:xfrm>
              <a:off x="101600" y="1181100"/>
              <a:ext cx="125738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CucuEbeb</a:t>
              </a:r>
            </a:p>
          </p:txBody>
        </p:sp>
        <p:sp>
          <p:nvSpPr>
            <p:cNvPr id="2846" name="Shape 2846"/>
            <p:cNvSpPr/>
            <p:nvPr/>
          </p:nvSpPr>
          <p:spPr>
            <a:xfrm>
              <a:off x="1701800" y="1574800"/>
              <a:ext cx="1308100" cy="520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200"/>
                </a:lnSpc>
                <a:tabLst>
                  <a:tab pos="520700" algn="l"/>
                </a:tabLst>
                <a:defRPr>
                  <a:solidFill>
                    <a:srgbClr val="006795"/>
                  </a:solidFill>
                </a:defRPr>
              </a:pPr>
              <a:r>
                <a:rPr sz="1600">
                  <a:latin typeface="Helvetica"/>
                  <a:ea typeface="Helvetica"/>
                  <a:cs typeface="Helvetica"/>
                  <a:sym typeface="Helvetica"/>
                </a:rPr>
                <a:t>Curled wing</a:t>
              </a:r>
            </a:p>
            <a:p>
              <a:pPr algn="ctr">
                <a:lnSpc>
                  <a:spcPts val="2200"/>
                </a:lnSpc>
                <a:tabLst>
                  <a:tab pos="520700" algn="l"/>
                </a:tabLst>
                <a:defRPr>
                  <a:solidFill>
                    <a:srgbClr val="006795"/>
                  </a:solidFill>
                </a:defRPr>
              </a:pPr>
              <a:r>
                <a:rPr sz="1600">
                  <a:latin typeface="Helvetica"/>
                  <a:ea typeface="Helvetica"/>
                  <a:cs typeface="Helvetica"/>
                  <a:sym typeface="Helvetica"/>
                </a:rPr>
                <a:t>Ebony body</a:t>
              </a:r>
            </a:p>
          </p:txBody>
        </p:sp>
        <p:sp>
          <p:nvSpPr>
            <p:cNvPr id="2847" name="Shape 2847"/>
            <p:cNvSpPr/>
            <p:nvPr/>
          </p:nvSpPr>
          <p:spPr>
            <a:xfrm>
              <a:off x="1765300" y="1181100"/>
              <a:ext cx="119409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cucuebeb</a:t>
              </a:r>
            </a:p>
          </p:txBody>
        </p:sp>
        <p:sp>
          <p:nvSpPr>
            <p:cNvPr id="2848" name="Shape 2848"/>
            <p:cNvSpPr/>
            <p:nvPr/>
          </p:nvSpPr>
          <p:spPr>
            <a:xfrm>
              <a:off x="3390900" y="1574800"/>
              <a:ext cx="1435100" cy="520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200"/>
                </a:lnSpc>
                <a:tabLst>
                  <a:tab pos="520700" algn="l"/>
                </a:tabLst>
                <a:defRPr>
                  <a:solidFill>
                    <a:srgbClr val="006795"/>
                  </a:solidFill>
                </a:defRPr>
              </a:pPr>
              <a:r>
                <a:rPr sz="1600">
                  <a:latin typeface="Helvetica"/>
                  <a:ea typeface="Helvetica"/>
                  <a:cs typeface="Helvetica"/>
                  <a:sym typeface="Helvetica"/>
                </a:rPr>
                <a:t>Straight wing</a:t>
              </a:r>
            </a:p>
            <a:p>
              <a:pPr algn="ctr">
                <a:lnSpc>
                  <a:spcPts val="2200"/>
                </a:lnSpc>
                <a:tabLst>
                  <a:tab pos="520700" algn="l"/>
                </a:tabLst>
                <a:defRPr>
                  <a:solidFill>
                    <a:srgbClr val="006795"/>
                  </a:solidFill>
                </a:defRPr>
              </a:pPr>
              <a:r>
                <a:rPr sz="1600">
                  <a:latin typeface="Helvetica"/>
                  <a:ea typeface="Helvetica"/>
                  <a:cs typeface="Helvetica"/>
                  <a:sym typeface="Helvetica"/>
                </a:rPr>
                <a:t>Ebony body</a:t>
              </a:r>
            </a:p>
          </p:txBody>
        </p:sp>
        <p:sp>
          <p:nvSpPr>
            <p:cNvPr id="2849" name="Shape 2849"/>
            <p:cNvSpPr/>
            <p:nvPr/>
          </p:nvSpPr>
          <p:spPr>
            <a:xfrm>
              <a:off x="3517900" y="1181100"/>
              <a:ext cx="12320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Cucuebeb</a:t>
              </a:r>
            </a:p>
          </p:txBody>
        </p:sp>
        <p:sp>
          <p:nvSpPr>
            <p:cNvPr id="2850" name="Shape 2850"/>
            <p:cNvSpPr/>
            <p:nvPr/>
          </p:nvSpPr>
          <p:spPr>
            <a:xfrm>
              <a:off x="4940300" y="1574800"/>
              <a:ext cx="1371600" cy="520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200"/>
                </a:lnSpc>
                <a:tabLst>
                  <a:tab pos="520700" algn="l"/>
                </a:tabLst>
                <a:defRPr>
                  <a:solidFill>
                    <a:srgbClr val="006795"/>
                  </a:solidFill>
                </a:defRPr>
              </a:pPr>
              <a:r>
                <a:rPr sz="1600">
                  <a:latin typeface="Helvetica"/>
                  <a:ea typeface="Helvetica"/>
                  <a:cs typeface="Helvetica"/>
                  <a:sym typeface="Helvetica"/>
                </a:rPr>
                <a:t>Curled wing</a:t>
              </a:r>
            </a:p>
            <a:p>
              <a:pPr algn="ctr">
                <a:lnSpc>
                  <a:spcPts val="2200"/>
                </a:lnSpc>
                <a:tabLst>
                  <a:tab pos="520700" algn="l"/>
                </a:tabLst>
                <a:defRPr>
                  <a:solidFill>
                    <a:srgbClr val="006795"/>
                  </a:solidFill>
                </a:defRPr>
              </a:pPr>
              <a:r>
                <a:rPr sz="1600">
                  <a:latin typeface="Helvetica"/>
                  <a:ea typeface="Helvetica"/>
                  <a:cs typeface="Helvetica"/>
                  <a:sym typeface="Helvetica"/>
                </a:rPr>
                <a:t>Grey body</a:t>
              </a:r>
            </a:p>
          </p:txBody>
        </p:sp>
        <p:sp>
          <p:nvSpPr>
            <p:cNvPr id="2851" name="Shape 2851"/>
            <p:cNvSpPr/>
            <p:nvPr/>
          </p:nvSpPr>
          <p:spPr>
            <a:xfrm>
              <a:off x="4965700" y="1181100"/>
              <a:ext cx="121943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6795"/>
                  </a:solidFill>
                </a:defRPr>
              </a:lvl1pPr>
            </a:lstStyle>
            <a:p>
              <a:r>
                <a:t>cucuEbeb</a:t>
              </a:r>
            </a:p>
          </p:txBody>
        </p:sp>
        <p:sp>
          <p:nvSpPr>
            <p:cNvPr id="2852" name="Shape 2852"/>
            <p:cNvSpPr/>
            <p:nvPr/>
          </p:nvSpPr>
          <p:spPr>
            <a:xfrm flipV="1">
              <a:off x="728133" y="190500"/>
              <a:ext cx="1" cy="1028735"/>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53" name="Shape 2853"/>
            <p:cNvSpPr/>
            <p:nvPr/>
          </p:nvSpPr>
          <p:spPr>
            <a:xfrm flipV="1">
              <a:off x="2413000" y="177800"/>
              <a:ext cx="673100" cy="1054100"/>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54" name="Shape 2854"/>
            <p:cNvSpPr/>
            <p:nvPr/>
          </p:nvSpPr>
          <p:spPr>
            <a:xfrm flipV="1">
              <a:off x="825500" y="0"/>
              <a:ext cx="4140200" cy="1193800"/>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55" name="Shape 2855"/>
            <p:cNvSpPr/>
            <p:nvPr/>
          </p:nvSpPr>
          <p:spPr>
            <a:xfrm flipV="1">
              <a:off x="2527300" y="76200"/>
              <a:ext cx="2527300" cy="1130300"/>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56" name="Shape 2856"/>
            <p:cNvSpPr/>
            <p:nvPr/>
          </p:nvSpPr>
          <p:spPr>
            <a:xfrm flipV="1">
              <a:off x="4076700" y="63500"/>
              <a:ext cx="1066800" cy="1143000"/>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57" name="Shape 2857"/>
            <p:cNvSpPr/>
            <p:nvPr/>
          </p:nvSpPr>
          <p:spPr>
            <a:xfrm flipH="1" flipV="1">
              <a:off x="5105400" y="88900"/>
              <a:ext cx="309034" cy="1083734"/>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871" name="Group 2871"/>
          <p:cNvGrpSpPr/>
          <p:nvPr/>
        </p:nvGrpSpPr>
        <p:grpSpPr>
          <a:xfrm>
            <a:off x="6159500" y="4445000"/>
            <a:ext cx="6591735" cy="1041401"/>
            <a:chOff x="0" y="0"/>
            <a:chExt cx="6591734" cy="1041400"/>
          </a:xfrm>
        </p:grpSpPr>
        <p:sp>
          <p:nvSpPr>
            <p:cNvPr id="2859" name="Shape 2859"/>
            <p:cNvSpPr/>
            <p:nvPr/>
          </p:nvSpPr>
          <p:spPr>
            <a:xfrm>
              <a:off x="4457700" y="368300"/>
              <a:ext cx="635000" cy="635000"/>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60" name="Shape 2860"/>
            <p:cNvSpPr/>
            <p:nvPr/>
          </p:nvSpPr>
          <p:spPr>
            <a:xfrm>
              <a:off x="2555131" y="406400"/>
              <a:ext cx="635001" cy="635001"/>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61" name="Shape 2861"/>
            <p:cNvSpPr/>
            <p:nvPr/>
          </p:nvSpPr>
          <p:spPr>
            <a:xfrm>
              <a:off x="2527300" y="605141"/>
              <a:ext cx="762000"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b="1" i="1">
                  <a:solidFill>
                    <a:srgbClr val="FFFFFF"/>
                  </a:solidFill>
                </a:defRPr>
              </a:lvl1pPr>
            </a:lstStyle>
            <a:p>
              <a:r>
                <a:t>cueb</a:t>
              </a:r>
            </a:p>
          </p:txBody>
        </p:sp>
        <p:sp>
          <p:nvSpPr>
            <p:cNvPr id="2862" name="Shape 2862"/>
            <p:cNvSpPr/>
            <p:nvPr/>
          </p:nvSpPr>
          <p:spPr>
            <a:xfrm>
              <a:off x="1767244" y="406400"/>
              <a:ext cx="635001" cy="635000"/>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63" name="Shape 2863"/>
            <p:cNvSpPr/>
            <p:nvPr/>
          </p:nvSpPr>
          <p:spPr>
            <a:xfrm>
              <a:off x="1714500" y="605364"/>
              <a:ext cx="762000" cy="39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b="1" i="1">
                  <a:solidFill>
                    <a:srgbClr val="FFFFFF"/>
                  </a:solidFill>
                </a:defRPr>
              </a:lvl1pPr>
            </a:lstStyle>
            <a:p>
              <a:r>
                <a:t>cuEb</a:t>
              </a:r>
            </a:p>
          </p:txBody>
        </p:sp>
        <p:sp>
          <p:nvSpPr>
            <p:cNvPr id="2864" name="Shape 2864"/>
            <p:cNvSpPr/>
            <p:nvPr/>
          </p:nvSpPr>
          <p:spPr>
            <a:xfrm>
              <a:off x="149214" y="406400"/>
              <a:ext cx="635001" cy="635000"/>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65" name="Shape 2865"/>
            <p:cNvSpPr/>
            <p:nvPr/>
          </p:nvSpPr>
          <p:spPr>
            <a:xfrm>
              <a:off x="69192" y="603623"/>
              <a:ext cx="825501"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b="1" i="1">
                  <a:solidFill>
                    <a:srgbClr val="FFFFFF"/>
                  </a:solidFill>
                </a:defRPr>
              </a:lvl1pPr>
            </a:lstStyle>
            <a:p>
              <a:r>
                <a:t>CuEb</a:t>
              </a:r>
            </a:p>
          </p:txBody>
        </p:sp>
        <p:sp>
          <p:nvSpPr>
            <p:cNvPr id="2866" name="Shape 2866"/>
            <p:cNvSpPr/>
            <p:nvPr/>
          </p:nvSpPr>
          <p:spPr>
            <a:xfrm>
              <a:off x="966207" y="406400"/>
              <a:ext cx="635001" cy="635001"/>
            </a:xfrm>
            <a:prstGeom prst="ellipse">
              <a:avLst/>
            </a:prstGeom>
            <a:solidFill>
              <a:srgbClr val="006795"/>
            </a:solidFill>
            <a:ln w="25400" cap="flat">
              <a:solidFill>
                <a:srgbClr val="006795"/>
              </a:solidFill>
              <a:prstDash val="solid"/>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67" name="Shape 2867"/>
            <p:cNvSpPr/>
            <p:nvPr/>
          </p:nvSpPr>
          <p:spPr>
            <a:xfrm>
              <a:off x="914400" y="607550"/>
              <a:ext cx="812800"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b="1" i="1">
                  <a:solidFill>
                    <a:srgbClr val="FFFFFF"/>
                  </a:solidFill>
                </a:defRPr>
              </a:lvl1pPr>
            </a:lstStyle>
            <a:p>
              <a:r>
                <a:t>Cueb</a:t>
              </a:r>
            </a:p>
          </p:txBody>
        </p:sp>
        <p:sp>
          <p:nvSpPr>
            <p:cNvPr id="2868" name="Shape 2868"/>
            <p:cNvSpPr/>
            <p:nvPr/>
          </p:nvSpPr>
          <p:spPr>
            <a:xfrm>
              <a:off x="0" y="0"/>
              <a:ext cx="30607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defRPr>
                  <a:solidFill>
                    <a:srgbClr val="006795"/>
                  </a:solidFill>
                </a:defRPr>
              </a:lvl1pPr>
            </a:lstStyle>
            <a:p>
              <a:r>
                <a:t>Gametes from female fly (N)</a:t>
              </a:r>
            </a:p>
          </p:txBody>
        </p:sp>
        <p:sp>
          <p:nvSpPr>
            <p:cNvPr id="2869" name="Shape 2869"/>
            <p:cNvSpPr/>
            <p:nvPr/>
          </p:nvSpPr>
          <p:spPr>
            <a:xfrm>
              <a:off x="3784600" y="0"/>
              <a:ext cx="280713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Gametes from male fly (N)</a:t>
              </a:r>
            </a:p>
          </p:txBody>
        </p:sp>
        <p:sp>
          <p:nvSpPr>
            <p:cNvPr id="2870" name="Shape 2870"/>
            <p:cNvSpPr/>
            <p:nvPr/>
          </p:nvSpPr>
          <p:spPr>
            <a:xfrm>
              <a:off x="4432300" y="579741"/>
              <a:ext cx="825500"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b="1" i="1">
                  <a:solidFill>
                    <a:srgbClr val="FFFFFF"/>
                  </a:solidFill>
                </a:defRPr>
              </a:lvl1pPr>
            </a:lstStyle>
            <a:p>
              <a:r>
                <a:t>cueb</a:t>
              </a:r>
            </a:p>
          </p:txBody>
        </p:sp>
      </p:grpSp>
      <p:grpSp>
        <p:nvGrpSpPr>
          <p:cNvPr id="2878" name="Group 2878"/>
          <p:cNvGrpSpPr/>
          <p:nvPr/>
        </p:nvGrpSpPr>
        <p:grpSpPr>
          <a:xfrm>
            <a:off x="5949801" y="4025900"/>
            <a:ext cx="7144003" cy="355600"/>
            <a:chOff x="0" y="0"/>
            <a:chExt cx="7144002" cy="355600"/>
          </a:xfrm>
        </p:grpSpPr>
        <p:sp>
          <p:nvSpPr>
            <p:cNvPr id="2872" name="Shape 2872"/>
            <p:cNvSpPr/>
            <p:nvPr/>
          </p:nvSpPr>
          <p:spPr>
            <a:xfrm>
              <a:off x="3041798" y="0"/>
              <a:ext cx="1041401" cy="355600"/>
            </a:xfrm>
            <a:prstGeom prst="rect">
              <a:avLst/>
            </a:prstGeom>
            <a:solidFill>
              <a:srgbClr val="FFFFFF"/>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2877" name="Group 2877"/>
            <p:cNvGrpSpPr/>
            <p:nvPr/>
          </p:nvGrpSpPr>
          <p:grpSpPr>
            <a:xfrm>
              <a:off x="0" y="50051"/>
              <a:ext cx="7144003" cy="254752"/>
              <a:chOff x="0" y="0"/>
              <a:chExt cx="7144002" cy="254751"/>
            </a:xfrm>
          </p:grpSpPr>
          <p:grpSp>
            <p:nvGrpSpPr>
              <p:cNvPr id="2875" name="Group 2875"/>
              <p:cNvGrpSpPr/>
              <p:nvPr/>
            </p:nvGrpSpPr>
            <p:grpSpPr>
              <a:xfrm>
                <a:off x="3029202" y="0"/>
                <a:ext cx="4114801" cy="254752"/>
                <a:chOff x="0" y="0"/>
                <a:chExt cx="4114799" cy="254751"/>
              </a:xfrm>
            </p:grpSpPr>
            <p:sp>
              <p:nvSpPr>
                <p:cNvPr id="2873" name="Shape 2873"/>
                <p:cNvSpPr/>
                <p:nvPr/>
              </p:nvSpPr>
              <p:spPr>
                <a:xfrm flipV="1">
                  <a:off x="1114767" y="127708"/>
                  <a:ext cx="3000033" cy="6391"/>
                </a:xfrm>
                <a:prstGeom prst="line">
                  <a:avLst/>
                </a:prstGeom>
                <a:noFill/>
                <a:ln w="38100" cap="flat">
                  <a:solidFill>
                    <a:srgbClr val="006795"/>
                  </a:solidFill>
                  <a:prstDash val="sysDot"/>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874" name="Shape 2874"/>
                <p:cNvSpPr/>
                <p:nvPr/>
              </p:nvSpPr>
              <p:spPr>
                <a:xfrm>
                  <a:off x="0" y="0"/>
                  <a:ext cx="966653" cy="2547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i="1">
                      <a:solidFill>
                        <a:srgbClr val="006795"/>
                      </a:solidFill>
                    </a:defRPr>
                  </a:lvl1pPr>
                </a:lstStyle>
                <a:p>
                  <a:pPr>
                    <a:defRPr b="0" i="0"/>
                  </a:pPr>
                  <a:r>
                    <a:rPr b="1" i="1"/>
                    <a:t>Meiosis</a:t>
                  </a:r>
                </a:p>
              </p:txBody>
            </p:sp>
          </p:grpSp>
          <p:sp>
            <p:nvSpPr>
              <p:cNvPr id="2876" name="Shape 2876"/>
              <p:cNvSpPr/>
              <p:nvPr/>
            </p:nvSpPr>
            <p:spPr>
              <a:xfrm flipV="1">
                <a:off x="0" y="127653"/>
                <a:ext cx="2979842" cy="6000"/>
              </a:xfrm>
              <a:prstGeom prst="line">
                <a:avLst/>
              </a:prstGeom>
              <a:noFill/>
              <a:ln w="38100" cap="flat">
                <a:solidFill>
                  <a:srgbClr val="006795"/>
                </a:solidFill>
                <a:prstDash val="sysDot"/>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2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28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28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28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p:tmAbs val="0"/>
                                  </p:iterate>
                                  <p:childTnLst>
                                    <p:set>
                                      <p:cBhvr>
                                        <p:cTn id="28" fill="hold"/>
                                        <p:tgtEl>
                                          <p:spTgt spid="28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2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4" grpId="1" build="p" bldLvl="5" animBg="1" advAuto="0"/>
      <p:bldP spid="2828" grpId="6" animBg="1" advAuto="0"/>
      <p:bldP spid="2837" grpId="2" animBg="1" advAuto="0"/>
      <p:bldP spid="2858" grpId="5" animBg="1" advAuto="0"/>
      <p:bldP spid="2871" grpId="4" animBg="1" advAuto="0"/>
      <p:bldP spid="2878" grpId="3" animBg="1" advAuto="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0" name="Shape 2880"/>
          <p:cNvSpPr>
            <a:spLocks noGrp="1"/>
          </p:cNvSpPr>
          <p:nvPr>
            <p:ph type="title"/>
          </p:nvPr>
        </p:nvSpPr>
        <p:spPr>
          <a:prstGeom prst="rect">
            <a:avLst/>
          </a:prstGeom>
        </p:spPr>
        <p:txBody>
          <a:bodyPr/>
          <a:lstStyle>
            <a:lvl1pPr>
              <a:tabLst>
                <a:tab pos="952500" algn="l"/>
              </a:tabLst>
            </a:lvl1pPr>
          </a:lstStyle>
          <a:p>
            <a:r>
              <a:t>Mitochondrial DNA</a:t>
            </a:r>
          </a:p>
        </p:txBody>
      </p:sp>
      <p:sp>
        <p:nvSpPr>
          <p:cNvPr id="2881" name="Shape 2881"/>
          <p:cNvSpPr>
            <a:spLocks noGrp="1"/>
          </p:cNvSpPr>
          <p:nvPr>
            <p:ph type="body" sz="half" idx="1"/>
          </p:nvPr>
        </p:nvSpPr>
        <p:spPr>
          <a:xfrm>
            <a:off x="368300" y="1790700"/>
            <a:ext cx="6210797" cy="7543800"/>
          </a:xfrm>
          <a:prstGeom prst="rect">
            <a:avLst/>
          </a:prstGeom>
        </p:spPr>
        <p:txBody>
          <a:bodyPr/>
          <a:lstStyle/>
          <a:p>
            <a:pPr>
              <a:tabLst>
                <a:tab pos="1016000" algn="l"/>
              </a:tabLst>
            </a:pPr>
            <a:r>
              <a:t>Mitochondrial DNA (mtDNA) is a single circular piece of DNA found in the mitochondria of eukaryotic organisms. </a:t>
            </a:r>
          </a:p>
          <a:p>
            <a:pPr>
              <a:tabLst>
                <a:tab pos="1016000" algn="l"/>
              </a:tabLst>
            </a:pPr>
            <a:r>
              <a:t>mtDNA mutates at a much higher rate than nuclear DNA. It is inherited: </a:t>
            </a:r>
          </a:p>
          <a:p>
            <a:pPr lvl="1">
              <a:tabLst>
                <a:tab pos="1485900" algn="l"/>
              </a:tabLst>
            </a:pPr>
            <a:r>
              <a:t>without the usual genetic recombination (only recombines within the same mitochondrion),</a:t>
            </a:r>
          </a:p>
          <a:p>
            <a:pPr lvl="1">
              <a:tabLst>
                <a:tab pos="1485900" algn="l"/>
              </a:tabLst>
            </a:pPr>
            <a:r>
              <a:t>only from the mother (except in extremely rare occurrences). </a:t>
            </a:r>
          </a:p>
          <a:p>
            <a:pPr>
              <a:tabLst>
                <a:tab pos="1016000" algn="l"/>
              </a:tabLst>
            </a:pPr>
            <a:r>
              <a:t>Thus mtDNA mutations are passed on 100% of the time from mother to all her offspring. </a:t>
            </a:r>
          </a:p>
          <a:p>
            <a:pPr>
              <a:tabLst>
                <a:tab pos="1016000" algn="l"/>
              </a:tabLst>
            </a:pPr>
            <a:r>
              <a:t>These two features make mtDNA useful for determining relationships between closely related species or individuals within a species, and for following maternal lineages through time.</a:t>
            </a:r>
          </a:p>
        </p:txBody>
      </p:sp>
      <p:pic>
        <p:nvPicPr>
          <p:cNvPr id="2882" name="Human Mitochondrial_DNA.pdf"/>
          <p:cNvPicPr>
            <a:picLocks noChangeAspect="1"/>
          </p:cNvPicPr>
          <p:nvPr/>
        </p:nvPicPr>
        <p:blipFill>
          <a:blip r:embed="rId2">
            <a:extLst/>
          </a:blip>
          <a:stretch>
            <a:fillRect/>
          </a:stretch>
        </p:blipFill>
        <p:spPr>
          <a:xfrm>
            <a:off x="7616900" y="2043258"/>
            <a:ext cx="4648018" cy="4609631"/>
          </a:xfrm>
          <a:prstGeom prst="rect">
            <a:avLst/>
          </a:prstGeom>
          <a:ln w="12700">
            <a:miter lim="400000"/>
          </a:ln>
        </p:spPr>
      </p:pic>
      <p:sp>
        <p:nvSpPr>
          <p:cNvPr id="2883" name="Shape 2883"/>
          <p:cNvSpPr/>
          <p:nvPr/>
        </p:nvSpPr>
        <p:spPr>
          <a:xfrm>
            <a:off x="7529160" y="7190669"/>
            <a:ext cx="4988300" cy="14276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The human mitochondrial genome contains about 16 kilobases. It encodes 37 genes, 22 of them being for mitochondrial tRNA. Genes that are commonly compared are the 16S rRNA gene and the control region of the mtDNA. </a:t>
            </a:r>
          </a:p>
        </p:txBody>
      </p:sp>
      <p:sp>
        <p:nvSpPr>
          <p:cNvPr id="2884" name="Shape 2884"/>
          <p:cNvSpPr/>
          <p:nvPr/>
        </p:nvSpPr>
        <p:spPr>
          <a:xfrm>
            <a:off x="8982635" y="2969189"/>
            <a:ext cx="1664495"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Control region</a:t>
            </a:r>
          </a:p>
        </p:txBody>
      </p:sp>
      <p:sp>
        <p:nvSpPr>
          <p:cNvPr id="2885" name="Shape 2885"/>
          <p:cNvSpPr/>
          <p:nvPr/>
        </p:nvSpPr>
        <p:spPr>
          <a:xfrm>
            <a:off x="8271435" y="3700709"/>
            <a:ext cx="1257636"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16S rRNA</a:t>
            </a:r>
          </a:p>
        </p:txBody>
      </p:sp>
      <p:sp>
        <p:nvSpPr>
          <p:cNvPr id="2886" name="Shape 2886"/>
          <p:cNvSpPr/>
          <p:nvPr/>
        </p:nvSpPr>
        <p:spPr>
          <a:xfrm>
            <a:off x="9754796" y="4754809"/>
            <a:ext cx="1230430"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22 tRNA encoding genes</a:t>
            </a:r>
          </a:p>
        </p:txBody>
      </p:sp>
      <p:sp>
        <p:nvSpPr>
          <p:cNvPr id="2887" name="Shape 2887"/>
          <p:cNvSpPr/>
          <p:nvPr/>
        </p:nvSpPr>
        <p:spPr>
          <a:xfrm flipV="1">
            <a:off x="9850119" y="2321560"/>
            <a:ext cx="1" cy="629181"/>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88" name="Shape 2888"/>
          <p:cNvSpPr/>
          <p:nvPr/>
        </p:nvSpPr>
        <p:spPr>
          <a:xfrm flipH="1" flipV="1">
            <a:off x="8244839" y="3246120"/>
            <a:ext cx="446865" cy="446864"/>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89" name="Shape 2889"/>
          <p:cNvSpPr/>
          <p:nvPr/>
        </p:nvSpPr>
        <p:spPr>
          <a:xfrm>
            <a:off x="9301480" y="4989413"/>
            <a:ext cx="502068" cy="502068"/>
          </a:xfrm>
          <a:prstGeom prst="rect">
            <a:avLst/>
          </a:prstGeom>
          <a:solidFill>
            <a:srgbClr val="8D8D8D"/>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8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8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8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8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8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88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88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1"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iamese_cat.png"/>
          <p:cNvPicPr>
            <a:picLocks noChangeAspect="1"/>
          </p:cNvPicPr>
          <p:nvPr/>
        </p:nvPicPr>
        <p:blipFill>
          <a:blip r:embed="rId2">
            <a:extLst/>
          </a:blip>
          <a:stretch>
            <a:fillRect/>
          </a:stretch>
        </p:blipFill>
        <p:spPr>
          <a:xfrm>
            <a:off x="4038600" y="2705100"/>
            <a:ext cx="8674100" cy="6871690"/>
          </a:xfrm>
          <a:prstGeom prst="rect">
            <a:avLst/>
          </a:prstGeom>
          <a:ln w="12700">
            <a:miter lim="400000"/>
          </a:ln>
        </p:spPr>
      </p:pic>
      <p:sp>
        <p:nvSpPr>
          <p:cNvPr id="187" name="Shape 187"/>
          <p:cNvSpPr>
            <a:spLocks noGrp="1"/>
          </p:cNvSpPr>
          <p:nvPr>
            <p:ph type="title"/>
          </p:nvPr>
        </p:nvSpPr>
        <p:spPr>
          <a:xfrm>
            <a:off x="365759" y="368300"/>
            <a:ext cx="8638432" cy="1768287"/>
          </a:xfrm>
          <a:prstGeom prst="rect">
            <a:avLst/>
          </a:prstGeom>
        </p:spPr>
        <p:txBody>
          <a:bodyPr/>
          <a:lstStyle/>
          <a:p>
            <a:pPr>
              <a:tabLst>
                <a:tab pos="952500" algn="l"/>
              </a:tabLst>
            </a:pPr>
            <a:r>
              <a:t>Temperature Effects</a:t>
            </a:r>
            <a:br/>
            <a:r>
              <a:t>on Phenotype</a:t>
            </a:r>
          </a:p>
        </p:txBody>
      </p:sp>
      <p:sp>
        <p:nvSpPr>
          <p:cNvPr id="188" name="Shape 188"/>
          <p:cNvSpPr>
            <a:spLocks noGrp="1"/>
          </p:cNvSpPr>
          <p:nvPr>
            <p:ph type="body" sz="quarter" idx="1"/>
          </p:nvPr>
        </p:nvSpPr>
        <p:spPr>
          <a:xfrm>
            <a:off x="457200" y="2438400"/>
            <a:ext cx="5956300" cy="3877320"/>
          </a:xfrm>
          <a:prstGeom prst="rect">
            <a:avLst/>
          </a:prstGeom>
        </p:spPr>
        <p:txBody>
          <a:bodyPr/>
          <a:lstStyle/>
          <a:p>
            <a:pPr marL="345600" indent="-345600">
              <a:tabLst>
                <a:tab pos="1016000" algn="l"/>
              </a:tabLst>
            </a:pPr>
            <a:r>
              <a:t>Colour pointing</a:t>
            </a:r>
          </a:p>
          <a:p>
            <a:pPr marL="680000" lvl="1" indent="-320000">
              <a:tabLst>
                <a:tab pos="1485900" algn="l"/>
              </a:tabLst>
            </a:pPr>
            <a:r>
              <a:t>Some breeds of cat and rabbit have distinctive darker fur on the extremities (called </a:t>
            </a:r>
            <a:r>
              <a:rPr b="1">
                <a:solidFill>
                  <a:srgbClr val="006795"/>
                </a:solidFill>
              </a:rPr>
              <a:t>pointing</a:t>
            </a:r>
            <a:r>
              <a:t>).</a:t>
            </a:r>
          </a:p>
          <a:p>
            <a:pPr marL="680000" lvl="1" indent="-320000">
              <a:tabLst>
                <a:tab pos="1485900" algn="l"/>
              </a:tabLst>
            </a:pPr>
            <a:r>
              <a:t>Pigment production is controlled by a temperature sensitive enzyme and only the extremities are cool enough to allow the enzyme to function.</a:t>
            </a:r>
          </a:p>
          <a:p>
            <a:pPr marL="680000" lvl="1" indent="-320000">
              <a:tabLst>
                <a:tab pos="1485900" algn="l"/>
              </a:tabLst>
            </a:pPr>
            <a:r>
              <a:t>Examples include Siamese cats and Himalayan rabbits  </a:t>
            </a:r>
          </a:p>
        </p:txBody>
      </p:sp>
      <p:pic>
        <p:nvPicPr>
          <p:cNvPr id="189" name="himalayan rabbit.png"/>
          <p:cNvPicPr>
            <a:picLocks noChangeAspect="1"/>
          </p:cNvPicPr>
          <p:nvPr/>
        </p:nvPicPr>
        <p:blipFill>
          <a:blip r:embed="rId3">
            <a:extLst/>
          </a:blip>
          <a:stretch>
            <a:fillRect/>
          </a:stretch>
        </p:blipFill>
        <p:spPr>
          <a:xfrm rot="20921404" flipH="1">
            <a:off x="6438899" y="2413000"/>
            <a:ext cx="4085421" cy="26543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1" build="p" bldLvl="5" animBg="1" advAuto="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1" name="Shape 2891"/>
          <p:cNvSpPr>
            <a:spLocks noGrp="1"/>
          </p:cNvSpPr>
          <p:nvPr>
            <p:ph type="title"/>
          </p:nvPr>
        </p:nvSpPr>
        <p:spPr>
          <a:prstGeom prst="rect">
            <a:avLst/>
          </a:prstGeom>
        </p:spPr>
        <p:txBody>
          <a:bodyPr/>
          <a:lstStyle>
            <a:lvl1pPr>
              <a:tabLst>
                <a:tab pos="952500" algn="l"/>
              </a:tabLst>
            </a:lvl1pPr>
          </a:lstStyle>
          <a:p>
            <a:r>
              <a:t>mtDNA and Human Ancestry</a:t>
            </a:r>
          </a:p>
        </p:txBody>
      </p:sp>
      <p:sp>
        <p:nvSpPr>
          <p:cNvPr id="2892" name="Shape 2892"/>
          <p:cNvSpPr>
            <a:spLocks noGrp="1"/>
          </p:cNvSpPr>
          <p:nvPr>
            <p:ph type="body" sz="half" idx="1"/>
          </p:nvPr>
        </p:nvSpPr>
        <p:spPr>
          <a:prstGeom prst="rect">
            <a:avLst/>
          </a:prstGeom>
        </p:spPr>
        <p:txBody>
          <a:bodyPr/>
          <a:lstStyle/>
          <a:p>
            <a:pPr>
              <a:tabLst>
                <a:tab pos="1016000" algn="l"/>
              </a:tabLst>
            </a:pPr>
            <a:r>
              <a:t>Because mtDNA is passed through the maternal line it can be used to trace maternal lineage. </a:t>
            </a:r>
          </a:p>
          <a:p>
            <a:pPr lvl="1">
              <a:tabLst>
                <a:tab pos="1485900" algn="l"/>
              </a:tabLst>
            </a:pPr>
            <a:r>
              <a:t>This means that, barring new mutations, the mtDNA of any one person is the same as their direct maternal ancestor back many generations.</a:t>
            </a:r>
          </a:p>
          <a:p>
            <a:pPr>
              <a:tabLst>
                <a:tab pos="1016000" algn="l"/>
              </a:tabLst>
            </a:pPr>
            <a:r>
              <a:t>In humans, this concept has been used to trace the most-recent common mitochondrial ancestor of all humans, a single female from Africa (dubbed Mitochondrial Eve or ME). </a:t>
            </a:r>
          </a:p>
          <a:p>
            <a:pPr>
              <a:tabLst>
                <a:tab pos="1016000" algn="l"/>
              </a:tabLst>
            </a:pPr>
            <a:r>
              <a:t>The ME represents that woman whose mitochondrial DNA (with mutations) exists in all humans alive today. </a:t>
            </a:r>
          </a:p>
          <a:p>
            <a:pPr lvl="1">
              <a:tabLst>
                <a:tab pos="1485900" algn="l"/>
              </a:tabLst>
            </a:pPr>
            <a:r>
              <a:t>Mutations to the mtDNA provide the molecular clock that allows us to determine how much time has elapsed since the ME lived.</a:t>
            </a:r>
          </a:p>
        </p:txBody>
      </p:sp>
      <p:sp>
        <p:nvSpPr>
          <p:cNvPr id="2893" name="Shape 2893"/>
          <p:cNvSpPr/>
          <p:nvPr/>
        </p:nvSpPr>
        <p:spPr>
          <a:xfrm flipV="1">
            <a:off x="7536061" y="2378750"/>
            <a:ext cx="155258"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94" name="Shape 2894"/>
          <p:cNvSpPr/>
          <p:nvPr/>
        </p:nvSpPr>
        <p:spPr>
          <a:xfrm flipH="1" flipV="1">
            <a:off x="7860029" y="2378749"/>
            <a:ext cx="171451" cy="42247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95" name="Shape 2895"/>
          <p:cNvSpPr/>
          <p:nvPr/>
        </p:nvSpPr>
        <p:spPr>
          <a:xfrm flipV="1">
            <a:off x="8867021" y="2378750"/>
            <a:ext cx="155258"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96" name="Shape 2896"/>
          <p:cNvSpPr/>
          <p:nvPr/>
        </p:nvSpPr>
        <p:spPr>
          <a:xfrm flipH="1" flipV="1">
            <a:off x="9190990" y="2378749"/>
            <a:ext cx="171451" cy="42247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97" name="Shape 2897"/>
          <p:cNvSpPr/>
          <p:nvPr/>
        </p:nvSpPr>
        <p:spPr>
          <a:xfrm flipH="1" flipV="1">
            <a:off x="9322713" y="2295564"/>
            <a:ext cx="700564" cy="472917"/>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98" name="Shape 2898"/>
          <p:cNvSpPr/>
          <p:nvPr/>
        </p:nvSpPr>
        <p:spPr>
          <a:xfrm flipH="1" flipV="1">
            <a:off x="9911992" y="2343745"/>
            <a:ext cx="680245" cy="455216"/>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99" name="Shape 2899"/>
          <p:cNvSpPr/>
          <p:nvPr/>
        </p:nvSpPr>
        <p:spPr>
          <a:xfrm flipH="1" flipV="1">
            <a:off x="11151512" y="2387004"/>
            <a:ext cx="198914" cy="400249"/>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00" name="Shape 2900"/>
          <p:cNvSpPr/>
          <p:nvPr/>
        </p:nvSpPr>
        <p:spPr>
          <a:xfrm flipH="1" flipV="1">
            <a:off x="11801752" y="2376844"/>
            <a:ext cx="198915" cy="400249"/>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01" name="Shape 2901"/>
          <p:cNvSpPr/>
          <p:nvPr/>
        </p:nvSpPr>
        <p:spPr>
          <a:xfrm flipH="1" flipV="1">
            <a:off x="7524392" y="3270924"/>
            <a:ext cx="198915" cy="400250"/>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02" name="Shape 2902"/>
          <p:cNvSpPr/>
          <p:nvPr/>
        </p:nvSpPr>
        <p:spPr>
          <a:xfrm flipV="1">
            <a:off x="7536060" y="4156750"/>
            <a:ext cx="155258"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03" name="Shape 2903"/>
          <p:cNvSpPr/>
          <p:nvPr/>
        </p:nvSpPr>
        <p:spPr>
          <a:xfrm flipH="1" flipV="1">
            <a:off x="7534552" y="5048924"/>
            <a:ext cx="198915" cy="400250"/>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04" name="Shape 2904"/>
          <p:cNvSpPr/>
          <p:nvPr/>
        </p:nvSpPr>
        <p:spPr>
          <a:xfrm flipV="1">
            <a:off x="7566540" y="5924590"/>
            <a:ext cx="155259"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05" name="Shape 2905"/>
          <p:cNvSpPr/>
          <p:nvPr/>
        </p:nvSpPr>
        <p:spPr>
          <a:xfrm flipH="1" flipV="1">
            <a:off x="7879992" y="4175165"/>
            <a:ext cx="198915" cy="400249"/>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06" name="Shape 2906"/>
          <p:cNvSpPr/>
          <p:nvPr/>
        </p:nvSpPr>
        <p:spPr>
          <a:xfrm flipH="1" flipV="1">
            <a:off x="8886189" y="3272830"/>
            <a:ext cx="161291" cy="40215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07" name="Shape 2907"/>
          <p:cNvSpPr/>
          <p:nvPr/>
        </p:nvSpPr>
        <p:spPr>
          <a:xfrm flipH="1" flipV="1">
            <a:off x="10176510" y="3272829"/>
            <a:ext cx="171451" cy="4224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08" name="Shape 2908"/>
          <p:cNvSpPr/>
          <p:nvPr/>
        </p:nvSpPr>
        <p:spPr>
          <a:xfrm flipV="1">
            <a:off x="9842380" y="3262670"/>
            <a:ext cx="155259"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09" name="Shape 2909"/>
          <p:cNvSpPr/>
          <p:nvPr/>
        </p:nvSpPr>
        <p:spPr>
          <a:xfrm flipV="1">
            <a:off x="9517260" y="4156750"/>
            <a:ext cx="155258"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10" name="Shape 2910"/>
          <p:cNvSpPr/>
          <p:nvPr/>
        </p:nvSpPr>
        <p:spPr>
          <a:xfrm flipH="1" flipV="1">
            <a:off x="9902189" y="4146589"/>
            <a:ext cx="171451" cy="4224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11" name="Shape 2911"/>
          <p:cNvSpPr/>
          <p:nvPr/>
        </p:nvSpPr>
        <p:spPr>
          <a:xfrm flipH="1" flipV="1">
            <a:off x="10511789" y="4166909"/>
            <a:ext cx="153750" cy="39199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12" name="Shape 2912"/>
          <p:cNvSpPr/>
          <p:nvPr/>
        </p:nvSpPr>
        <p:spPr>
          <a:xfrm flipV="1">
            <a:off x="8856859" y="4166910"/>
            <a:ext cx="155259"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13" name="Shape 2913"/>
          <p:cNvSpPr/>
          <p:nvPr/>
        </p:nvSpPr>
        <p:spPr>
          <a:xfrm flipH="1" flipV="1">
            <a:off x="8205470" y="3262670"/>
            <a:ext cx="171450" cy="4224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14" name="Shape 2914"/>
          <p:cNvSpPr/>
          <p:nvPr/>
        </p:nvSpPr>
        <p:spPr>
          <a:xfrm flipH="1" flipV="1">
            <a:off x="10836910" y="5020349"/>
            <a:ext cx="171451" cy="4224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15" name="Shape 2915"/>
          <p:cNvSpPr/>
          <p:nvPr/>
        </p:nvSpPr>
        <p:spPr>
          <a:xfrm flipV="1">
            <a:off x="10487738" y="5060990"/>
            <a:ext cx="149980" cy="37655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16" name="Shape 2916"/>
          <p:cNvSpPr/>
          <p:nvPr/>
        </p:nvSpPr>
        <p:spPr>
          <a:xfrm flipV="1">
            <a:off x="9842380" y="5050830"/>
            <a:ext cx="155258" cy="417196"/>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17" name="Shape 2917"/>
          <p:cNvSpPr/>
          <p:nvPr/>
        </p:nvSpPr>
        <p:spPr>
          <a:xfrm flipV="1">
            <a:off x="9171819" y="5050830"/>
            <a:ext cx="155258" cy="417196"/>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18" name="Shape 2918"/>
          <p:cNvSpPr/>
          <p:nvPr/>
        </p:nvSpPr>
        <p:spPr>
          <a:xfrm flipV="1">
            <a:off x="8511420" y="5050830"/>
            <a:ext cx="155258"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19" name="Shape 2919"/>
          <p:cNvSpPr/>
          <p:nvPr/>
        </p:nvSpPr>
        <p:spPr>
          <a:xfrm flipV="1">
            <a:off x="8196460" y="5955070"/>
            <a:ext cx="155258"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20" name="Shape 2920"/>
          <p:cNvSpPr/>
          <p:nvPr/>
        </p:nvSpPr>
        <p:spPr>
          <a:xfrm flipH="1" flipV="1">
            <a:off x="8499753" y="5963324"/>
            <a:ext cx="198914" cy="400250"/>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21" name="Shape 2921"/>
          <p:cNvSpPr/>
          <p:nvPr/>
        </p:nvSpPr>
        <p:spPr>
          <a:xfrm flipV="1">
            <a:off x="7871340" y="6849150"/>
            <a:ext cx="155259"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22" name="Shape 2922"/>
          <p:cNvSpPr/>
          <p:nvPr/>
        </p:nvSpPr>
        <p:spPr>
          <a:xfrm flipH="1" flipV="1">
            <a:off x="8184792" y="6826924"/>
            <a:ext cx="198915" cy="400249"/>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23" name="Shape 2923"/>
          <p:cNvSpPr/>
          <p:nvPr/>
        </p:nvSpPr>
        <p:spPr>
          <a:xfrm flipV="1">
            <a:off x="9517259" y="5955070"/>
            <a:ext cx="155259" cy="417196"/>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24" name="Shape 2924"/>
          <p:cNvSpPr/>
          <p:nvPr/>
        </p:nvSpPr>
        <p:spPr>
          <a:xfrm flipH="1" flipV="1">
            <a:off x="9881870" y="5944909"/>
            <a:ext cx="146250" cy="40215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25" name="Shape 2925"/>
          <p:cNvSpPr/>
          <p:nvPr/>
        </p:nvSpPr>
        <p:spPr>
          <a:xfrm flipH="1" flipV="1">
            <a:off x="10521950" y="5934749"/>
            <a:ext cx="171451" cy="4224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26" name="Shape 2926"/>
          <p:cNvSpPr/>
          <p:nvPr/>
        </p:nvSpPr>
        <p:spPr>
          <a:xfrm flipH="1" flipV="1">
            <a:off x="11151870" y="5934749"/>
            <a:ext cx="171451" cy="4224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27" name="Shape 2927"/>
          <p:cNvSpPr/>
          <p:nvPr/>
        </p:nvSpPr>
        <p:spPr>
          <a:xfrm flipH="1" flipV="1">
            <a:off x="11270695" y="5879425"/>
            <a:ext cx="673140" cy="454859"/>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28" name="Shape 2928"/>
          <p:cNvSpPr/>
          <p:nvPr/>
        </p:nvSpPr>
        <p:spPr>
          <a:xfrm flipV="1">
            <a:off x="9194680" y="6836451"/>
            <a:ext cx="155258"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29" name="Shape 2929"/>
          <p:cNvSpPr/>
          <p:nvPr/>
        </p:nvSpPr>
        <p:spPr>
          <a:xfrm flipV="1">
            <a:off x="9824599" y="6826291"/>
            <a:ext cx="155259"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30" name="Shape 2930"/>
          <p:cNvSpPr/>
          <p:nvPr/>
        </p:nvSpPr>
        <p:spPr>
          <a:xfrm flipH="1" flipV="1">
            <a:off x="10213497" y="6790929"/>
            <a:ext cx="165379" cy="442397"/>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31" name="Shape 2931"/>
          <p:cNvSpPr/>
          <p:nvPr/>
        </p:nvSpPr>
        <p:spPr>
          <a:xfrm flipH="1" flipV="1">
            <a:off x="10843416" y="6811249"/>
            <a:ext cx="165379" cy="442397"/>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32" name="Shape 2932"/>
          <p:cNvSpPr/>
          <p:nvPr/>
        </p:nvSpPr>
        <p:spPr>
          <a:xfrm flipH="1" flipV="1">
            <a:off x="11483496" y="6811249"/>
            <a:ext cx="165379" cy="442397"/>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33" name="Shape 2933"/>
          <p:cNvSpPr/>
          <p:nvPr/>
        </p:nvSpPr>
        <p:spPr>
          <a:xfrm flipH="1" flipV="1">
            <a:off x="11600495" y="6788310"/>
            <a:ext cx="744975" cy="4122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34" name="Shape 2934"/>
          <p:cNvSpPr/>
          <p:nvPr/>
        </p:nvSpPr>
        <p:spPr>
          <a:xfrm flipH="1" flipV="1">
            <a:off x="11537949" y="3252509"/>
            <a:ext cx="171451" cy="4224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35" name="Shape 2935"/>
          <p:cNvSpPr/>
          <p:nvPr/>
        </p:nvSpPr>
        <p:spPr>
          <a:xfrm flipV="1">
            <a:off x="11183500" y="3282990"/>
            <a:ext cx="155258"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36" name="Shape 2936"/>
          <p:cNvSpPr/>
          <p:nvPr/>
        </p:nvSpPr>
        <p:spPr>
          <a:xfrm flipH="1" flipV="1">
            <a:off x="12157710" y="3272829"/>
            <a:ext cx="171451" cy="4224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37" name="Shape 2937"/>
          <p:cNvSpPr/>
          <p:nvPr/>
        </p:nvSpPr>
        <p:spPr>
          <a:xfrm flipH="1" flipV="1">
            <a:off x="11873229" y="4126269"/>
            <a:ext cx="171451" cy="4224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38" name="Shape 2938"/>
          <p:cNvSpPr/>
          <p:nvPr/>
        </p:nvSpPr>
        <p:spPr>
          <a:xfrm flipV="1">
            <a:off x="11498460" y="4146590"/>
            <a:ext cx="155258" cy="417195"/>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39" name="Shape 2939"/>
          <p:cNvSpPr/>
          <p:nvPr/>
        </p:nvSpPr>
        <p:spPr>
          <a:xfrm flipH="1" flipV="1">
            <a:off x="12178029" y="5050829"/>
            <a:ext cx="171451" cy="4224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40" name="Shape 2940"/>
          <p:cNvSpPr/>
          <p:nvPr/>
        </p:nvSpPr>
        <p:spPr>
          <a:xfrm flipH="1" flipV="1">
            <a:off x="11497310" y="5030509"/>
            <a:ext cx="171451" cy="422474"/>
          </a:xfrm>
          <a:prstGeom prst="line">
            <a:avLst/>
          </a:prstGeom>
          <a:ln w="63500">
            <a:solidFill>
              <a:srgbClr val="000000"/>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41" name="Shape 2941"/>
          <p:cNvSpPr/>
          <p:nvPr/>
        </p:nvSpPr>
        <p:spPr>
          <a:xfrm>
            <a:off x="7513319" y="1869439"/>
            <a:ext cx="528817" cy="528818"/>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42" name="Shape 2942"/>
          <p:cNvSpPr/>
          <p:nvPr/>
        </p:nvSpPr>
        <p:spPr>
          <a:xfrm>
            <a:off x="8173719" y="1869439"/>
            <a:ext cx="528817" cy="528818"/>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43" name="Shape 2943"/>
          <p:cNvSpPr/>
          <p:nvPr/>
        </p:nvSpPr>
        <p:spPr>
          <a:xfrm>
            <a:off x="8834119" y="1869439"/>
            <a:ext cx="528817" cy="528818"/>
          </a:xfrm>
          <a:prstGeom prst="ellipse">
            <a:avLst/>
          </a:prstGeom>
          <a:ln w="63500">
            <a:solidFill>
              <a:srgbClr val="00679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44" name="Shape 2944"/>
          <p:cNvSpPr/>
          <p:nvPr/>
        </p:nvSpPr>
        <p:spPr>
          <a:xfrm>
            <a:off x="9494519" y="1869439"/>
            <a:ext cx="528817" cy="528818"/>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45" name="Shape 2945"/>
          <p:cNvSpPr/>
          <p:nvPr/>
        </p:nvSpPr>
        <p:spPr>
          <a:xfrm>
            <a:off x="10154919" y="1869439"/>
            <a:ext cx="528817" cy="528818"/>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46" name="Shape 2946"/>
          <p:cNvSpPr/>
          <p:nvPr/>
        </p:nvSpPr>
        <p:spPr>
          <a:xfrm>
            <a:off x="10815319" y="1869439"/>
            <a:ext cx="528817" cy="528818"/>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47" name="Shape 2947"/>
          <p:cNvSpPr/>
          <p:nvPr/>
        </p:nvSpPr>
        <p:spPr>
          <a:xfrm>
            <a:off x="11475719" y="1869439"/>
            <a:ext cx="528817" cy="528818"/>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48" name="Shape 2948"/>
          <p:cNvSpPr/>
          <p:nvPr/>
        </p:nvSpPr>
        <p:spPr>
          <a:xfrm>
            <a:off x="12136119" y="1869439"/>
            <a:ext cx="528817" cy="528818"/>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49" name="Shape 2949"/>
          <p:cNvSpPr/>
          <p:nvPr/>
        </p:nvSpPr>
        <p:spPr>
          <a:xfrm>
            <a:off x="7188200" y="2760133"/>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50" name="Shape 2950"/>
          <p:cNvSpPr/>
          <p:nvPr/>
        </p:nvSpPr>
        <p:spPr>
          <a:xfrm>
            <a:off x="7848600" y="2760133"/>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51" name="Shape 2951"/>
          <p:cNvSpPr/>
          <p:nvPr/>
        </p:nvSpPr>
        <p:spPr>
          <a:xfrm>
            <a:off x="8509000" y="2760133"/>
            <a:ext cx="528817" cy="528817"/>
          </a:xfrm>
          <a:prstGeom prst="ellipse">
            <a:avLst/>
          </a:prstGeom>
          <a:ln w="63500">
            <a:solidFill>
              <a:srgbClr val="00679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52" name="Shape 2952"/>
          <p:cNvSpPr/>
          <p:nvPr/>
        </p:nvSpPr>
        <p:spPr>
          <a:xfrm>
            <a:off x="9169400" y="2760133"/>
            <a:ext cx="528817" cy="528817"/>
          </a:xfrm>
          <a:prstGeom prst="ellipse">
            <a:avLst/>
          </a:prstGeom>
          <a:ln w="63500">
            <a:solidFill>
              <a:srgbClr val="00679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53" name="Shape 2953"/>
          <p:cNvSpPr/>
          <p:nvPr/>
        </p:nvSpPr>
        <p:spPr>
          <a:xfrm>
            <a:off x="9829800" y="2760133"/>
            <a:ext cx="528817" cy="528817"/>
          </a:xfrm>
          <a:prstGeom prst="ellipse">
            <a:avLst/>
          </a:prstGeom>
          <a:ln w="63500">
            <a:solidFill>
              <a:srgbClr val="00679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54" name="Shape 2954"/>
          <p:cNvSpPr/>
          <p:nvPr/>
        </p:nvSpPr>
        <p:spPr>
          <a:xfrm>
            <a:off x="10490200" y="2760133"/>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55" name="Shape 2955"/>
          <p:cNvSpPr/>
          <p:nvPr/>
        </p:nvSpPr>
        <p:spPr>
          <a:xfrm>
            <a:off x="11150600" y="2760133"/>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56" name="Shape 2956"/>
          <p:cNvSpPr/>
          <p:nvPr/>
        </p:nvSpPr>
        <p:spPr>
          <a:xfrm>
            <a:off x="11811000" y="2760133"/>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57" name="Shape 2957"/>
          <p:cNvSpPr/>
          <p:nvPr/>
        </p:nvSpPr>
        <p:spPr>
          <a:xfrm>
            <a:off x="7513319" y="3650826"/>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58" name="Shape 2958"/>
          <p:cNvSpPr/>
          <p:nvPr/>
        </p:nvSpPr>
        <p:spPr>
          <a:xfrm>
            <a:off x="8173719" y="3650826"/>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59" name="Shape 2959"/>
          <p:cNvSpPr/>
          <p:nvPr/>
        </p:nvSpPr>
        <p:spPr>
          <a:xfrm>
            <a:off x="8834119" y="3650826"/>
            <a:ext cx="528817" cy="528817"/>
          </a:xfrm>
          <a:prstGeom prst="ellipse">
            <a:avLst/>
          </a:prstGeom>
          <a:ln w="63500">
            <a:solidFill>
              <a:srgbClr val="014363"/>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60" name="Shape 2960"/>
          <p:cNvSpPr/>
          <p:nvPr/>
        </p:nvSpPr>
        <p:spPr>
          <a:xfrm>
            <a:off x="9494519" y="3650826"/>
            <a:ext cx="528817" cy="528817"/>
          </a:xfrm>
          <a:prstGeom prst="ellipse">
            <a:avLst/>
          </a:prstGeom>
          <a:ln w="63500">
            <a:solidFill>
              <a:srgbClr val="00679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61" name="Shape 2961"/>
          <p:cNvSpPr/>
          <p:nvPr/>
        </p:nvSpPr>
        <p:spPr>
          <a:xfrm>
            <a:off x="10154919" y="3650826"/>
            <a:ext cx="528817" cy="528817"/>
          </a:xfrm>
          <a:prstGeom prst="ellipse">
            <a:avLst/>
          </a:prstGeom>
          <a:ln w="63500">
            <a:solidFill>
              <a:srgbClr val="00679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62" name="Shape 2962"/>
          <p:cNvSpPr/>
          <p:nvPr/>
        </p:nvSpPr>
        <p:spPr>
          <a:xfrm>
            <a:off x="10815319" y="3650826"/>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63" name="Shape 2963"/>
          <p:cNvSpPr/>
          <p:nvPr/>
        </p:nvSpPr>
        <p:spPr>
          <a:xfrm>
            <a:off x="11475719" y="3650826"/>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64" name="Shape 2964"/>
          <p:cNvSpPr/>
          <p:nvPr/>
        </p:nvSpPr>
        <p:spPr>
          <a:xfrm>
            <a:off x="12136119" y="3650826"/>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65" name="Shape 2965"/>
          <p:cNvSpPr/>
          <p:nvPr/>
        </p:nvSpPr>
        <p:spPr>
          <a:xfrm>
            <a:off x="7188200" y="4541519"/>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66" name="Shape 2966"/>
          <p:cNvSpPr/>
          <p:nvPr/>
        </p:nvSpPr>
        <p:spPr>
          <a:xfrm>
            <a:off x="7848600" y="4541519"/>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67" name="Shape 2967"/>
          <p:cNvSpPr/>
          <p:nvPr/>
        </p:nvSpPr>
        <p:spPr>
          <a:xfrm>
            <a:off x="8509000" y="4541519"/>
            <a:ext cx="528817" cy="528817"/>
          </a:xfrm>
          <a:prstGeom prst="ellipse">
            <a:avLst/>
          </a:prstGeom>
          <a:ln w="63500">
            <a:solidFill>
              <a:srgbClr val="014363"/>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68" name="Shape 2968"/>
          <p:cNvSpPr/>
          <p:nvPr/>
        </p:nvSpPr>
        <p:spPr>
          <a:xfrm>
            <a:off x="9169400" y="4541519"/>
            <a:ext cx="528817" cy="528817"/>
          </a:xfrm>
          <a:prstGeom prst="ellipse">
            <a:avLst/>
          </a:prstGeom>
          <a:ln w="63500">
            <a:solidFill>
              <a:srgbClr val="00679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69" name="Shape 2969"/>
          <p:cNvSpPr/>
          <p:nvPr/>
        </p:nvSpPr>
        <p:spPr>
          <a:xfrm>
            <a:off x="9829800" y="4541519"/>
            <a:ext cx="528817" cy="528817"/>
          </a:xfrm>
          <a:prstGeom prst="ellipse">
            <a:avLst/>
          </a:prstGeom>
          <a:ln w="63500">
            <a:solidFill>
              <a:srgbClr val="F38C1E"/>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70" name="Shape 2970"/>
          <p:cNvSpPr/>
          <p:nvPr/>
        </p:nvSpPr>
        <p:spPr>
          <a:xfrm>
            <a:off x="10490200" y="4541519"/>
            <a:ext cx="528817" cy="528817"/>
          </a:xfrm>
          <a:prstGeom prst="ellipse">
            <a:avLst/>
          </a:prstGeom>
          <a:ln w="63500">
            <a:solidFill>
              <a:srgbClr val="77EBFF"/>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71" name="Shape 2971"/>
          <p:cNvSpPr/>
          <p:nvPr/>
        </p:nvSpPr>
        <p:spPr>
          <a:xfrm>
            <a:off x="11150600" y="4541519"/>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72" name="Shape 2972"/>
          <p:cNvSpPr/>
          <p:nvPr/>
        </p:nvSpPr>
        <p:spPr>
          <a:xfrm>
            <a:off x="11811000" y="4541519"/>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73" name="Shape 2973"/>
          <p:cNvSpPr/>
          <p:nvPr/>
        </p:nvSpPr>
        <p:spPr>
          <a:xfrm>
            <a:off x="7513319" y="5432212"/>
            <a:ext cx="528817" cy="528818"/>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74" name="Shape 2974"/>
          <p:cNvSpPr/>
          <p:nvPr/>
        </p:nvSpPr>
        <p:spPr>
          <a:xfrm>
            <a:off x="8173719" y="5432212"/>
            <a:ext cx="528817" cy="528818"/>
          </a:xfrm>
          <a:prstGeom prst="ellipse">
            <a:avLst/>
          </a:prstGeom>
          <a:ln w="63500">
            <a:solidFill>
              <a:srgbClr val="014363"/>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75" name="Shape 2975"/>
          <p:cNvSpPr/>
          <p:nvPr/>
        </p:nvSpPr>
        <p:spPr>
          <a:xfrm>
            <a:off x="8834119" y="5432212"/>
            <a:ext cx="528817" cy="528818"/>
          </a:xfrm>
          <a:prstGeom prst="ellipse">
            <a:avLst/>
          </a:prstGeom>
          <a:ln w="63500">
            <a:solidFill>
              <a:srgbClr val="00679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76" name="Shape 2976"/>
          <p:cNvSpPr/>
          <p:nvPr/>
        </p:nvSpPr>
        <p:spPr>
          <a:xfrm>
            <a:off x="9494519" y="5432212"/>
            <a:ext cx="528817" cy="528818"/>
          </a:xfrm>
          <a:prstGeom prst="ellipse">
            <a:avLst/>
          </a:prstGeom>
          <a:ln w="63500">
            <a:solidFill>
              <a:srgbClr val="F38C1E"/>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77" name="Shape 2977"/>
          <p:cNvSpPr/>
          <p:nvPr/>
        </p:nvSpPr>
        <p:spPr>
          <a:xfrm>
            <a:off x="10154919" y="5432212"/>
            <a:ext cx="528817" cy="528818"/>
          </a:xfrm>
          <a:prstGeom prst="ellipse">
            <a:avLst/>
          </a:prstGeom>
          <a:ln w="63500">
            <a:solidFill>
              <a:srgbClr val="77EBFF"/>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78" name="Shape 2978"/>
          <p:cNvSpPr/>
          <p:nvPr/>
        </p:nvSpPr>
        <p:spPr>
          <a:xfrm>
            <a:off x="10815319" y="5432212"/>
            <a:ext cx="528817" cy="528818"/>
          </a:xfrm>
          <a:prstGeom prst="ellipse">
            <a:avLst/>
          </a:prstGeom>
          <a:ln w="63500">
            <a:solidFill>
              <a:srgbClr val="77EBFF"/>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79" name="Shape 2979"/>
          <p:cNvSpPr/>
          <p:nvPr/>
        </p:nvSpPr>
        <p:spPr>
          <a:xfrm>
            <a:off x="11475719" y="5432212"/>
            <a:ext cx="528817" cy="528818"/>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80" name="Shape 2980"/>
          <p:cNvSpPr/>
          <p:nvPr/>
        </p:nvSpPr>
        <p:spPr>
          <a:xfrm>
            <a:off x="12136119" y="5432212"/>
            <a:ext cx="528817" cy="528818"/>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81" name="Shape 2981"/>
          <p:cNvSpPr/>
          <p:nvPr/>
        </p:nvSpPr>
        <p:spPr>
          <a:xfrm>
            <a:off x="7188200" y="6322906"/>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82" name="Shape 2982"/>
          <p:cNvSpPr/>
          <p:nvPr/>
        </p:nvSpPr>
        <p:spPr>
          <a:xfrm>
            <a:off x="7848600" y="6322906"/>
            <a:ext cx="528817" cy="528817"/>
          </a:xfrm>
          <a:prstGeom prst="ellipse">
            <a:avLst/>
          </a:prstGeom>
          <a:ln w="63500">
            <a:solidFill>
              <a:srgbClr val="0086C2"/>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83" name="Shape 2983"/>
          <p:cNvSpPr/>
          <p:nvPr/>
        </p:nvSpPr>
        <p:spPr>
          <a:xfrm>
            <a:off x="8509000" y="6322906"/>
            <a:ext cx="528817" cy="528817"/>
          </a:xfrm>
          <a:prstGeom prst="ellipse">
            <a:avLst/>
          </a:prstGeom>
          <a:ln w="635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84" name="Shape 2984"/>
          <p:cNvSpPr/>
          <p:nvPr/>
        </p:nvSpPr>
        <p:spPr>
          <a:xfrm>
            <a:off x="9169400" y="6322906"/>
            <a:ext cx="528817" cy="528817"/>
          </a:xfrm>
          <a:prstGeom prst="ellipse">
            <a:avLst/>
          </a:prstGeom>
          <a:ln w="63500">
            <a:solidFill>
              <a:srgbClr val="F38C1E"/>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85" name="Shape 2985"/>
          <p:cNvSpPr/>
          <p:nvPr/>
        </p:nvSpPr>
        <p:spPr>
          <a:xfrm>
            <a:off x="9829800" y="6322906"/>
            <a:ext cx="528817" cy="528817"/>
          </a:xfrm>
          <a:prstGeom prst="ellipse">
            <a:avLst/>
          </a:prstGeom>
          <a:ln w="63500">
            <a:solidFill>
              <a:srgbClr val="F38C1E"/>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86" name="Shape 2986"/>
          <p:cNvSpPr/>
          <p:nvPr/>
        </p:nvSpPr>
        <p:spPr>
          <a:xfrm>
            <a:off x="10490200" y="6322906"/>
            <a:ext cx="528817" cy="528817"/>
          </a:xfrm>
          <a:prstGeom prst="ellipse">
            <a:avLst/>
          </a:prstGeom>
          <a:ln w="63500">
            <a:solidFill>
              <a:srgbClr val="52A6B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87" name="Shape 2987"/>
          <p:cNvSpPr/>
          <p:nvPr/>
        </p:nvSpPr>
        <p:spPr>
          <a:xfrm>
            <a:off x="11150600" y="6322906"/>
            <a:ext cx="528817" cy="528817"/>
          </a:xfrm>
          <a:prstGeom prst="ellipse">
            <a:avLst/>
          </a:prstGeom>
          <a:ln w="63500">
            <a:solidFill>
              <a:srgbClr val="6BD4E7"/>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88" name="Shape 2988"/>
          <p:cNvSpPr/>
          <p:nvPr/>
        </p:nvSpPr>
        <p:spPr>
          <a:xfrm>
            <a:off x="11811000" y="6322906"/>
            <a:ext cx="528817" cy="528817"/>
          </a:xfrm>
          <a:prstGeom prst="ellipse">
            <a:avLst/>
          </a:prstGeom>
          <a:ln w="63500">
            <a:solidFill>
              <a:srgbClr val="77EBFF"/>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89" name="Shape 2989"/>
          <p:cNvSpPr/>
          <p:nvPr/>
        </p:nvSpPr>
        <p:spPr>
          <a:xfrm>
            <a:off x="7513319" y="7213600"/>
            <a:ext cx="528817" cy="528817"/>
          </a:xfrm>
          <a:prstGeom prst="ellipse">
            <a:avLst/>
          </a:prstGeom>
          <a:ln w="63500">
            <a:solidFill>
              <a:srgbClr val="0086C2"/>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90" name="Shape 2990"/>
          <p:cNvSpPr/>
          <p:nvPr/>
        </p:nvSpPr>
        <p:spPr>
          <a:xfrm>
            <a:off x="8173719" y="7213600"/>
            <a:ext cx="528817" cy="528817"/>
          </a:xfrm>
          <a:prstGeom prst="ellipse">
            <a:avLst/>
          </a:prstGeom>
          <a:ln w="63500">
            <a:solidFill>
              <a:srgbClr val="0086C2"/>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91" name="Shape 2991"/>
          <p:cNvSpPr/>
          <p:nvPr/>
        </p:nvSpPr>
        <p:spPr>
          <a:xfrm>
            <a:off x="8834119" y="7213600"/>
            <a:ext cx="528817" cy="528817"/>
          </a:xfrm>
          <a:prstGeom prst="ellipse">
            <a:avLst/>
          </a:prstGeom>
          <a:ln w="63500">
            <a:solidFill>
              <a:srgbClr val="97550F"/>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92" name="Shape 2992"/>
          <p:cNvSpPr/>
          <p:nvPr/>
        </p:nvSpPr>
        <p:spPr>
          <a:xfrm>
            <a:off x="9494519" y="7213600"/>
            <a:ext cx="528817" cy="528817"/>
          </a:xfrm>
          <a:prstGeom prst="ellipse">
            <a:avLst/>
          </a:prstGeom>
          <a:ln w="63500">
            <a:solidFill>
              <a:srgbClr val="F38C1E"/>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93" name="Shape 2993"/>
          <p:cNvSpPr/>
          <p:nvPr/>
        </p:nvSpPr>
        <p:spPr>
          <a:xfrm>
            <a:off x="10154919" y="7213600"/>
            <a:ext cx="528817" cy="528817"/>
          </a:xfrm>
          <a:prstGeom prst="ellipse">
            <a:avLst/>
          </a:prstGeom>
          <a:ln w="63500">
            <a:solidFill>
              <a:srgbClr val="F8A918"/>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94" name="Shape 2994"/>
          <p:cNvSpPr/>
          <p:nvPr/>
        </p:nvSpPr>
        <p:spPr>
          <a:xfrm>
            <a:off x="10815319" y="7213600"/>
            <a:ext cx="528817" cy="528817"/>
          </a:xfrm>
          <a:prstGeom prst="ellipse">
            <a:avLst/>
          </a:prstGeom>
          <a:ln w="63500">
            <a:solidFill>
              <a:srgbClr val="52A6B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95" name="Shape 2995"/>
          <p:cNvSpPr/>
          <p:nvPr/>
        </p:nvSpPr>
        <p:spPr>
          <a:xfrm>
            <a:off x="11475719" y="7213600"/>
            <a:ext cx="528817" cy="528817"/>
          </a:xfrm>
          <a:prstGeom prst="ellipse">
            <a:avLst/>
          </a:prstGeom>
          <a:ln w="63500">
            <a:solidFill>
              <a:srgbClr val="6BD4E7"/>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96" name="Shape 2996"/>
          <p:cNvSpPr/>
          <p:nvPr/>
        </p:nvSpPr>
        <p:spPr>
          <a:xfrm>
            <a:off x="12136119" y="7213600"/>
            <a:ext cx="528817" cy="528817"/>
          </a:xfrm>
          <a:prstGeom prst="ellipse">
            <a:avLst/>
          </a:prstGeom>
          <a:ln w="63500">
            <a:solidFill>
              <a:srgbClr val="6BD4E7"/>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9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9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9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9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8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2" grpId="1" build="p" bldLvl="5"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8" name="Shape 2998"/>
          <p:cNvSpPr/>
          <p:nvPr/>
        </p:nvSpPr>
        <p:spPr>
          <a:xfrm>
            <a:off x="7505700" y="1536700"/>
            <a:ext cx="5549900" cy="82169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99" name="Shape 2999"/>
          <p:cNvSpPr>
            <a:spLocks noGrp="1"/>
          </p:cNvSpPr>
          <p:nvPr>
            <p:ph type="title"/>
          </p:nvPr>
        </p:nvSpPr>
        <p:spPr>
          <a:prstGeom prst="rect">
            <a:avLst/>
          </a:prstGeom>
        </p:spPr>
        <p:txBody>
          <a:bodyPr/>
          <a:lstStyle>
            <a:lvl1pPr>
              <a:tabLst>
                <a:tab pos="952500" algn="l"/>
              </a:tabLst>
            </a:lvl1pPr>
          </a:lstStyle>
          <a:p>
            <a:r>
              <a:t>DNA Methylation</a:t>
            </a:r>
          </a:p>
        </p:txBody>
      </p:sp>
      <p:sp>
        <p:nvSpPr>
          <p:cNvPr id="3000" name="Shape 3000"/>
          <p:cNvSpPr>
            <a:spLocks noGrp="1"/>
          </p:cNvSpPr>
          <p:nvPr>
            <p:ph type="body" sz="half" idx="1"/>
          </p:nvPr>
        </p:nvSpPr>
        <p:spPr>
          <a:xfrm>
            <a:off x="368300" y="1790700"/>
            <a:ext cx="5883871" cy="5579319"/>
          </a:xfrm>
          <a:prstGeom prst="rect">
            <a:avLst/>
          </a:prstGeom>
        </p:spPr>
        <p:txBody>
          <a:bodyPr/>
          <a:lstStyle/>
          <a:p>
            <a:pPr marL="345600" indent="-345600">
              <a:tabLst>
                <a:tab pos="1016000" algn="l"/>
              </a:tabLst>
            </a:pPr>
            <a:r>
              <a:t>The expression of genes can be controlled by methylating (adding a CH</a:t>
            </a:r>
            <a:r>
              <a:rPr baseline="-5999"/>
              <a:t>3</a:t>
            </a:r>
            <a:r>
              <a:t> group) cytosine bases on the DNA molecule.</a:t>
            </a:r>
          </a:p>
          <a:p>
            <a:pPr marL="345600" indent="-345600">
              <a:tabLst>
                <a:tab pos="1016000" algn="l"/>
              </a:tabLst>
            </a:pPr>
            <a:r>
              <a:t>The methylation affects the coiling of the DNA, making it difficult for transcription to occur and thus silencing the gene. </a:t>
            </a:r>
          </a:p>
          <a:p>
            <a:pPr marL="345600" indent="-345600">
              <a:tabLst>
                <a:tab pos="1016000" algn="l"/>
              </a:tabLst>
            </a:pPr>
            <a:r>
              <a:t>Gene silencing may be different in different people and can be affected by the environment.</a:t>
            </a:r>
          </a:p>
          <a:p>
            <a:pPr marL="345600" indent="-345600">
              <a:tabLst>
                <a:tab pos="1016000" algn="l"/>
              </a:tabLst>
            </a:pPr>
            <a:r>
              <a:t>This phenomenon is one aspect of genomic imprinting and may affect male and female genes differently. </a:t>
            </a:r>
          </a:p>
        </p:txBody>
      </p:sp>
      <p:pic>
        <p:nvPicPr>
          <p:cNvPr id="3001" name="iStock_000026493422 LIger walking.jpg"/>
          <p:cNvPicPr>
            <a:picLocks noChangeAspect="1"/>
          </p:cNvPicPr>
          <p:nvPr/>
        </p:nvPicPr>
        <p:blipFill>
          <a:blip r:embed="rId2">
            <a:extLst/>
          </a:blip>
          <a:srcRect r="18769"/>
          <a:stretch>
            <a:fillRect/>
          </a:stretch>
        </p:blipFill>
        <p:spPr>
          <a:xfrm>
            <a:off x="7518400" y="1737035"/>
            <a:ext cx="5524500" cy="4499123"/>
          </a:xfrm>
          <a:prstGeom prst="rect">
            <a:avLst/>
          </a:prstGeom>
          <a:ln w="25400">
            <a:solidFill>
              <a:srgbClr val="FFFFFF"/>
            </a:solidFill>
            <a:miter lim="400000"/>
          </a:ln>
        </p:spPr>
      </p:pic>
      <p:sp>
        <p:nvSpPr>
          <p:cNvPr id="3002" name="Shape 3002"/>
          <p:cNvSpPr/>
          <p:nvPr/>
        </p:nvSpPr>
        <p:spPr>
          <a:xfrm>
            <a:off x="7594600" y="6388100"/>
            <a:ext cx="5067300" cy="3192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Ligers (above) are the biggest of the big cats, however they are sterile and do not occur naturally. Ligers are a cross between a male lion and a female tiger. Tigons, a cross between a male tiger and female lion, are quite a lot smaller. It has been theorised that this difference is due to differences in imprinted genes in lions and tigers. Male lions carry genes for a large size that are normally counteracted by genes in the female lion. Female tigers may carry silenced genes that fail to counteract the male lions gene, resulting in the large liger. </a:t>
            </a:r>
          </a:p>
        </p:txBody>
      </p:sp>
      <p:sp>
        <p:nvSpPr>
          <p:cNvPr id="3003" name="Shape 3003"/>
          <p:cNvSpPr/>
          <p:nvPr/>
        </p:nvSpPr>
        <p:spPr>
          <a:xfrm>
            <a:off x="7594600" y="5308600"/>
            <a:ext cx="299920"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
              </a:lnSpc>
              <a:tabLst>
                <a:tab pos="520700" algn="l"/>
              </a:tabLst>
              <a:defRPr sz="500">
                <a:solidFill>
                  <a:srgbClr val="000000"/>
                </a:solidFill>
              </a:defRPr>
            </a:lvl1pPr>
          </a:lstStyle>
          <a:p>
            <a:r>
              <a:t>iStock</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0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0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00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00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00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 grpId="1" build="p" bldLvl="5"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5" name="Shape 3005"/>
          <p:cNvSpPr>
            <a:spLocks noGrp="1"/>
          </p:cNvSpPr>
          <p:nvPr>
            <p:ph type="title"/>
          </p:nvPr>
        </p:nvSpPr>
        <p:spPr>
          <a:xfrm>
            <a:off x="365759" y="368300"/>
            <a:ext cx="7366398" cy="1693030"/>
          </a:xfrm>
          <a:prstGeom prst="rect">
            <a:avLst/>
          </a:prstGeom>
        </p:spPr>
        <p:txBody>
          <a:bodyPr/>
          <a:lstStyle>
            <a:lvl1pPr>
              <a:tabLst>
                <a:tab pos="952500" algn="l"/>
              </a:tabLst>
            </a:lvl1pPr>
          </a:lstStyle>
          <a:p>
            <a:r>
              <a:t>Imprinting and Genetic Disorders</a:t>
            </a:r>
          </a:p>
        </p:txBody>
      </p:sp>
      <p:sp>
        <p:nvSpPr>
          <p:cNvPr id="3006" name="Shape 3006"/>
          <p:cNvSpPr>
            <a:spLocks noGrp="1"/>
          </p:cNvSpPr>
          <p:nvPr>
            <p:ph type="body" sz="half" idx="1"/>
          </p:nvPr>
        </p:nvSpPr>
        <p:spPr>
          <a:xfrm>
            <a:off x="368300" y="2425253"/>
            <a:ext cx="6217345" cy="6909247"/>
          </a:xfrm>
          <a:prstGeom prst="rect">
            <a:avLst/>
          </a:prstGeom>
        </p:spPr>
        <p:txBody>
          <a:bodyPr/>
          <a:lstStyle/>
          <a:p>
            <a:pPr marL="345600" indent="-345600">
              <a:tabLst>
                <a:tab pos="1016000" algn="l"/>
              </a:tabLst>
            </a:pPr>
            <a:r>
              <a:t>Imprinting as seen in the liger can cause genetic disorders .</a:t>
            </a:r>
          </a:p>
          <a:p>
            <a:pPr marL="680000" lvl="1" indent="-320000">
              <a:tabLst>
                <a:tab pos="1485900" algn="l"/>
              </a:tabLst>
            </a:pPr>
            <a:r>
              <a:t>In some cases, an imprinted gene is activated only if it is inherited from the father; in other cases, only if it comes from the mother. The corresponding allele is inactivated.</a:t>
            </a:r>
          </a:p>
          <a:p>
            <a:pPr marL="680000" lvl="1" indent="-320000">
              <a:tabLst>
                <a:tab pos="1485900" algn="l"/>
              </a:tabLst>
            </a:pPr>
            <a:r>
              <a:t>Evidence of this is seen in two human genetic disorders. Both are caused by the same mutation: a specific deletion of chromosome 15.</a:t>
            </a:r>
          </a:p>
          <a:p>
            <a:pPr marL="1008000" lvl="2" indent="-288000">
              <a:tabLst>
                <a:tab pos="1638300" algn="l"/>
              </a:tabLst>
            </a:pPr>
            <a:r>
              <a:t>If the mutation is inherited from the father, the result is</a:t>
            </a:r>
            <a:r>
              <a:rPr b="1">
                <a:solidFill>
                  <a:srgbClr val="006994"/>
                </a:solidFill>
              </a:rPr>
              <a:t> Prader-Willi syndrome</a:t>
            </a:r>
            <a:r>
              <a:t>.</a:t>
            </a:r>
          </a:p>
          <a:p>
            <a:pPr marL="1008000" lvl="2" indent="-288000">
              <a:tabLst>
                <a:tab pos="1638300" algn="l"/>
              </a:tabLst>
            </a:pPr>
            <a:r>
              <a:t>If the mutation is inherited from the mother, the result is</a:t>
            </a:r>
            <a:r>
              <a:rPr b="1">
                <a:solidFill>
                  <a:srgbClr val="006994"/>
                </a:solidFill>
              </a:rPr>
              <a:t> Angelman syndrome</a:t>
            </a:r>
            <a:r>
              <a:t>.</a:t>
            </a:r>
          </a:p>
        </p:txBody>
      </p:sp>
      <p:grpSp>
        <p:nvGrpSpPr>
          <p:cNvPr id="3012" name="Group 3012"/>
          <p:cNvGrpSpPr/>
          <p:nvPr/>
        </p:nvGrpSpPr>
        <p:grpSpPr>
          <a:xfrm>
            <a:off x="6781800" y="6081982"/>
            <a:ext cx="2438400" cy="3232340"/>
            <a:chOff x="0" y="0"/>
            <a:chExt cx="2438400" cy="3232339"/>
          </a:xfrm>
        </p:grpSpPr>
        <p:sp>
          <p:nvSpPr>
            <p:cNvPr id="3007" name="Shape 3007"/>
            <p:cNvSpPr/>
            <p:nvPr/>
          </p:nvSpPr>
          <p:spPr>
            <a:xfrm flipH="1">
              <a:off x="1219199" y="0"/>
              <a:ext cx="1" cy="979261"/>
            </a:xfrm>
            <a:prstGeom prst="line">
              <a:avLst/>
            </a:prstGeom>
            <a:noFill/>
            <a:ln w="76200" cap="flat">
              <a:solidFill>
                <a:srgbClr val="006994"/>
              </a:solidFill>
              <a:prstDash val="solid"/>
              <a:miter lim="400000"/>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3010" name="Group 3010"/>
            <p:cNvGrpSpPr/>
            <p:nvPr/>
          </p:nvGrpSpPr>
          <p:grpSpPr>
            <a:xfrm>
              <a:off x="165100" y="1169717"/>
              <a:ext cx="2108200" cy="939801"/>
              <a:chOff x="0" y="0"/>
              <a:chExt cx="2108200" cy="939800"/>
            </a:xfrm>
          </p:grpSpPr>
          <p:sp>
            <p:nvSpPr>
              <p:cNvPr id="3008" name="Shape 3008"/>
              <p:cNvSpPr/>
              <p:nvPr/>
            </p:nvSpPr>
            <p:spPr>
              <a:xfrm>
                <a:off x="0" y="0"/>
                <a:ext cx="2108200" cy="939800"/>
              </a:xfrm>
              <a:prstGeom prst="rect">
                <a:avLst/>
              </a:prstGeom>
              <a:solidFill>
                <a:srgbClr val="0096FF">
                  <a:alpha val="76000"/>
                </a:srgbClr>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09" name="Shape 3009"/>
              <p:cNvSpPr/>
              <p:nvPr/>
            </p:nvSpPr>
            <p:spPr>
              <a:xfrm>
                <a:off x="190500" y="127000"/>
                <a:ext cx="1714500" cy="575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sz="2000" b="1">
                    <a:solidFill>
                      <a:srgbClr val="000000"/>
                    </a:solidFill>
                  </a:defRPr>
                </a:lvl1pPr>
              </a:lstStyle>
              <a:p>
                <a:r>
                  <a:t>Prader-Willi syndrome</a:t>
                </a:r>
              </a:p>
            </p:txBody>
          </p:sp>
        </p:grpSp>
        <p:sp>
          <p:nvSpPr>
            <p:cNvPr id="3011" name="Shape 3011"/>
            <p:cNvSpPr/>
            <p:nvPr/>
          </p:nvSpPr>
          <p:spPr>
            <a:xfrm>
              <a:off x="0" y="2173017"/>
              <a:ext cx="2438400" cy="1059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a:solidFill>
                    <a:srgbClr val="000000"/>
                  </a:solidFill>
                </a:defRPr>
              </a:lvl1pPr>
            </a:lstStyle>
            <a:p>
              <a:r>
                <a:t>Mental retardation, obesity, short stature, unusually small hands and feet</a:t>
              </a:r>
            </a:p>
          </p:txBody>
        </p:sp>
      </p:grpSp>
      <p:grpSp>
        <p:nvGrpSpPr>
          <p:cNvPr id="3017" name="Group 3017"/>
          <p:cNvGrpSpPr/>
          <p:nvPr/>
        </p:nvGrpSpPr>
        <p:grpSpPr>
          <a:xfrm>
            <a:off x="9893300" y="6081982"/>
            <a:ext cx="2616200" cy="3232340"/>
            <a:chOff x="0" y="0"/>
            <a:chExt cx="2616200" cy="3232339"/>
          </a:xfrm>
        </p:grpSpPr>
        <p:sp>
          <p:nvSpPr>
            <p:cNvPr id="3013" name="Shape 3013"/>
            <p:cNvSpPr/>
            <p:nvPr/>
          </p:nvSpPr>
          <p:spPr>
            <a:xfrm>
              <a:off x="292100" y="1169717"/>
              <a:ext cx="2108200" cy="939801"/>
            </a:xfrm>
            <a:prstGeom prst="rect">
              <a:avLst/>
            </a:prstGeom>
            <a:solidFill>
              <a:srgbClr val="FF93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14" name="Shape 3014"/>
            <p:cNvSpPr/>
            <p:nvPr/>
          </p:nvSpPr>
          <p:spPr>
            <a:xfrm>
              <a:off x="482600" y="1296717"/>
              <a:ext cx="1714500" cy="5758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sz="2000" b="1">
                  <a:solidFill>
                    <a:srgbClr val="000000"/>
                  </a:solidFill>
                </a:defRPr>
              </a:lvl1pPr>
            </a:lstStyle>
            <a:p>
              <a:r>
                <a:t>Angelman syndrome</a:t>
              </a:r>
            </a:p>
          </p:txBody>
        </p:sp>
        <p:sp>
          <p:nvSpPr>
            <p:cNvPr id="3015" name="Shape 3015"/>
            <p:cNvSpPr/>
            <p:nvPr/>
          </p:nvSpPr>
          <p:spPr>
            <a:xfrm>
              <a:off x="0" y="2173017"/>
              <a:ext cx="2616200" cy="1059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100"/>
                </a:lnSpc>
                <a:tabLst>
                  <a:tab pos="520700" algn="l"/>
                </a:tabLst>
                <a:defRPr>
                  <a:solidFill>
                    <a:srgbClr val="000000"/>
                  </a:solidFill>
                </a:defRPr>
              </a:pPr>
              <a:r>
                <a:t>Uncontrollable laughter, jerky movements,</a:t>
              </a:r>
              <a:br/>
              <a:r>
                <a:t>motor and mental abnormalities</a:t>
              </a:r>
            </a:p>
          </p:txBody>
        </p:sp>
        <p:sp>
          <p:nvSpPr>
            <p:cNvPr id="3016" name="Shape 3016"/>
            <p:cNvSpPr/>
            <p:nvPr/>
          </p:nvSpPr>
          <p:spPr>
            <a:xfrm flipH="1">
              <a:off x="1308099" y="0"/>
              <a:ext cx="1" cy="979261"/>
            </a:xfrm>
            <a:prstGeom prst="line">
              <a:avLst/>
            </a:prstGeom>
            <a:noFill/>
            <a:ln w="76200" cap="flat">
              <a:solidFill>
                <a:srgbClr val="006994"/>
              </a:solidFill>
              <a:prstDash val="solid"/>
              <a:miter lim="400000"/>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3025" name="Group 3025"/>
          <p:cNvGrpSpPr/>
          <p:nvPr/>
        </p:nvGrpSpPr>
        <p:grpSpPr>
          <a:xfrm>
            <a:off x="7112000" y="1727200"/>
            <a:ext cx="4914900" cy="4280316"/>
            <a:chOff x="0" y="0"/>
            <a:chExt cx="4914900" cy="4280315"/>
          </a:xfrm>
        </p:grpSpPr>
        <p:pic>
          <p:nvPicPr>
            <p:cNvPr id="3018" name="Angelman 15.pdf"/>
            <p:cNvPicPr>
              <a:picLocks noChangeAspect="1"/>
            </p:cNvPicPr>
            <p:nvPr/>
          </p:nvPicPr>
          <p:blipFill>
            <a:blip r:embed="rId2">
              <a:extLst/>
            </a:blip>
            <a:stretch>
              <a:fillRect/>
            </a:stretch>
          </p:blipFill>
          <p:spPr>
            <a:xfrm>
              <a:off x="3784600" y="714282"/>
              <a:ext cx="685196" cy="3492501"/>
            </a:xfrm>
            <a:prstGeom prst="rect">
              <a:avLst/>
            </a:prstGeom>
            <a:ln w="12700" cap="flat">
              <a:noFill/>
              <a:miter lim="400000"/>
            </a:ln>
            <a:effectLst/>
          </p:spPr>
        </p:pic>
        <p:pic>
          <p:nvPicPr>
            <p:cNvPr id="3019" name="Prader-Willi 15.pdf"/>
            <p:cNvPicPr>
              <a:picLocks noChangeAspect="1"/>
            </p:cNvPicPr>
            <p:nvPr/>
          </p:nvPicPr>
          <p:blipFill>
            <a:blip r:embed="rId3">
              <a:extLst/>
            </a:blip>
            <a:stretch>
              <a:fillRect/>
            </a:stretch>
          </p:blipFill>
          <p:spPr>
            <a:xfrm>
              <a:off x="228600" y="304800"/>
              <a:ext cx="1206500" cy="3975516"/>
            </a:xfrm>
            <a:prstGeom prst="rect">
              <a:avLst/>
            </a:prstGeom>
            <a:ln w="12700" cap="flat">
              <a:noFill/>
              <a:miter lim="400000"/>
            </a:ln>
            <a:effectLst/>
          </p:spPr>
        </p:pic>
        <p:sp>
          <p:nvSpPr>
            <p:cNvPr id="3020" name="Shape 3020"/>
            <p:cNvSpPr/>
            <p:nvPr/>
          </p:nvSpPr>
          <p:spPr>
            <a:xfrm flipH="1" flipV="1">
              <a:off x="1254759" y="1243282"/>
              <a:ext cx="383710" cy="128"/>
            </a:xfrm>
            <a:prstGeom prst="line">
              <a:avLst/>
            </a:prstGeom>
            <a:noFill/>
            <a:ln w="50800" cap="flat">
              <a:solidFill>
                <a:srgbClr val="237C9B"/>
              </a:solidFill>
              <a:prstDash val="solid"/>
              <a:miter lim="400000"/>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021" name="Shape 3021"/>
            <p:cNvSpPr/>
            <p:nvPr/>
          </p:nvSpPr>
          <p:spPr>
            <a:xfrm>
              <a:off x="3364782" y="1243282"/>
              <a:ext cx="404578" cy="128"/>
            </a:xfrm>
            <a:prstGeom prst="line">
              <a:avLst/>
            </a:prstGeom>
            <a:noFill/>
            <a:ln w="50800" cap="flat">
              <a:solidFill>
                <a:srgbClr val="237C9B"/>
              </a:solidFill>
              <a:prstDash val="solid"/>
              <a:miter lim="400000"/>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022" name="Shape 3022"/>
            <p:cNvSpPr/>
            <p:nvPr/>
          </p:nvSpPr>
          <p:spPr>
            <a:xfrm>
              <a:off x="1651000" y="927100"/>
              <a:ext cx="15494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a:solidFill>
                    <a:srgbClr val="000000"/>
                  </a:solidFill>
                </a:defRPr>
              </a:lvl1pPr>
            </a:lstStyle>
            <a:p>
              <a:r>
                <a:t>Deletion mutation</a:t>
              </a:r>
            </a:p>
          </p:txBody>
        </p:sp>
        <p:sp>
          <p:nvSpPr>
            <p:cNvPr id="3023" name="Shape 3023"/>
            <p:cNvSpPr/>
            <p:nvPr/>
          </p:nvSpPr>
          <p:spPr>
            <a:xfrm>
              <a:off x="0" y="0"/>
              <a:ext cx="16510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a:solidFill>
                    <a:srgbClr val="000000"/>
                  </a:solidFill>
                </a:defRPr>
              </a:lvl1pPr>
            </a:lstStyle>
            <a:p>
              <a:r>
                <a:t>Paternal chromosome</a:t>
              </a:r>
            </a:p>
          </p:txBody>
        </p:sp>
        <p:sp>
          <p:nvSpPr>
            <p:cNvPr id="3024" name="Shape 3024"/>
            <p:cNvSpPr/>
            <p:nvPr/>
          </p:nvSpPr>
          <p:spPr>
            <a:xfrm>
              <a:off x="3263900" y="0"/>
              <a:ext cx="16510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a:solidFill>
                    <a:srgbClr val="000000"/>
                  </a:solidFill>
                </a:defRPr>
              </a:lvl1pPr>
            </a:lstStyle>
            <a:p>
              <a:r>
                <a:t>Maternal chromosome</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0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0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00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00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00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00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30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3" nodeType="clickEffect">
                                  <p:stCondLst>
                                    <p:cond delay="0"/>
                                  </p:stCondLst>
                                  <p:iterate>
                                    <p:tmAbs val="0"/>
                                  </p:iterate>
                                  <p:childTnLst>
                                    <p:set>
                                      <p:cBhvr>
                                        <p:cTn id="32" fill="hold"/>
                                        <p:tgtEl>
                                          <p:spTgt spid="30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4" nodeType="clickEffect">
                                  <p:stCondLst>
                                    <p:cond delay="0"/>
                                  </p:stCondLst>
                                  <p:iterate>
                                    <p:tmAbs val="0"/>
                                  </p:iterate>
                                  <p:childTnLst>
                                    <p:set>
                                      <p:cBhvr>
                                        <p:cTn id="36" fill="hold"/>
                                        <p:tgtEl>
                                          <p:spTgt spid="3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6" grpId="1" build="p" bldLvl="5" animBg="1" advAuto="0"/>
      <p:bldP spid="3012" grpId="3" animBg="1" advAuto="0"/>
      <p:bldP spid="3017" grpId="4" animBg="1" advAuto="0"/>
      <p:bldP spid="3025" grpId="2"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7" name="Shape 3027"/>
          <p:cNvSpPr>
            <a:spLocks noGrp="1"/>
          </p:cNvSpPr>
          <p:nvPr>
            <p:ph type="body" sz="half" idx="1"/>
          </p:nvPr>
        </p:nvSpPr>
        <p:spPr>
          <a:xfrm>
            <a:off x="368300" y="1889521"/>
            <a:ext cx="5888584" cy="6007895"/>
          </a:xfrm>
          <a:prstGeom prst="rect">
            <a:avLst/>
          </a:prstGeom>
        </p:spPr>
        <p:txBody>
          <a:bodyPr/>
          <a:lstStyle/>
          <a:p>
            <a:pPr>
              <a:tabLst>
                <a:tab pos="1016000" algn="l"/>
              </a:tabLst>
            </a:pPr>
            <a:r>
              <a:t>How are genes imprinted? Imprints may act as silencers or activators for imprinted genes.</a:t>
            </a:r>
          </a:p>
          <a:p>
            <a:pPr marL="720000" lvl="2" indent="-360000">
              <a:buSzPct val="125000"/>
              <a:tabLst>
                <a:tab pos="1638300" algn="l"/>
              </a:tabLst>
            </a:pPr>
            <a:r>
              <a:t>DNA methylation is a well understood example of an imprinting phenomenon.</a:t>
            </a:r>
          </a:p>
          <a:p>
            <a:pPr marL="720000" lvl="2" indent="-360000">
              <a:buSzPct val="125000"/>
              <a:tabLst>
                <a:tab pos="1638300" algn="l"/>
              </a:tabLst>
            </a:pPr>
            <a:r>
              <a:t>DNA methylation turns off gene expression by establishing a silent chromatin state through the addition of a methyl-group to cytosines in the DNA.</a:t>
            </a:r>
          </a:p>
          <a:p>
            <a:pPr marL="720000" lvl="2" indent="-360000">
              <a:buSzPct val="125000"/>
              <a:tabLst>
                <a:tab pos="1638300" algn="l"/>
              </a:tabLst>
            </a:pPr>
            <a:r>
              <a:t>This changes the state of the chromatin so that the expression of any genes in the methylated region is inhibited. </a:t>
            </a:r>
          </a:p>
          <a:p>
            <a:pPr marL="720000" lvl="2" indent="-360000">
              <a:buSzPct val="125000"/>
              <a:tabLst>
                <a:tab pos="1638300" algn="l"/>
              </a:tabLst>
            </a:pPr>
            <a:r>
              <a:t>In this way, either a maternal or paternal gene may be silenced.</a:t>
            </a:r>
          </a:p>
          <a:p>
            <a:pPr marL="720000" lvl="2" indent="-360000">
              <a:buSzPct val="125000"/>
              <a:tabLst>
                <a:tab pos="1638300" algn="l"/>
              </a:tabLst>
            </a:pPr>
            <a:r>
              <a:t>Methylation is also important in the X-inactivation of chromosomes.</a:t>
            </a:r>
          </a:p>
        </p:txBody>
      </p:sp>
      <p:sp>
        <p:nvSpPr>
          <p:cNvPr id="3028" name="Shape 3028"/>
          <p:cNvSpPr/>
          <p:nvPr/>
        </p:nvSpPr>
        <p:spPr>
          <a:xfrm>
            <a:off x="8521700" y="596900"/>
            <a:ext cx="4470400" cy="79756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29" name="Shape 3029"/>
          <p:cNvSpPr/>
          <p:nvPr/>
        </p:nvSpPr>
        <p:spPr>
          <a:xfrm>
            <a:off x="8610600" y="7391400"/>
            <a:ext cx="4292600"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Which genes did you inherit from your mother and which from your father? For some genes, imprinting will affect phenotypic expression.</a:t>
            </a:r>
          </a:p>
        </p:txBody>
      </p:sp>
      <p:pic>
        <p:nvPicPr>
          <p:cNvPr id="3030" name="Couple with baby.jpg"/>
          <p:cNvPicPr>
            <a:picLocks noChangeAspect="1"/>
          </p:cNvPicPr>
          <p:nvPr/>
        </p:nvPicPr>
        <p:blipFill>
          <a:blip r:embed="rId2">
            <a:extLst/>
          </a:blip>
          <a:stretch>
            <a:fillRect/>
          </a:stretch>
        </p:blipFill>
        <p:spPr>
          <a:xfrm>
            <a:off x="8559800" y="622300"/>
            <a:ext cx="4460902" cy="6680200"/>
          </a:xfrm>
          <a:prstGeom prst="rect">
            <a:avLst/>
          </a:prstGeom>
          <a:ln w="25400">
            <a:solidFill>
              <a:srgbClr val="FFFFFF"/>
            </a:solidFill>
            <a:miter lim="400000"/>
          </a:ln>
        </p:spPr>
      </p:pic>
      <p:sp>
        <p:nvSpPr>
          <p:cNvPr id="3031" name="Shape 3031"/>
          <p:cNvSpPr/>
          <p:nvPr/>
        </p:nvSpPr>
        <p:spPr>
          <a:xfrm>
            <a:off x="317500" y="508000"/>
            <a:ext cx="6587381" cy="1028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0">
              <a:lnSpc>
                <a:spcPct val="90000"/>
              </a:lnSpc>
              <a:tabLst>
                <a:tab pos="952500" algn="l"/>
              </a:tabLst>
              <a:defRPr sz="6400" b="1">
                <a:solidFill>
                  <a:srgbClr val="000000"/>
                </a:solidFill>
              </a:defRPr>
            </a:lvl1pPr>
          </a:lstStyle>
          <a:p>
            <a:r>
              <a:t>Gene Silencing</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2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02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0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02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02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0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7" grpId="1"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3" name="Shape 3033"/>
          <p:cNvSpPr>
            <a:spLocks noGrp="1"/>
          </p:cNvSpPr>
          <p:nvPr>
            <p:ph type="title"/>
          </p:nvPr>
        </p:nvSpPr>
        <p:spPr>
          <a:prstGeom prst="rect">
            <a:avLst/>
          </a:prstGeom>
        </p:spPr>
        <p:txBody>
          <a:bodyPr/>
          <a:lstStyle>
            <a:lvl1pPr>
              <a:tabLst>
                <a:tab pos="952500" algn="l"/>
              </a:tabLst>
            </a:lvl1pPr>
          </a:lstStyle>
          <a:p>
            <a:r>
              <a:t>Sex Determination</a:t>
            </a:r>
          </a:p>
        </p:txBody>
      </p:sp>
      <p:sp>
        <p:nvSpPr>
          <p:cNvPr id="3034" name="Shape 3034"/>
          <p:cNvSpPr>
            <a:spLocks noGrp="1"/>
          </p:cNvSpPr>
          <p:nvPr>
            <p:ph type="body" sz="half" idx="1"/>
          </p:nvPr>
        </p:nvSpPr>
        <p:spPr>
          <a:xfrm>
            <a:off x="355600" y="1790700"/>
            <a:ext cx="5842943" cy="4375547"/>
          </a:xfrm>
          <a:prstGeom prst="rect">
            <a:avLst/>
          </a:prstGeom>
        </p:spPr>
        <p:txBody>
          <a:bodyPr/>
          <a:lstStyle/>
          <a:p>
            <a:pPr>
              <a:tabLst>
                <a:tab pos="1016000" algn="l"/>
              </a:tabLst>
            </a:pPr>
            <a:r>
              <a:t>The determination of sex in an organism is controlled in most cases by the sex chromosomes provided by each parent. </a:t>
            </a:r>
          </a:p>
          <a:p>
            <a:pPr>
              <a:tabLst>
                <a:tab pos="1016000" algn="l"/>
              </a:tabLst>
            </a:pPr>
            <a:r>
              <a:t>These have evolved to regulate the ratios of males and females produced and preserve the genetic differences between the sexes. </a:t>
            </a:r>
          </a:p>
          <a:p>
            <a:pPr>
              <a:tabLst>
                <a:tab pos="1016000" algn="l"/>
              </a:tabLst>
            </a:pPr>
            <a:r>
              <a:t>In humans, males are the heterogametic sex because each somatic cell has one X and one Y chromosome.</a:t>
            </a:r>
          </a:p>
        </p:txBody>
      </p:sp>
      <p:grpSp>
        <p:nvGrpSpPr>
          <p:cNvPr id="3037" name="Group 3037"/>
          <p:cNvGrpSpPr/>
          <p:nvPr/>
        </p:nvGrpSpPr>
        <p:grpSpPr>
          <a:xfrm>
            <a:off x="6377037" y="1485196"/>
            <a:ext cx="5211252" cy="8117890"/>
            <a:chOff x="-304800" y="25400"/>
            <a:chExt cx="5211251" cy="8117888"/>
          </a:xfrm>
        </p:grpSpPr>
        <p:pic>
          <p:nvPicPr>
            <p:cNvPr id="3035" name="Dollarphotoclub_ that guy CC colour.png"/>
            <p:cNvPicPr>
              <a:picLocks noChangeAspect="1"/>
            </p:cNvPicPr>
            <p:nvPr/>
          </p:nvPicPr>
          <p:blipFill>
            <a:blip r:embed="rId2">
              <a:extLst/>
            </a:blip>
            <a:stretch>
              <a:fillRect/>
            </a:stretch>
          </p:blipFill>
          <p:spPr>
            <a:xfrm flipH="1">
              <a:off x="-304800" y="25400"/>
              <a:ext cx="2408133" cy="8111603"/>
            </a:xfrm>
            <a:prstGeom prst="rect">
              <a:avLst/>
            </a:prstGeom>
            <a:ln w="12700" cap="flat">
              <a:noFill/>
              <a:miter lim="400000"/>
            </a:ln>
            <a:effectLst/>
          </p:spPr>
        </p:pic>
        <p:pic>
          <p:nvPicPr>
            <p:cNvPr id="3036" name="Dollarphotoclub single woman colour.tif"/>
            <p:cNvPicPr>
              <a:picLocks noChangeAspect="1"/>
            </p:cNvPicPr>
            <p:nvPr/>
          </p:nvPicPr>
          <p:blipFill>
            <a:blip r:embed="rId3">
              <a:extLst/>
            </a:blip>
            <a:stretch>
              <a:fillRect/>
            </a:stretch>
          </p:blipFill>
          <p:spPr>
            <a:xfrm>
              <a:off x="1451862" y="31685"/>
              <a:ext cx="3454590" cy="8111604"/>
            </a:xfrm>
            <a:prstGeom prst="rect">
              <a:avLst/>
            </a:prstGeom>
            <a:ln w="12700" cap="flat">
              <a:noFill/>
              <a:miter lim="400000"/>
            </a:ln>
            <a:effectLst/>
          </p:spPr>
        </p:pic>
      </p:grpSp>
      <p:sp>
        <p:nvSpPr>
          <p:cNvPr id="3038" name="Shape 3038"/>
          <p:cNvSpPr/>
          <p:nvPr/>
        </p:nvSpPr>
        <p:spPr>
          <a:xfrm>
            <a:off x="4933875" y="8038151"/>
            <a:ext cx="1476525" cy="4844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tabLst>
                <a:tab pos="520700" algn="l"/>
              </a:tabLst>
              <a:defRPr sz="2600" b="1"/>
            </a:pPr>
            <a:r>
              <a:rPr b="0"/>
              <a:t>Male</a:t>
            </a:r>
            <a:r>
              <a:t> XY</a:t>
            </a:r>
          </a:p>
        </p:txBody>
      </p:sp>
      <p:sp>
        <p:nvSpPr>
          <p:cNvPr id="3039" name="Shape 3039"/>
          <p:cNvSpPr/>
          <p:nvPr/>
        </p:nvSpPr>
        <p:spPr>
          <a:xfrm>
            <a:off x="10864775" y="8038151"/>
            <a:ext cx="1861866" cy="4844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tabLst>
                <a:tab pos="520700" algn="l"/>
              </a:tabLst>
              <a:defRPr sz="2600" b="1"/>
            </a:pPr>
            <a:r>
              <a:rPr b="0"/>
              <a:t>Female</a:t>
            </a:r>
            <a:r>
              <a:t> XX</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3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03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0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4" grpId="1" build="p" bldLvl="5"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 name="Shape 3041"/>
          <p:cNvSpPr/>
          <p:nvPr/>
        </p:nvSpPr>
        <p:spPr>
          <a:xfrm>
            <a:off x="6137533" y="1500068"/>
            <a:ext cx="6933308" cy="7504233"/>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42" name="Shape 3042"/>
          <p:cNvSpPr>
            <a:spLocks noGrp="1"/>
          </p:cNvSpPr>
          <p:nvPr>
            <p:ph type="title"/>
          </p:nvPr>
        </p:nvSpPr>
        <p:spPr>
          <a:prstGeom prst="rect">
            <a:avLst/>
          </a:prstGeom>
        </p:spPr>
        <p:txBody>
          <a:bodyPr/>
          <a:lstStyle>
            <a:lvl1pPr>
              <a:tabLst>
                <a:tab pos="952500" algn="l"/>
              </a:tabLst>
            </a:lvl1pPr>
          </a:lstStyle>
          <a:p>
            <a:r>
              <a:t>Sex Determination</a:t>
            </a:r>
          </a:p>
        </p:txBody>
      </p:sp>
      <p:sp>
        <p:nvSpPr>
          <p:cNvPr id="3043" name="Shape 3043"/>
          <p:cNvSpPr>
            <a:spLocks noGrp="1"/>
          </p:cNvSpPr>
          <p:nvPr>
            <p:ph type="body" sz="half" idx="1"/>
          </p:nvPr>
        </p:nvSpPr>
        <p:spPr>
          <a:xfrm>
            <a:off x="368300" y="1790700"/>
            <a:ext cx="5460504" cy="5021908"/>
          </a:xfrm>
          <a:prstGeom prst="rect">
            <a:avLst/>
          </a:prstGeom>
        </p:spPr>
        <p:txBody>
          <a:bodyPr/>
          <a:lstStyle/>
          <a:p>
            <a:pPr>
              <a:tabLst>
                <a:tab pos="1016000" algn="l"/>
              </a:tabLst>
            </a:pPr>
            <a:r>
              <a:t>Sex determination is based on the presence or absence of the Y chromosome. </a:t>
            </a:r>
          </a:p>
          <a:p>
            <a:pPr>
              <a:tabLst>
                <a:tab pos="1016000" algn="l"/>
              </a:tabLst>
            </a:pPr>
            <a:r>
              <a:t>Without a Y, an individual will be female. In mammals, the male is always the heterogametic sex, but this is not necessarily the case in other taxa. </a:t>
            </a:r>
          </a:p>
          <a:p>
            <a:pPr>
              <a:tabLst>
                <a:tab pos="1016000" algn="l"/>
              </a:tabLst>
            </a:pPr>
            <a:r>
              <a:t>In birds and butterflies, the female is the heterogametic sex, and in some insects the male is simply X whereas the female is XX.</a:t>
            </a:r>
          </a:p>
        </p:txBody>
      </p:sp>
      <p:grpSp>
        <p:nvGrpSpPr>
          <p:cNvPr id="3062" name="Group 3062"/>
          <p:cNvGrpSpPr/>
          <p:nvPr/>
        </p:nvGrpSpPr>
        <p:grpSpPr>
          <a:xfrm>
            <a:off x="6292775" y="1661089"/>
            <a:ext cx="5786067" cy="5036227"/>
            <a:chOff x="0" y="0"/>
            <a:chExt cx="5786065" cy="5036225"/>
          </a:xfrm>
        </p:grpSpPr>
        <p:sp>
          <p:nvSpPr>
            <p:cNvPr id="3044" name="Shape 3044"/>
            <p:cNvSpPr/>
            <p:nvPr/>
          </p:nvSpPr>
          <p:spPr>
            <a:xfrm>
              <a:off x="2762324" y="2009210"/>
              <a:ext cx="3023742" cy="3027016"/>
            </a:xfrm>
            <a:prstGeom prst="rect">
              <a:avLst/>
            </a:prstGeom>
            <a:solidFill>
              <a:srgbClr val="FFFFFF"/>
            </a:solidFill>
            <a:ln w="127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3051" name="Group 3051"/>
            <p:cNvGrpSpPr/>
            <p:nvPr/>
          </p:nvGrpSpPr>
          <p:grpSpPr>
            <a:xfrm>
              <a:off x="1182862" y="435503"/>
              <a:ext cx="4598146" cy="4598147"/>
              <a:chOff x="0" y="0"/>
              <a:chExt cx="4598144" cy="4598145"/>
            </a:xfrm>
          </p:grpSpPr>
          <p:sp>
            <p:nvSpPr>
              <p:cNvPr id="3045" name="Shape 3045"/>
              <p:cNvSpPr/>
              <p:nvPr/>
            </p:nvSpPr>
            <p:spPr>
              <a:xfrm>
                <a:off x="0" y="3084382"/>
                <a:ext cx="4594451" cy="1"/>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46" name="Shape 3046"/>
              <p:cNvSpPr/>
              <p:nvPr/>
            </p:nvSpPr>
            <p:spPr>
              <a:xfrm>
                <a:off x="17975" y="1570619"/>
                <a:ext cx="4576476" cy="1"/>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47" name="Shape 3047"/>
              <p:cNvSpPr/>
              <p:nvPr/>
            </p:nvSpPr>
            <p:spPr>
              <a:xfrm>
                <a:off x="18179" y="4598145"/>
                <a:ext cx="4576271" cy="1"/>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48" name="Shape 3048"/>
              <p:cNvSpPr/>
              <p:nvPr/>
            </p:nvSpPr>
            <p:spPr>
              <a:xfrm flipH="1">
                <a:off x="3084381" y="0"/>
                <a:ext cx="1" cy="4594451"/>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49" name="Shape 3049"/>
              <p:cNvSpPr/>
              <p:nvPr/>
            </p:nvSpPr>
            <p:spPr>
              <a:xfrm flipH="1">
                <a:off x="4598144" y="17975"/>
                <a:ext cx="1" cy="4576476"/>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50" name="Shape 3050"/>
              <p:cNvSpPr/>
              <p:nvPr/>
            </p:nvSpPr>
            <p:spPr>
              <a:xfrm flipH="1">
                <a:off x="1570618" y="18179"/>
                <a:ext cx="1" cy="4576271"/>
              </a:xfrm>
              <a:prstGeom prst="line">
                <a:avLst/>
              </a:prstGeom>
              <a:noFill/>
              <a:ln w="25400" cap="flat">
                <a:solidFill>
                  <a:srgbClr val="0000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3052" name="Shape 3052"/>
            <p:cNvSpPr/>
            <p:nvPr/>
          </p:nvSpPr>
          <p:spPr>
            <a:xfrm>
              <a:off x="3175000" y="1030154"/>
              <a:ext cx="440371" cy="459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sz="2500" b="1"/>
              </a:lvl1pPr>
            </a:lstStyle>
            <a:p>
              <a:r>
                <a:t>X</a:t>
              </a:r>
            </a:p>
          </p:txBody>
        </p:sp>
        <p:sp>
          <p:nvSpPr>
            <p:cNvPr id="3053" name="Shape 3053"/>
            <p:cNvSpPr/>
            <p:nvPr/>
          </p:nvSpPr>
          <p:spPr>
            <a:xfrm>
              <a:off x="4775200" y="1030154"/>
              <a:ext cx="440371" cy="459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sz="2500" b="1"/>
              </a:lvl1pPr>
            </a:lstStyle>
            <a:p>
              <a:r>
                <a:t>Y</a:t>
              </a:r>
            </a:p>
          </p:txBody>
        </p:sp>
        <p:sp>
          <p:nvSpPr>
            <p:cNvPr id="3054" name="Shape 3054"/>
            <p:cNvSpPr/>
            <p:nvPr/>
          </p:nvSpPr>
          <p:spPr>
            <a:xfrm>
              <a:off x="1587500" y="2579554"/>
              <a:ext cx="440371" cy="459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sz="2500" b="1"/>
              </a:lvl1pPr>
            </a:lstStyle>
            <a:p>
              <a:r>
                <a:t>X</a:t>
              </a:r>
            </a:p>
          </p:txBody>
        </p:sp>
        <p:sp>
          <p:nvSpPr>
            <p:cNvPr id="3055" name="Shape 3055"/>
            <p:cNvSpPr/>
            <p:nvPr/>
          </p:nvSpPr>
          <p:spPr>
            <a:xfrm>
              <a:off x="1574800" y="4154354"/>
              <a:ext cx="440371" cy="459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sz="2500" b="1"/>
              </a:lvl1pPr>
            </a:lstStyle>
            <a:p>
              <a:r>
                <a:t>X</a:t>
              </a:r>
            </a:p>
          </p:txBody>
        </p:sp>
        <p:sp>
          <p:nvSpPr>
            <p:cNvPr id="3056" name="Shape 3056"/>
            <p:cNvSpPr/>
            <p:nvPr/>
          </p:nvSpPr>
          <p:spPr>
            <a:xfrm>
              <a:off x="3200400" y="2541454"/>
              <a:ext cx="652141" cy="459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sz="2500" b="1"/>
              </a:lvl1pPr>
            </a:lstStyle>
            <a:p>
              <a:r>
                <a:t>XX</a:t>
              </a:r>
            </a:p>
          </p:txBody>
        </p:sp>
        <p:sp>
          <p:nvSpPr>
            <p:cNvPr id="3057" name="Shape 3057"/>
            <p:cNvSpPr/>
            <p:nvPr/>
          </p:nvSpPr>
          <p:spPr>
            <a:xfrm>
              <a:off x="4699000" y="2516054"/>
              <a:ext cx="652141" cy="459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sz="2500" b="1"/>
              </a:lvl1pPr>
            </a:lstStyle>
            <a:p>
              <a:r>
                <a:t>XY</a:t>
              </a:r>
            </a:p>
          </p:txBody>
        </p:sp>
        <p:sp>
          <p:nvSpPr>
            <p:cNvPr id="3058" name="Shape 3058"/>
            <p:cNvSpPr/>
            <p:nvPr/>
          </p:nvSpPr>
          <p:spPr>
            <a:xfrm>
              <a:off x="3213100" y="4116254"/>
              <a:ext cx="652141" cy="459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sz="2500" b="1"/>
              </a:lvl1pPr>
            </a:lstStyle>
            <a:p>
              <a:r>
                <a:t>XX</a:t>
              </a:r>
            </a:p>
          </p:txBody>
        </p:sp>
        <p:sp>
          <p:nvSpPr>
            <p:cNvPr id="3059" name="Shape 3059"/>
            <p:cNvSpPr/>
            <p:nvPr/>
          </p:nvSpPr>
          <p:spPr>
            <a:xfrm>
              <a:off x="4762500" y="4027354"/>
              <a:ext cx="652141" cy="459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sz="2500" b="1"/>
              </a:lvl1pPr>
            </a:lstStyle>
            <a:p>
              <a:r>
                <a:t>XY</a:t>
              </a:r>
            </a:p>
          </p:txBody>
        </p:sp>
        <p:sp>
          <p:nvSpPr>
            <p:cNvPr id="3060" name="Shape 3060"/>
            <p:cNvSpPr/>
            <p:nvPr/>
          </p:nvSpPr>
          <p:spPr>
            <a:xfrm>
              <a:off x="0" y="3194049"/>
              <a:ext cx="1054373" cy="627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tabLst>
                  <a:tab pos="520700" algn="l"/>
                </a:tabLst>
              </a:pPr>
              <a:r>
                <a:t>Female</a:t>
              </a:r>
            </a:p>
            <a:p>
              <a:pPr>
                <a:tabLst>
                  <a:tab pos="520700" algn="l"/>
                </a:tabLst>
              </a:pPr>
              <a:r>
                <a:t>(egg)</a:t>
              </a:r>
            </a:p>
          </p:txBody>
        </p:sp>
        <p:sp>
          <p:nvSpPr>
            <p:cNvPr id="3061" name="Shape 3061"/>
            <p:cNvSpPr/>
            <p:nvPr/>
          </p:nvSpPr>
          <p:spPr>
            <a:xfrm>
              <a:off x="3454400" y="0"/>
              <a:ext cx="1574974"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lvl1pPr>
            </a:lstStyle>
            <a:p>
              <a:r>
                <a:t>Male (sperm)</a:t>
              </a:r>
            </a:p>
          </p:txBody>
        </p:sp>
      </p:grpSp>
      <p:sp>
        <p:nvSpPr>
          <p:cNvPr id="3063" name="Shape 3063"/>
          <p:cNvSpPr/>
          <p:nvPr/>
        </p:nvSpPr>
        <p:spPr>
          <a:xfrm>
            <a:off x="7308775" y="7160189"/>
            <a:ext cx="5010585" cy="14276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The probability of a child being male or female is theoretically 0.5 or 50%. However, statistics show that there is in reality a very slight favour for male offspring (at least in humans) with 105 males born for every 100 females.</a:t>
            </a:r>
          </a:p>
        </p:txBody>
      </p:sp>
      <p:pic>
        <p:nvPicPr>
          <p:cNvPr id="3064" name="Butterfly 5-clear.png"/>
          <p:cNvPicPr>
            <a:picLocks noChangeAspect="1"/>
          </p:cNvPicPr>
          <p:nvPr/>
        </p:nvPicPr>
        <p:blipFill>
          <a:blip r:embed="rId2">
            <a:extLst/>
          </a:blip>
          <a:stretch>
            <a:fillRect/>
          </a:stretch>
        </p:blipFill>
        <p:spPr>
          <a:xfrm>
            <a:off x="3168650" y="6367814"/>
            <a:ext cx="3783200" cy="33476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4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0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0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3" grpId="1" build="p" bldLvl="5"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6" name="Shape 3066"/>
          <p:cNvSpPr/>
          <p:nvPr/>
        </p:nvSpPr>
        <p:spPr>
          <a:xfrm>
            <a:off x="6974840" y="-87581"/>
            <a:ext cx="6096001" cy="9851104"/>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67" name="Shape 3067"/>
          <p:cNvSpPr>
            <a:spLocks noGrp="1"/>
          </p:cNvSpPr>
          <p:nvPr>
            <p:ph type="title"/>
          </p:nvPr>
        </p:nvSpPr>
        <p:spPr>
          <a:prstGeom prst="rect">
            <a:avLst/>
          </a:prstGeom>
        </p:spPr>
        <p:txBody>
          <a:bodyPr/>
          <a:lstStyle>
            <a:lvl1pPr>
              <a:tabLst>
                <a:tab pos="952500" algn="l"/>
              </a:tabLst>
            </a:lvl1pPr>
          </a:lstStyle>
          <a:p>
            <a:r>
              <a:t>Sex Linkage</a:t>
            </a:r>
          </a:p>
        </p:txBody>
      </p:sp>
      <p:sp>
        <p:nvSpPr>
          <p:cNvPr id="3068" name="Shape 3068"/>
          <p:cNvSpPr>
            <a:spLocks noGrp="1"/>
          </p:cNvSpPr>
          <p:nvPr>
            <p:ph type="body" sz="half" idx="1"/>
          </p:nvPr>
        </p:nvSpPr>
        <p:spPr>
          <a:prstGeom prst="rect">
            <a:avLst/>
          </a:prstGeom>
        </p:spPr>
        <p:txBody>
          <a:bodyPr/>
          <a:lstStyle/>
          <a:p>
            <a:pPr marL="345600" indent="-345600">
              <a:tabLst>
                <a:tab pos="1016000" algn="l"/>
              </a:tabLst>
            </a:pPr>
            <a:r>
              <a:t>Sex linkage refers to the phenotypic expression of an allele that is dependent on the sex of the individual and is directly tied to the sex chromosomes.</a:t>
            </a:r>
          </a:p>
          <a:p>
            <a:pPr marL="345600" indent="-345600">
              <a:tabLst>
                <a:tab pos="1016000" algn="l"/>
              </a:tabLst>
            </a:pPr>
            <a:r>
              <a:t>Most sex linked genes are present on the X chromosome (X-linkage) and have no corresponding allele on the smaller male chromosome.</a:t>
            </a:r>
          </a:p>
          <a:p>
            <a:pPr marL="345600" indent="-345600">
              <a:tabLst>
                <a:tab pos="1016000" algn="l"/>
              </a:tabLst>
            </a:pPr>
            <a:r>
              <a:t>In some cases, a phenotypic trait is determined by an allele on the Y chromosome. Because the Y chromosome is small and does not contain many genes, few traits are Y linked and Y-linked diseases are rare.</a:t>
            </a:r>
          </a:p>
        </p:txBody>
      </p:sp>
      <p:pic>
        <p:nvPicPr>
          <p:cNvPr id="3069" name="Chromosomes XY.png"/>
          <p:cNvPicPr>
            <a:picLocks noChangeAspect="1"/>
          </p:cNvPicPr>
          <p:nvPr/>
        </p:nvPicPr>
        <p:blipFill>
          <a:blip r:embed="rId2">
            <a:extLst/>
          </a:blip>
          <a:stretch>
            <a:fillRect/>
          </a:stretch>
        </p:blipFill>
        <p:spPr>
          <a:xfrm>
            <a:off x="6974840" y="1671320"/>
            <a:ext cx="5753439" cy="6197601"/>
          </a:xfrm>
          <a:prstGeom prst="rect">
            <a:avLst/>
          </a:prstGeom>
          <a:ln w="12700">
            <a:miter lim="400000"/>
          </a:ln>
        </p:spPr>
      </p:pic>
      <p:sp>
        <p:nvSpPr>
          <p:cNvPr id="3070" name="Shape 3070"/>
          <p:cNvSpPr/>
          <p:nvPr/>
        </p:nvSpPr>
        <p:spPr>
          <a:xfrm>
            <a:off x="7922774" y="8054491"/>
            <a:ext cx="4724401" cy="1016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520700" algn="l"/>
              </a:tabLst>
            </a:lvl1pPr>
          </a:lstStyle>
          <a:p>
            <a:r>
              <a:t>Note the size differences between the X and Y chromosomes. The Y lacks alleles for many of the genes present on the X.</a:t>
            </a:r>
          </a:p>
        </p:txBody>
      </p:sp>
      <p:sp>
        <p:nvSpPr>
          <p:cNvPr id="3071" name="Shape 3071"/>
          <p:cNvSpPr/>
          <p:nvPr/>
        </p:nvSpPr>
        <p:spPr>
          <a:xfrm>
            <a:off x="12304274" y="3850791"/>
            <a:ext cx="508001" cy="508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520700" algn="l"/>
              </a:tabLst>
            </a:lvl1pPr>
          </a:lstStyle>
          <a:p>
            <a:r>
              <a:t>X</a:t>
            </a:r>
          </a:p>
        </p:txBody>
      </p:sp>
      <p:sp>
        <p:nvSpPr>
          <p:cNvPr id="3072" name="Shape 3072"/>
          <p:cNvSpPr/>
          <p:nvPr/>
        </p:nvSpPr>
        <p:spPr>
          <a:xfrm>
            <a:off x="7884674" y="4511191"/>
            <a:ext cx="508001" cy="508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520700" algn="l"/>
              </a:tabLst>
            </a:lvl1pPr>
          </a:lstStyle>
          <a:p>
            <a:r>
              <a:t>Y</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06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0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8" grpId="1" build="p" bldLvl="5" animBg="1" advAuto="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hape 3074"/>
          <p:cNvSpPr/>
          <p:nvPr/>
        </p:nvSpPr>
        <p:spPr>
          <a:xfrm>
            <a:off x="6210300" y="-63500"/>
            <a:ext cx="6794500" cy="98298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75" name="Shape 3075"/>
          <p:cNvSpPr>
            <a:spLocks noGrp="1"/>
          </p:cNvSpPr>
          <p:nvPr>
            <p:ph type="title"/>
          </p:nvPr>
        </p:nvSpPr>
        <p:spPr>
          <a:prstGeom prst="rect">
            <a:avLst/>
          </a:prstGeom>
        </p:spPr>
        <p:txBody>
          <a:bodyPr/>
          <a:lstStyle>
            <a:lvl1pPr>
              <a:tabLst>
                <a:tab pos="952500" algn="l"/>
              </a:tabLst>
            </a:lvl1pPr>
          </a:lstStyle>
          <a:p>
            <a:r>
              <a:t>Sex Linkage</a:t>
            </a:r>
          </a:p>
        </p:txBody>
      </p:sp>
      <p:sp>
        <p:nvSpPr>
          <p:cNvPr id="3076" name="Shape 3076"/>
          <p:cNvSpPr>
            <a:spLocks noGrp="1"/>
          </p:cNvSpPr>
          <p:nvPr>
            <p:ph type="body" sz="half" idx="1"/>
          </p:nvPr>
        </p:nvSpPr>
        <p:spPr>
          <a:prstGeom prst="rect">
            <a:avLst/>
          </a:prstGeom>
        </p:spPr>
        <p:txBody>
          <a:bodyPr/>
          <a:lstStyle/>
          <a:p>
            <a:pPr marL="345600" indent="-345600">
              <a:tabLst>
                <a:tab pos="1016000" algn="l"/>
              </a:tabLst>
            </a:pPr>
            <a:r>
              <a:t>Sex-linked traits show a distinct pattern of inheritance.</a:t>
            </a:r>
          </a:p>
          <a:p>
            <a:pPr marL="680000" lvl="1" indent="-320000">
              <a:tabLst>
                <a:tab pos="1485900" algn="l"/>
              </a:tabLst>
            </a:pPr>
            <a:r>
              <a:t>Fathers pass sex-linked alleles to all their daughters but not to their sons.</a:t>
            </a:r>
          </a:p>
          <a:p>
            <a:pPr marL="680000" lvl="1" indent="-320000">
              <a:tabLst>
                <a:tab pos="1485900" algn="l"/>
              </a:tabLst>
            </a:pPr>
            <a:r>
              <a:t>Mothers can pass sex-linked alleles to both sons and daughters.</a:t>
            </a:r>
          </a:p>
          <a:p>
            <a:pPr marL="680000" lvl="1" indent="-320000">
              <a:tabLst>
                <a:tab pos="1485900" algn="l"/>
              </a:tabLst>
            </a:pPr>
            <a:r>
              <a:t>In females, sex-linked recessive traits will be expressed only in the homozygous condition.</a:t>
            </a:r>
          </a:p>
          <a:p>
            <a:pPr marL="680000" lvl="1" indent="-320000">
              <a:tabLst>
                <a:tab pos="1485900" algn="l"/>
              </a:tabLst>
            </a:pPr>
            <a:r>
              <a:t>In contrast, any male receiving the recessive allele from his mother will express the trait.</a:t>
            </a:r>
          </a:p>
        </p:txBody>
      </p:sp>
      <p:grpSp>
        <p:nvGrpSpPr>
          <p:cNvPr id="3088" name="Group 3088"/>
          <p:cNvGrpSpPr/>
          <p:nvPr/>
        </p:nvGrpSpPr>
        <p:grpSpPr>
          <a:xfrm>
            <a:off x="7785100" y="4704079"/>
            <a:ext cx="2862581" cy="4803293"/>
            <a:chOff x="0" y="0"/>
            <a:chExt cx="2862580" cy="4803291"/>
          </a:xfrm>
        </p:grpSpPr>
        <p:sp>
          <p:nvSpPr>
            <p:cNvPr id="3077" name="Shape 3077"/>
            <p:cNvSpPr/>
            <p:nvPr/>
          </p:nvSpPr>
          <p:spPr>
            <a:xfrm flipV="1">
              <a:off x="861059" y="0"/>
              <a:ext cx="2001522" cy="120904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3085" name="Group 3085"/>
            <p:cNvGrpSpPr/>
            <p:nvPr/>
          </p:nvGrpSpPr>
          <p:grpSpPr>
            <a:xfrm>
              <a:off x="0" y="2301391"/>
              <a:ext cx="1481335" cy="2501901"/>
              <a:chOff x="0" y="0"/>
              <a:chExt cx="1481334" cy="2501900"/>
            </a:xfrm>
          </p:grpSpPr>
          <p:sp>
            <p:nvSpPr>
              <p:cNvPr id="3078" name="Shape 3078"/>
              <p:cNvSpPr/>
              <p:nvPr/>
            </p:nvSpPr>
            <p:spPr>
              <a:xfrm>
                <a:off x="249434" y="1968500"/>
                <a:ext cx="1231901" cy="533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Unaffected daughter</a:t>
                </a:r>
              </a:p>
            </p:txBody>
          </p:sp>
          <p:grpSp>
            <p:nvGrpSpPr>
              <p:cNvPr id="3081" name="Group 3081"/>
              <p:cNvGrpSpPr/>
              <p:nvPr/>
            </p:nvGrpSpPr>
            <p:grpSpPr>
              <a:xfrm>
                <a:off x="0" y="195428"/>
                <a:ext cx="673100" cy="1608668"/>
                <a:chOff x="0" y="0"/>
                <a:chExt cx="673100" cy="1608666"/>
              </a:xfrm>
            </p:grpSpPr>
            <p:pic>
              <p:nvPicPr>
                <p:cNvPr id="3079" name="X normal.pdf"/>
                <p:cNvPicPr>
                  <a:picLocks noChangeAspect="1"/>
                </p:cNvPicPr>
                <p:nvPr/>
              </p:nvPicPr>
              <p:blipFill>
                <a:blip r:embed="rId2">
                  <a:extLst/>
                </a:blip>
                <a:stretch>
                  <a:fillRect/>
                </a:stretch>
              </p:blipFill>
              <p:spPr>
                <a:xfrm>
                  <a:off x="0" y="0"/>
                  <a:ext cx="508000" cy="1608667"/>
                </a:xfrm>
                <a:prstGeom prst="rect">
                  <a:avLst/>
                </a:prstGeom>
                <a:ln w="12700" cap="flat">
                  <a:noFill/>
                  <a:miter lim="400000"/>
                </a:ln>
                <a:effectLst/>
              </p:spPr>
            </p:pic>
            <p:pic>
              <p:nvPicPr>
                <p:cNvPr id="3080" name="X normal.pdf"/>
                <p:cNvPicPr>
                  <a:picLocks noChangeAspect="1"/>
                </p:cNvPicPr>
                <p:nvPr/>
              </p:nvPicPr>
              <p:blipFill>
                <a:blip r:embed="rId2">
                  <a:extLst/>
                </a:blip>
                <a:stretch>
                  <a:fillRect/>
                </a:stretch>
              </p:blipFill>
              <p:spPr>
                <a:xfrm>
                  <a:off x="165100" y="0"/>
                  <a:ext cx="508000" cy="1608667"/>
                </a:xfrm>
                <a:prstGeom prst="rect">
                  <a:avLst/>
                </a:prstGeom>
                <a:ln w="12700" cap="flat">
                  <a:noFill/>
                  <a:miter lim="400000"/>
                </a:ln>
                <a:effectLst/>
              </p:spPr>
            </p:pic>
          </p:grpSp>
          <p:grpSp>
            <p:nvGrpSpPr>
              <p:cNvPr id="3084" name="Group 3084"/>
              <p:cNvGrpSpPr/>
              <p:nvPr/>
            </p:nvGrpSpPr>
            <p:grpSpPr>
              <a:xfrm>
                <a:off x="109734" y="0"/>
                <a:ext cx="457201" cy="279400"/>
                <a:chOff x="0" y="0"/>
                <a:chExt cx="457200" cy="279400"/>
              </a:xfrm>
            </p:grpSpPr>
            <p:sp>
              <p:nvSpPr>
                <p:cNvPr id="3082" name="Shape 3082"/>
                <p:cNvSpPr/>
                <p:nvPr/>
              </p:nvSpPr>
              <p:spPr>
                <a:xfrm>
                  <a:off x="190500" y="0"/>
                  <a:ext cx="2667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X</a:t>
                  </a:r>
                </a:p>
              </p:txBody>
            </p:sp>
            <p:sp>
              <p:nvSpPr>
                <p:cNvPr id="3083" name="Shape 3083"/>
                <p:cNvSpPr/>
                <p:nvPr/>
              </p:nvSpPr>
              <p:spPr>
                <a:xfrm>
                  <a:off x="0" y="0"/>
                  <a:ext cx="2667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X</a:t>
                  </a:r>
                </a:p>
              </p:txBody>
            </p:sp>
          </p:grpSp>
        </p:grpSp>
        <p:sp>
          <p:nvSpPr>
            <p:cNvPr id="3086" name="Shape 3086"/>
            <p:cNvSpPr/>
            <p:nvPr/>
          </p:nvSpPr>
          <p:spPr>
            <a:xfrm flipH="1" flipV="1">
              <a:off x="607059" y="101600"/>
              <a:ext cx="162561" cy="110744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3087" name="Shadow girl.png"/>
            <p:cNvPicPr>
              <a:picLocks noChangeAspect="1"/>
            </p:cNvPicPr>
            <p:nvPr/>
          </p:nvPicPr>
          <p:blipFill>
            <a:blip r:embed="rId3">
              <a:extLst/>
            </a:blip>
            <a:stretch>
              <a:fillRect/>
            </a:stretch>
          </p:blipFill>
          <p:spPr>
            <a:xfrm>
              <a:off x="558800" y="1366520"/>
              <a:ext cx="889000" cy="2963334"/>
            </a:xfrm>
            <a:prstGeom prst="rect">
              <a:avLst/>
            </a:prstGeom>
            <a:ln w="12700" cap="flat">
              <a:noFill/>
              <a:miter lim="400000"/>
            </a:ln>
            <a:effectLst/>
          </p:spPr>
        </p:pic>
      </p:grpSp>
      <p:grpSp>
        <p:nvGrpSpPr>
          <p:cNvPr id="3101" name="Group 3101"/>
          <p:cNvGrpSpPr/>
          <p:nvPr/>
        </p:nvGrpSpPr>
        <p:grpSpPr>
          <a:xfrm>
            <a:off x="6574034" y="1014850"/>
            <a:ext cx="5994713" cy="3625064"/>
            <a:chOff x="0" y="0"/>
            <a:chExt cx="5994711" cy="3625062"/>
          </a:xfrm>
        </p:grpSpPr>
        <p:grpSp>
          <p:nvGrpSpPr>
            <p:cNvPr id="3094" name="Group 3094"/>
            <p:cNvGrpSpPr/>
            <p:nvPr/>
          </p:nvGrpSpPr>
          <p:grpSpPr>
            <a:xfrm>
              <a:off x="4708836" y="5571"/>
              <a:ext cx="1285876" cy="3619492"/>
              <a:chOff x="0" y="0"/>
              <a:chExt cx="1285875" cy="3619490"/>
            </a:xfrm>
          </p:grpSpPr>
          <p:pic>
            <p:nvPicPr>
              <p:cNvPr id="3089" name="X recessive.pdf"/>
              <p:cNvPicPr>
                <a:picLocks noChangeAspect="1"/>
              </p:cNvPicPr>
              <p:nvPr/>
            </p:nvPicPr>
            <p:blipFill>
              <a:blip r:embed="rId4">
                <a:extLst/>
              </a:blip>
              <a:stretch>
                <a:fillRect/>
              </a:stretch>
            </p:blipFill>
            <p:spPr>
              <a:xfrm>
                <a:off x="476250" y="593534"/>
                <a:ext cx="809626" cy="2841627"/>
              </a:xfrm>
              <a:prstGeom prst="rect">
                <a:avLst/>
              </a:prstGeom>
              <a:ln w="12700" cap="flat">
                <a:noFill/>
                <a:miter lim="400000"/>
              </a:ln>
              <a:effectLst/>
            </p:spPr>
          </p:pic>
          <p:pic>
            <p:nvPicPr>
              <p:cNvPr id="3090" name="X normal.pdf"/>
              <p:cNvPicPr>
                <a:picLocks noChangeAspect="1"/>
              </p:cNvPicPr>
              <p:nvPr/>
            </p:nvPicPr>
            <p:blipFill>
              <a:blip r:embed="rId2">
                <a:extLst/>
              </a:blip>
              <a:stretch>
                <a:fillRect/>
              </a:stretch>
            </p:blipFill>
            <p:spPr>
              <a:xfrm>
                <a:off x="0" y="609409"/>
                <a:ext cx="857251" cy="2714626"/>
              </a:xfrm>
              <a:prstGeom prst="rect">
                <a:avLst/>
              </a:prstGeom>
              <a:ln w="12700" cap="flat">
                <a:noFill/>
                <a:miter lim="400000"/>
              </a:ln>
              <a:effectLst/>
            </p:spPr>
          </p:pic>
          <p:sp>
            <p:nvSpPr>
              <p:cNvPr id="3091" name="Shape 3091"/>
              <p:cNvSpPr/>
              <p:nvPr/>
            </p:nvSpPr>
            <p:spPr>
              <a:xfrm>
                <a:off x="73668" y="0"/>
                <a:ext cx="1143001" cy="666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Carrier mother</a:t>
                </a:r>
              </a:p>
            </p:txBody>
          </p:sp>
          <p:sp>
            <p:nvSpPr>
              <p:cNvPr id="3092" name="Shape 3092"/>
              <p:cNvSpPr/>
              <p:nvPr/>
            </p:nvSpPr>
            <p:spPr>
              <a:xfrm>
                <a:off x="248293" y="3270241"/>
                <a:ext cx="333376" cy="3492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X</a:t>
                </a:r>
              </a:p>
            </p:txBody>
          </p:sp>
          <p:sp>
            <p:nvSpPr>
              <p:cNvPr id="3093" name="Shape 3093"/>
              <p:cNvSpPr/>
              <p:nvPr/>
            </p:nvSpPr>
            <p:spPr>
              <a:xfrm>
                <a:off x="708667" y="3270241"/>
                <a:ext cx="333376" cy="3492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X</a:t>
                </a:r>
              </a:p>
            </p:txBody>
          </p:sp>
        </p:grpSp>
        <p:grpSp>
          <p:nvGrpSpPr>
            <p:cNvPr id="3100" name="Group 3100"/>
            <p:cNvGrpSpPr/>
            <p:nvPr/>
          </p:nvGrpSpPr>
          <p:grpSpPr>
            <a:xfrm>
              <a:off x="0" y="0"/>
              <a:ext cx="1219200" cy="3593344"/>
              <a:chOff x="0" y="0"/>
              <a:chExt cx="1219200" cy="3593343"/>
            </a:xfrm>
          </p:grpSpPr>
          <p:sp>
            <p:nvSpPr>
              <p:cNvPr id="3095" name="Shape 3095"/>
              <p:cNvSpPr/>
              <p:nvPr/>
            </p:nvSpPr>
            <p:spPr>
              <a:xfrm>
                <a:off x="361904" y="3185197"/>
                <a:ext cx="324803" cy="3402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X</a:t>
                </a:r>
              </a:p>
            </p:txBody>
          </p:sp>
          <p:sp>
            <p:nvSpPr>
              <p:cNvPr id="3096" name="Shape 3096"/>
              <p:cNvSpPr/>
              <p:nvPr/>
            </p:nvSpPr>
            <p:spPr>
              <a:xfrm>
                <a:off x="810440" y="3185197"/>
                <a:ext cx="324803" cy="3402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Y</a:t>
                </a:r>
              </a:p>
            </p:txBody>
          </p:sp>
          <p:pic>
            <p:nvPicPr>
              <p:cNvPr id="3097" name="Y chromosome.pdf"/>
              <p:cNvPicPr>
                <a:picLocks noChangeAspect="1"/>
              </p:cNvPicPr>
              <p:nvPr/>
            </p:nvPicPr>
            <p:blipFill>
              <a:blip r:embed="rId5">
                <a:extLst/>
              </a:blip>
              <a:stretch>
                <a:fillRect/>
              </a:stretch>
            </p:blipFill>
            <p:spPr>
              <a:xfrm>
                <a:off x="336531" y="948523"/>
                <a:ext cx="835207" cy="2644821"/>
              </a:xfrm>
              <a:prstGeom prst="rect">
                <a:avLst/>
              </a:prstGeom>
              <a:ln w="12700" cap="flat">
                <a:noFill/>
                <a:miter lim="400000"/>
              </a:ln>
              <a:effectLst/>
            </p:spPr>
          </p:pic>
          <p:pic>
            <p:nvPicPr>
              <p:cNvPr id="3098" name="X normal.pdf"/>
              <p:cNvPicPr>
                <a:picLocks noChangeAspect="1"/>
              </p:cNvPicPr>
              <p:nvPr/>
            </p:nvPicPr>
            <p:blipFill>
              <a:blip r:embed="rId2">
                <a:extLst/>
              </a:blip>
              <a:stretch>
                <a:fillRect/>
              </a:stretch>
            </p:blipFill>
            <p:spPr>
              <a:xfrm>
                <a:off x="119996" y="592787"/>
                <a:ext cx="835207" cy="2644821"/>
              </a:xfrm>
              <a:prstGeom prst="rect">
                <a:avLst/>
              </a:prstGeom>
              <a:ln w="12700" cap="flat">
                <a:noFill/>
                <a:miter lim="400000"/>
              </a:ln>
              <a:effectLst/>
            </p:spPr>
          </p:pic>
          <p:sp>
            <p:nvSpPr>
              <p:cNvPr id="3099" name="Shape 3099"/>
              <p:cNvSpPr/>
              <p:nvPr/>
            </p:nvSpPr>
            <p:spPr>
              <a:xfrm>
                <a:off x="0" y="0"/>
                <a:ext cx="1219200" cy="558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Unaffected father</a:t>
                </a:r>
              </a:p>
            </p:txBody>
          </p:sp>
        </p:grpSp>
      </p:grpSp>
      <p:pic>
        <p:nvPicPr>
          <p:cNvPr id="3102" name="Shadow man.png"/>
          <p:cNvPicPr>
            <a:picLocks noChangeAspect="1"/>
          </p:cNvPicPr>
          <p:nvPr/>
        </p:nvPicPr>
        <p:blipFill>
          <a:blip r:embed="rId6">
            <a:extLst/>
          </a:blip>
          <a:stretch>
            <a:fillRect/>
          </a:stretch>
        </p:blipFill>
        <p:spPr>
          <a:xfrm>
            <a:off x="7792171" y="330201"/>
            <a:ext cx="1705430" cy="4775201"/>
          </a:xfrm>
          <a:prstGeom prst="rect">
            <a:avLst/>
          </a:prstGeom>
          <a:ln w="12700">
            <a:miter lim="400000"/>
          </a:ln>
        </p:spPr>
      </p:pic>
      <p:grpSp>
        <p:nvGrpSpPr>
          <p:cNvPr id="3114" name="Group 3114"/>
          <p:cNvGrpSpPr/>
          <p:nvPr/>
        </p:nvGrpSpPr>
        <p:grpSpPr>
          <a:xfrm>
            <a:off x="6108700" y="4673600"/>
            <a:ext cx="4549141" cy="4833772"/>
            <a:chOff x="0" y="0"/>
            <a:chExt cx="4549140" cy="4833771"/>
          </a:xfrm>
        </p:grpSpPr>
        <p:sp>
          <p:nvSpPr>
            <p:cNvPr id="3103" name="Shape 3103"/>
            <p:cNvSpPr/>
            <p:nvPr/>
          </p:nvSpPr>
          <p:spPr>
            <a:xfrm flipV="1">
              <a:off x="1176019" y="0"/>
              <a:ext cx="3373122" cy="136144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3111" name="Group 3111"/>
            <p:cNvGrpSpPr/>
            <p:nvPr/>
          </p:nvGrpSpPr>
          <p:grpSpPr>
            <a:xfrm>
              <a:off x="0" y="2331871"/>
              <a:ext cx="1671835" cy="2501901"/>
              <a:chOff x="0" y="0"/>
              <a:chExt cx="1671834" cy="2501900"/>
            </a:xfrm>
          </p:grpSpPr>
          <p:sp>
            <p:nvSpPr>
              <p:cNvPr id="3104" name="Shape 3104"/>
              <p:cNvSpPr/>
              <p:nvPr/>
            </p:nvSpPr>
            <p:spPr>
              <a:xfrm>
                <a:off x="439934" y="1968500"/>
                <a:ext cx="1231901" cy="533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Unaffected son</a:t>
                </a:r>
              </a:p>
            </p:txBody>
          </p:sp>
          <p:grpSp>
            <p:nvGrpSpPr>
              <p:cNvPr id="3107" name="Group 3107"/>
              <p:cNvGrpSpPr/>
              <p:nvPr/>
            </p:nvGrpSpPr>
            <p:grpSpPr>
              <a:xfrm>
                <a:off x="0" y="195428"/>
                <a:ext cx="584200" cy="1824568"/>
                <a:chOff x="0" y="0"/>
                <a:chExt cx="584200" cy="1824566"/>
              </a:xfrm>
            </p:grpSpPr>
            <p:pic>
              <p:nvPicPr>
                <p:cNvPr id="3105" name="Y chromosome.pdf"/>
                <p:cNvPicPr>
                  <a:picLocks noChangeAspect="1"/>
                </p:cNvPicPr>
                <p:nvPr/>
              </p:nvPicPr>
              <p:blipFill>
                <a:blip r:embed="rId5">
                  <a:extLst/>
                </a:blip>
                <a:stretch>
                  <a:fillRect/>
                </a:stretch>
              </p:blipFill>
              <p:spPr>
                <a:xfrm>
                  <a:off x="76200" y="215900"/>
                  <a:ext cx="508000" cy="1608667"/>
                </a:xfrm>
                <a:prstGeom prst="rect">
                  <a:avLst/>
                </a:prstGeom>
                <a:ln w="12700" cap="flat">
                  <a:noFill/>
                  <a:miter lim="400000"/>
                </a:ln>
                <a:effectLst/>
              </p:spPr>
            </p:pic>
            <p:pic>
              <p:nvPicPr>
                <p:cNvPr id="3106" name="X normal.pdf"/>
                <p:cNvPicPr>
                  <a:picLocks noChangeAspect="1"/>
                </p:cNvPicPr>
                <p:nvPr/>
              </p:nvPicPr>
              <p:blipFill>
                <a:blip r:embed="rId2">
                  <a:extLst/>
                </a:blip>
                <a:stretch>
                  <a:fillRect/>
                </a:stretch>
              </p:blipFill>
              <p:spPr>
                <a:xfrm>
                  <a:off x="0" y="0"/>
                  <a:ext cx="508000" cy="1608667"/>
                </a:xfrm>
                <a:prstGeom prst="rect">
                  <a:avLst/>
                </a:prstGeom>
                <a:ln w="12700" cap="flat">
                  <a:noFill/>
                  <a:miter lim="400000"/>
                </a:ln>
                <a:effectLst/>
              </p:spPr>
            </p:pic>
          </p:grpSp>
          <p:grpSp>
            <p:nvGrpSpPr>
              <p:cNvPr id="3110" name="Group 3110"/>
              <p:cNvGrpSpPr/>
              <p:nvPr/>
            </p:nvGrpSpPr>
            <p:grpSpPr>
              <a:xfrm>
                <a:off x="58934" y="0"/>
                <a:ext cx="457201" cy="279400"/>
                <a:chOff x="0" y="0"/>
                <a:chExt cx="457200" cy="279400"/>
              </a:xfrm>
            </p:grpSpPr>
            <p:sp>
              <p:nvSpPr>
                <p:cNvPr id="3108" name="Shape 3108"/>
                <p:cNvSpPr/>
                <p:nvPr/>
              </p:nvSpPr>
              <p:spPr>
                <a:xfrm>
                  <a:off x="190500" y="0"/>
                  <a:ext cx="2667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Y</a:t>
                  </a:r>
                </a:p>
              </p:txBody>
            </p:sp>
            <p:sp>
              <p:nvSpPr>
                <p:cNvPr id="3109" name="Shape 3109"/>
                <p:cNvSpPr/>
                <p:nvPr/>
              </p:nvSpPr>
              <p:spPr>
                <a:xfrm>
                  <a:off x="0" y="0"/>
                  <a:ext cx="2667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X</a:t>
                  </a:r>
                </a:p>
              </p:txBody>
            </p:sp>
          </p:grpSp>
        </p:grpSp>
        <p:sp>
          <p:nvSpPr>
            <p:cNvPr id="3112" name="Shape 3112"/>
            <p:cNvSpPr/>
            <p:nvPr/>
          </p:nvSpPr>
          <p:spPr>
            <a:xfrm flipV="1">
              <a:off x="1003300" y="223520"/>
              <a:ext cx="1066800" cy="112776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3113" name="colour-boy.png"/>
            <p:cNvPicPr>
              <a:picLocks noChangeAspect="1"/>
            </p:cNvPicPr>
            <p:nvPr/>
          </p:nvPicPr>
          <p:blipFill>
            <a:blip r:embed="rId7">
              <a:extLst/>
            </a:blip>
            <a:stretch>
              <a:fillRect/>
            </a:stretch>
          </p:blipFill>
          <p:spPr>
            <a:xfrm>
              <a:off x="444500" y="1422400"/>
              <a:ext cx="1016000" cy="2912534"/>
            </a:xfrm>
            <a:prstGeom prst="rect">
              <a:avLst/>
            </a:prstGeom>
            <a:ln w="12700" cap="flat">
              <a:noFill/>
              <a:miter lim="400000"/>
            </a:ln>
            <a:effectLst/>
          </p:spPr>
        </p:pic>
      </p:grpSp>
      <p:grpSp>
        <p:nvGrpSpPr>
          <p:cNvPr id="3125" name="Group 3125"/>
          <p:cNvGrpSpPr/>
          <p:nvPr/>
        </p:nvGrpSpPr>
        <p:grpSpPr>
          <a:xfrm>
            <a:off x="8525933" y="4653279"/>
            <a:ext cx="4296502" cy="4854093"/>
            <a:chOff x="0" y="0"/>
            <a:chExt cx="4296501" cy="4854091"/>
          </a:xfrm>
        </p:grpSpPr>
        <p:sp>
          <p:nvSpPr>
            <p:cNvPr id="3115" name="Shape 3115"/>
            <p:cNvSpPr/>
            <p:nvPr/>
          </p:nvSpPr>
          <p:spPr>
            <a:xfrm flipH="1" flipV="1">
              <a:off x="2243666" y="0"/>
              <a:ext cx="1097282" cy="127000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116" name="Shape 3116"/>
            <p:cNvSpPr/>
            <p:nvPr/>
          </p:nvSpPr>
          <p:spPr>
            <a:xfrm flipH="1" flipV="1">
              <a:off x="0" y="79586"/>
              <a:ext cx="3198707" cy="124121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3117" name="Shadow-boy.png"/>
            <p:cNvPicPr>
              <a:picLocks noChangeAspect="1"/>
            </p:cNvPicPr>
            <p:nvPr/>
          </p:nvPicPr>
          <p:blipFill>
            <a:blip r:embed="rId8">
              <a:extLst/>
            </a:blip>
            <a:stretch>
              <a:fillRect/>
            </a:stretch>
          </p:blipFill>
          <p:spPr>
            <a:xfrm>
              <a:off x="2777066" y="1404620"/>
              <a:ext cx="1016001" cy="2912534"/>
            </a:xfrm>
            <a:prstGeom prst="rect">
              <a:avLst/>
            </a:prstGeom>
            <a:ln w="12700" cap="flat">
              <a:noFill/>
              <a:miter lim="400000"/>
            </a:ln>
            <a:effectLst/>
          </p:spPr>
        </p:pic>
        <p:sp>
          <p:nvSpPr>
            <p:cNvPr id="3118" name="Shape 3118"/>
            <p:cNvSpPr/>
            <p:nvPr/>
          </p:nvSpPr>
          <p:spPr>
            <a:xfrm>
              <a:off x="2785201" y="4320691"/>
              <a:ext cx="1181101"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Affected son</a:t>
              </a:r>
            </a:p>
          </p:txBody>
        </p:sp>
        <p:grpSp>
          <p:nvGrpSpPr>
            <p:cNvPr id="3121" name="Group 3121"/>
            <p:cNvGrpSpPr/>
            <p:nvPr/>
          </p:nvGrpSpPr>
          <p:grpSpPr>
            <a:xfrm>
              <a:off x="3729566" y="2547620"/>
              <a:ext cx="558801" cy="1824567"/>
              <a:chOff x="0" y="0"/>
              <a:chExt cx="558800" cy="1824566"/>
            </a:xfrm>
          </p:grpSpPr>
          <p:pic>
            <p:nvPicPr>
              <p:cNvPr id="3119" name="X recessive.pdf"/>
              <p:cNvPicPr>
                <a:picLocks noChangeAspect="1"/>
              </p:cNvPicPr>
              <p:nvPr/>
            </p:nvPicPr>
            <p:blipFill>
              <a:blip r:embed="rId4">
                <a:extLst/>
              </a:blip>
              <a:stretch>
                <a:fillRect/>
              </a:stretch>
            </p:blipFill>
            <p:spPr>
              <a:xfrm>
                <a:off x="0" y="0"/>
                <a:ext cx="482600" cy="1693832"/>
              </a:xfrm>
              <a:prstGeom prst="rect">
                <a:avLst/>
              </a:prstGeom>
              <a:ln w="12700" cap="flat">
                <a:noFill/>
                <a:miter lim="400000"/>
              </a:ln>
              <a:effectLst/>
            </p:spPr>
          </p:pic>
          <p:pic>
            <p:nvPicPr>
              <p:cNvPr id="3120" name="Y chromosome.pdf"/>
              <p:cNvPicPr>
                <a:picLocks noChangeAspect="1"/>
              </p:cNvPicPr>
              <p:nvPr/>
            </p:nvPicPr>
            <p:blipFill>
              <a:blip r:embed="rId5">
                <a:extLst/>
              </a:blip>
              <a:stretch>
                <a:fillRect/>
              </a:stretch>
            </p:blipFill>
            <p:spPr>
              <a:xfrm>
                <a:off x="50800" y="215900"/>
                <a:ext cx="508000" cy="1608667"/>
              </a:xfrm>
              <a:prstGeom prst="rect">
                <a:avLst/>
              </a:prstGeom>
              <a:ln w="12700" cap="flat">
                <a:noFill/>
                <a:miter lim="400000"/>
              </a:ln>
              <a:effectLst/>
            </p:spPr>
          </p:pic>
        </p:grpSp>
        <p:grpSp>
          <p:nvGrpSpPr>
            <p:cNvPr id="3124" name="Group 3124"/>
            <p:cNvGrpSpPr/>
            <p:nvPr/>
          </p:nvGrpSpPr>
          <p:grpSpPr>
            <a:xfrm>
              <a:off x="3864701" y="2352191"/>
              <a:ext cx="431801" cy="279401"/>
              <a:chOff x="0" y="0"/>
              <a:chExt cx="431800" cy="279400"/>
            </a:xfrm>
          </p:grpSpPr>
          <p:sp>
            <p:nvSpPr>
              <p:cNvPr id="3122" name="Shape 3122"/>
              <p:cNvSpPr/>
              <p:nvPr/>
            </p:nvSpPr>
            <p:spPr>
              <a:xfrm>
                <a:off x="0" y="0"/>
                <a:ext cx="2667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X</a:t>
                </a:r>
              </a:p>
            </p:txBody>
          </p:sp>
          <p:sp>
            <p:nvSpPr>
              <p:cNvPr id="3123" name="Shape 3123"/>
              <p:cNvSpPr/>
              <p:nvPr/>
            </p:nvSpPr>
            <p:spPr>
              <a:xfrm>
                <a:off x="165100" y="0"/>
                <a:ext cx="2667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Y</a:t>
                </a:r>
              </a:p>
            </p:txBody>
          </p:sp>
        </p:grpSp>
      </p:grpSp>
      <p:grpSp>
        <p:nvGrpSpPr>
          <p:cNvPr id="3137" name="Group 3137"/>
          <p:cNvGrpSpPr/>
          <p:nvPr/>
        </p:nvGrpSpPr>
        <p:grpSpPr>
          <a:xfrm>
            <a:off x="8470900" y="4663440"/>
            <a:ext cx="2768600" cy="4843932"/>
            <a:chOff x="0" y="0"/>
            <a:chExt cx="2768600" cy="4843931"/>
          </a:xfrm>
        </p:grpSpPr>
        <p:sp>
          <p:nvSpPr>
            <p:cNvPr id="3126" name="Shape 3126"/>
            <p:cNvSpPr/>
            <p:nvPr/>
          </p:nvSpPr>
          <p:spPr>
            <a:xfrm flipH="1" flipV="1">
              <a:off x="0" y="77893"/>
              <a:ext cx="1719581" cy="122258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127" name="Shape 3127"/>
            <p:cNvSpPr/>
            <p:nvPr/>
          </p:nvSpPr>
          <p:spPr>
            <a:xfrm flipV="1">
              <a:off x="1790700" y="0"/>
              <a:ext cx="538481" cy="129032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3136" name="Group 3136"/>
            <p:cNvGrpSpPr/>
            <p:nvPr/>
          </p:nvGrpSpPr>
          <p:grpSpPr>
            <a:xfrm>
              <a:off x="1265434" y="1381759"/>
              <a:ext cx="1503166" cy="3462173"/>
              <a:chOff x="0" y="0"/>
              <a:chExt cx="1503165" cy="3462171"/>
            </a:xfrm>
          </p:grpSpPr>
          <p:pic>
            <p:nvPicPr>
              <p:cNvPr id="3128" name="Shadow-girl-half.png"/>
              <p:cNvPicPr>
                <a:picLocks noChangeAspect="1"/>
              </p:cNvPicPr>
              <p:nvPr/>
            </p:nvPicPr>
            <p:blipFill>
              <a:blip r:embed="rId9">
                <a:extLst/>
              </a:blip>
              <a:stretch>
                <a:fillRect/>
              </a:stretch>
            </p:blipFill>
            <p:spPr>
              <a:xfrm>
                <a:off x="4565" y="0"/>
                <a:ext cx="889001" cy="2963334"/>
              </a:xfrm>
              <a:prstGeom prst="rect">
                <a:avLst/>
              </a:prstGeom>
              <a:ln w="12700" cap="flat">
                <a:noFill/>
                <a:miter lim="400000"/>
              </a:ln>
              <a:effectLst/>
            </p:spPr>
          </p:pic>
          <p:sp>
            <p:nvSpPr>
              <p:cNvPr id="3129" name="Shape 3129"/>
              <p:cNvSpPr/>
              <p:nvPr/>
            </p:nvSpPr>
            <p:spPr>
              <a:xfrm>
                <a:off x="0" y="2928771"/>
                <a:ext cx="1231900"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Carrier daughter</a:t>
                </a:r>
              </a:p>
            </p:txBody>
          </p:sp>
          <p:grpSp>
            <p:nvGrpSpPr>
              <p:cNvPr id="3132" name="Group 3132"/>
              <p:cNvGrpSpPr/>
              <p:nvPr/>
            </p:nvGrpSpPr>
            <p:grpSpPr>
              <a:xfrm>
                <a:off x="791965" y="1155700"/>
                <a:ext cx="711201" cy="1693832"/>
                <a:chOff x="0" y="0"/>
                <a:chExt cx="711200" cy="1693831"/>
              </a:xfrm>
            </p:grpSpPr>
            <p:pic>
              <p:nvPicPr>
                <p:cNvPr id="3130" name="X normal.pdf"/>
                <p:cNvPicPr>
                  <a:picLocks noChangeAspect="1"/>
                </p:cNvPicPr>
                <p:nvPr/>
              </p:nvPicPr>
              <p:blipFill>
                <a:blip r:embed="rId2">
                  <a:extLst/>
                </a:blip>
                <a:stretch>
                  <a:fillRect/>
                </a:stretch>
              </p:blipFill>
              <p:spPr>
                <a:xfrm>
                  <a:off x="0" y="12700"/>
                  <a:ext cx="508000" cy="1608667"/>
                </a:xfrm>
                <a:prstGeom prst="rect">
                  <a:avLst/>
                </a:prstGeom>
                <a:ln w="12700" cap="flat">
                  <a:noFill/>
                  <a:miter lim="400000"/>
                </a:ln>
                <a:effectLst/>
              </p:spPr>
            </p:pic>
            <p:pic>
              <p:nvPicPr>
                <p:cNvPr id="3131" name="X recessive.pdf"/>
                <p:cNvPicPr>
                  <a:picLocks noChangeAspect="1"/>
                </p:cNvPicPr>
                <p:nvPr/>
              </p:nvPicPr>
              <p:blipFill>
                <a:blip r:embed="rId4">
                  <a:extLst/>
                </a:blip>
                <a:stretch>
                  <a:fillRect/>
                </a:stretch>
              </p:blipFill>
              <p:spPr>
                <a:xfrm>
                  <a:off x="228600" y="0"/>
                  <a:ext cx="482600" cy="1693832"/>
                </a:xfrm>
                <a:prstGeom prst="rect">
                  <a:avLst/>
                </a:prstGeom>
                <a:ln w="12700" cap="flat">
                  <a:noFill/>
                  <a:miter lim="400000"/>
                </a:ln>
                <a:effectLst/>
              </p:spPr>
            </p:pic>
          </p:grpSp>
          <p:grpSp>
            <p:nvGrpSpPr>
              <p:cNvPr id="3135" name="Group 3135"/>
              <p:cNvGrpSpPr/>
              <p:nvPr/>
            </p:nvGrpSpPr>
            <p:grpSpPr>
              <a:xfrm>
                <a:off x="876300" y="960271"/>
                <a:ext cx="457200" cy="279401"/>
                <a:chOff x="0" y="0"/>
                <a:chExt cx="457200" cy="279400"/>
              </a:xfrm>
            </p:grpSpPr>
            <p:sp>
              <p:nvSpPr>
                <p:cNvPr id="3133" name="Shape 3133"/>
                <p:cNvSpPr/>
                <p:nvPr/>
              </p:nvSpPr>
              <p:spPr>
                <a:xfrm>
                  <a:off x="190500" y="0"/>
                  <a:ext cx="2667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X</a:t>
                  </a:r>
                </a:p>
              </p:txBody>
            </p:sp>
            <p:sp>
              <p:nvSpPr>
                <p:cNvPr id="3134" name="Shape 3134"/>
                <p:cNvSpPr/>
                <p:nvPr/>
              </p:nvSpPr>
              <p:spPr>
                <a:xfrm>
                  <a:off x="0" y="0"/>
                  <a:ext cx="26670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X</a:t>
                  </a:r>
                </a:p>
              </p:txBody>
            </p:sp>
          </p:grpSp>
        </p:grpSp>
      </p:grpSp>
      <p:pic>
        <p:nvPicPr>
          <p:cNvPr id="3138" name="Shadow-woman-half.png"/>
          <p:cNvPicPr>
            <a:picLocks noChangeAspect="1"/>
          </p:cNvPicPr>
          <p:nvPr/>
        </p:nvPicPr>
        <p:blipFill>
          <a:blip r:embed="rId10">
            <a:extLst/>
          </a:blip>
          <a:stretch>
            <a:fillRect/>
          </a:stretch>
        </p:blipFill>
        <p:spPr>
          <a:xfrm>
            <a:off x="10090713" y="376766"/>
            <a:ext cx="1188984" cy="45974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7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0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07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07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07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31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3" nodeType="clickEffect">
                                  <p:stCondLst>
                                    <p:cond delay="0"/>
                                  </p:stCondLst>
                                  <p:iterate>
                                    <p:tmAbs val="0"/>
                                  </p:iterate>
                                  <p:childTnLst>
                                    <p:set>
                                      <p:cBhvr>
                                        <p:cTn id="32" fill="hold"/>
                                        <p:tgtEl>
                                          <p:spTgt spid="31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4" nodeType="clickEffect">
                                  <p:stCondLst>
                                    <p:cond delay="0"/>
                                  </p:stCondLst>
                                  <p:iterate>
                                    <p:tmAbs val="0"/>
                                  </p:iterate>
                                  <p:childTnLst>
                                    <p:set>
                                      <p:cBhvr>
                                        <p:cTn id="36" fill="hold"/>
                                        <p:tgtEl>
                                          <p:spTgt spid="30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5" nodeType="clickEffect">
                                  <p:stCondLst>
                                    <p:cond delay="0"/>
                                  </p:stCondLst>
                                  <p:iterate>
                                    <p:tmAbs val="0"/>
                                  </p:iterate>
                                  <p:childTnLst>
                                    <p:set>
                                      <p:cBhvr>
                                        <p:cTn id="40" fill="hold"/>
                                        <p:tgtEl>
                                          <p:spTgt spid="31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6" nodeType="clickEffect">
                                  <p:stCondLst>
                                    <p:cond delay="0"/>
                                  </p:stCondLst>
                                  <p:iterate>
                                    <p:tmAbs val="0"/>
                                  </p:iterate>
                                  <p:childTnLst>
                                    <p:set>
                                      <p:cBhvr>
                                        <p:cTn id="44" fill="hold"/>
                                        <p:tgtEl>
                                          <p:spTgt spid="3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1" build="p" bldLvl="5" animBg="1" advAuto="0"/>
      <p:bldP spid="3088" grpId="4" animBg="1" advAuto="0"/>
      <p:bldP spid="3101" grpId="2" animBg="1" advAuto="0"/>
      <p:bldP spid="3114" grpId="3" animBg="1" advAuto="0"/>
      <p:bldP spid="3125" grpId="6" animBg="1" advAuto="0"/>
      <p:bldP spid="3137" grpId="5" animBg="1" advAuto="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0" name="Sex Linkage OHT 2.pdf"/>
          <p:cNvPicPr>
            <a:picLocks noChangeAspect="1"/>
          </p:cNvPicPr>
          <p:nvPr/>
        </p:nvPicPr>
        <p:blipFill>
          <a:blip r:embed="rId2">
            <a:extLst/>
          </a:blip>
          <a:stretch>
            <a:fillRect/>
          </a:stretch>
        </p:blipFill>
        <p:spPr>
          <a:xfrm>
            <a:off x="8013700" y="2221559"/>
            <a:ext cx="4105736" cy="3739931"/>
          </a:xfrm>
          <a:prstGeom prst="rect">
            <a:avLst/>
          </a:prstGeom>
          <a:ln w="12700">
            <a:miter lim="400000"/>
          </a:ln>
        </p:spPr>
      </p:pic>
      <p:sp>
        <p:nvSpPr>
          <p:cNvPr id="3141" name="Shape 3141"/>
          <p:cNvSpPr>
            <a:spLocks noGrp="1"/>
          </p:cNvSpPr>
          <p:nvPr>
            <p:ph type="title"/>
          </p:nvPr>
        </p:nvSpPr>
        <p:spPr>
          <a:xfrm>
            <a:off x="365759" y="368300"/>
            <a:ext cx="8775801" cy="1762631"/>
          </a:xfrm>
          <a:prstGeom prst="rect">
            <a:avLst/>
          </a:prstGeom>
        </p:spPr>
        <p:txBody>
          <a:bodyPr/>
          <a:lstStyle>
            <a:lvl1pPr>
              <a:tabLst>
                <a:tab pos="952500" algn="l"/>
              </a:tabLst>
            </a:lvl1pPr>
          </a:lstStyle>
          <a:p>
            <a:r>
              <a:t>Sex Linked Recessive Inheritance</a:t>
            </a:r>
          </a:p>
        </p:txBody>
      </p:sp>
      <p:sp>
        <p:nvSpPr>
          <p:cNvPr id="3142" name="Shape 3142"/>
          <p:cNvSpPr>
            <a:spLocks noGrp="1"/>
          </p:cNvSpPr>
          <p:nvPr>
            <p:ph type="body" sz="half" idx="1"/>
          </p:nvPr>
        </p:nvSpPr>
        <p:spPr>
          <a:xfrm>
            <a:off x="368300" y="2509490"/>
            <a:ext cx="5956300" cy="6825010"/>
          </a:xfrm>
          <a:prstGeom prst="rect">
            <a:avLst/>
          </a:prstGeom>
        </p:spPr>
        <p:txBody>
          <a:bodyPr/>
          <a:lstStyle/>
          <a:p>
            <a:pPr marL="345600" indent="-345600">
              <a:tabLst>
                <a:tab pos="1016000" algn="l"/>
              </a:tabLst>
            </a:pPr>
            <a:r>
              <a:t>For a recessive trait controlled by a gene on the X chromosome, the features of inheritance can be illustrated with the standard symbols used on pedigree charts. Note that:</a:t>
            </a:r>
          </a:p>
          <a:p>
            <a:pPr marL="680000" lvl="1" indent="-320000">
              <a:tabLst>
                <a:tab pos="1485900" algn="l"/>
              </a:tabLst>
            </a:pPr>
            <a:r>
              <a:t>More males than females express the trait.</a:t>
            </a:r>
          </a:p>
          <a:p>
            <a:pPr marL="680000" lvl="1" indent="-320000">
              <a:tabLst>
                <a:tab pos="1485900" algn="l"/>
              </a:tabLst>
            </a:pPr>
            <a:r>
              <a:t>Carrier females do not show the trait but pass it to sons.</a:t>
            </a:r>
          </a:p>
          <a:p>
            <a:pPr marL="680000" lvl="1" indent="-320000">
              <a:tabLst>
                <a:tab pos="1485900" algn="l"/>
              </a:tabLst>
            </a:pPr>
            <a:r>
              <a:t>All daughters of affected males will at least be carriers of the trait.</a:t>
            </a:r>
          </a:p>
        </p:txBody>
      </p:sp>
      <p:sp>
        <p:nvSpPr>
          <p:cNvPr id="3143" name="Shape 3143"/>
          <p:cNvSpPr/>
          <p:nvPr/>
        </p:nvSpPr>
        <p:spPr>
          <a:xfrm>
            <a:off x="10426700" y="2489200"/>
            <a:ext cx="152059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lvl1pPr>
          </a:lstStyle>
          <a:p>
            <a:r>
              <a:t>Affected male</a:t>
            </a:r>
          </a:p>
        </p:txBody>
      </p:sp>
      <p:sp>
        <p:nvSpPr>
          <p:cNvPr id="3144" name="Shape 3144"/>
          <p:cNvSpPr/>
          <p:nvPr/>
        </p:nvSpPr>
        <p:spPr>
          <a:xfrm>
            <a:off x="7188200" y="2336800"/>
            <a:ext cx="13716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Unaffected female</a:t>
            </a:r>
          </a:p>
        </p:txBody>
      </p:sp>
      <p:sp>
        <p:nvSpPr>
          <p:cNvPr id="3145" name="Shape 3145"/>
          <p:cNvSpPr/>
          <p:nvPr/>
        </p:nvSpPr>
        <p:spPr>
          <a:xfrm>
            <a:off x="7810500" y="3898900"/>
            <a:ext cx="82552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lvl1pPr>
          </a:lstStyle>
          <a:p>
            <a:r>
              <a:t>Carrier</a:t>
            </a:r>
          </a:p>
        </p:txBody>
      </p:sp>
      <p:sp>
        <p:nvSpPr>
          <p:cNvPr id="3146" name="Shape 3146"/>
          <p:cNvSpPr/>
          <p:nvPr/>
        </p:nvSpPr>
        <p:spPr>
          <a:xfrm flipH="1" flipV="1">
            <a:off x="8763000" y="4000500"/>
            <a:ext cx="321734" cy="127"/>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3149" name="Group 3149"/>
          <p:cNvGrpSpPr/>
          <p:nvPr/>
        </p:nvGrpSpPr>
        <p:grpSpPr>
          <a:xfrm>
            <a:off x="6416040" y="6377940"/>
            <a:ext cx="6117589" cy="2895601"/>
            <a:chOff x="0" y="0"/>
            <a:chExt cx="6117588" cy="2895600"/>
          </a:xfrm>
        </p:grpSpPr>
        <p:pic>
          <p:nvPicPr>
            <p:cNvPr id="3147" name="Queen Victoria.png"/>
            <p:cNvPicPr>
              <a:picLocks noChangeAspect="1"/>
            </p:cNvPicPr>
            <p:nvPr/>
          </p:nvPicPr>
          <p:blipFill>
            <a:blip r:embed="rId3">
              <a:extLst/>
            </a:blip>
            <a:stretch>
              <a:fillRect/>
            </a:stretch>
          </p:blipFill>
          <p:spPr>
            <a:xfrm>
              <a:off x="0" y="0"/>
              <a:ext cx="2873553" cy="2895600"/>
            </a:xfrm>
            <a:prstGeom prst="rect">
              <a:avLst/>
            </a:prstGeom>
            <a:ln w="12700" cap="flat">
              <a:noFill/>
              <a:miter lim="400000"/>
            </a:ln>
            <a:effectLst/>
          </p:spPr>
        </p:pic>
        <p:sp>
          <p:nvSpPr>
            <p:cNvPr id="3148" name="Shape 3148"/>
            <p:cNvSpPr/>
            <p:nvPr/>
          </p:nvSpPr>
          <p:spPr>
            <a:xfrm>
              <a:off x="3178054" y="416711"/>
              <a:ext cx="2939535" cy="228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lvl1pPr>
            </a:lstStyle>
            <a:p>
              <a:r>
                <a:t>Famously, Queen Victoria was a carrier of the allele for haemophilia, passing it to one of her sons and, through her daughters, to the royal families of Prussia, Russia, and Spain.</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4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1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14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14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3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2" grpId="1" build="p" bldLvl="5" animBg="1" advAuto="0"/>
      <p:bldP spid="3149" grpId="2"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1" name="Shape 3151"/>
          <p:cNvSpPr/>
          <p:nvPr/>
        </p:nvSpPr>
        <p:spPr>
          <a:xfrm>
            <a:off x="5994400" y="-12700"/>
            <a:ext cx="7023100" cy="97663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3152" name="Sex Linkage OHT 1.pdf"/>
          <p:cNvPicPr>
            <a:picLocks noChangeAspect="1"/>
          </p:cNvPicPr>
          <p:nvPr/>
        </p:nvPicPr>
        <p:blipFill>
          <a:blip r:embed="rId2">
            <a:extLst/>
          </a:blip>
          <a:stretch>
            <a:fillRect/>
          </a:stretch>
        </p:blipFill>
        <p:spPr>
          <a:xfrm>
            <a:off x="6756400" y="787400"/>
            <a:ext cx="5746701" cy="3365984"/>
          </a:xfrm>
          <a:prstGeom prst="rect">
            <a:avLst/>
          </a:prstGeom>
          <a:ln w="12700">
            <a:miter lim="400000"/>
          </a:ln>
        </p:spPr>
      </p:pic>
      <p:sp>
        <p:nvSpPr>
          <p:cNvPr id="3153" name="Shape 3153"/>
          <p:cNvSpPr>
            <a:spLocks noGrp="1"/>
          </p:cNvSpPr>
          <p:nvPr>
            <p:ph type="title"/>
          </p:nvPr>
        </p:nvSpPr>
        <p:spPr>
          <a:xfrm>
            <a:off x="365759" y="368300"/>
            <a:ext cx="5671494" cy="2493229"/>
          </a:xfrm>
          <a:prstGeom prst="rect">
            <a:avLst/>
          </a:prstGeom>
        </p:spPr>
        <p:txBody>
          <a:bodyPr/>
          <a:lstStyle>
            <a:lvl1pPr>
              <a:tabLst>
                <a:tab pos="952500" algn="l"/>
              </a:tabLst>
            </a:lvl1pPr>
          </a:lstStyle>
          <a:p>
            <a:r>
              <a:t>Sex Linked Dominant Inheritance</a:t>
            </a:r>
          </a:p>
        </p:txBody>
      </p:sp>
      <p:sp>
        <p:nvSpPr>
          <p:cNvPr id="3154" name="Shape 3154"/>
          <p:cNvSpPr>
            <a:spLocks noGrp="1"/>
          </p:cNvSpPr>
          <p:nvPr>
            <p:ph type="body" sz="quarter" idx="1"/>
          </p:nvPr>
        </p:nvSpPr>
        <p:spPr>
          <a:xfrm>
            <a:off x="368300" y="3409404"/>
            <a:ext cx="5017790" cy="3891955"/>
          </a:xfrm>
          <a:prstGeom prst="rect">
            <a:avLst/>
          </a:prstGeom>
        </p:spPr>
        <p:txBody>
          <a:bodyPr/>
          <a:lstStyle/>
          <a:p>
            <a:pPr marL="345600" indent="-345600">
              <a:tabLst>
                <a:tab pos="1016000" algn="l"/>
              </a:tabLst>
            </a:pPr>
            <a:r>
              <a:t>Sex-linked dominant inheritance is rarer because all daughters of affected males will be affected (the heterozygous condition is not a carrier).</a:t>
            </a:r>
          </a:p>
          <a:p>
            <a:pPr marL="345600" indent="-345600">
              <a:tabLst>
                <a:tab pos="1016000" algn="l"/>
              </a:tabLst>
            </a:pPr>
            <a:r>
              <a:t>X-linked dominant traits are never passed from father to son.</a:t>
            </a:r>
          </a:p>
          <a:p>
            <a:pPr marL="345600" indent="-345600">
              <a:tabLst>
                <a:tab pos="1016000" algn="l"/>
              </a:tabLst>
            </a:pPr>
            <a:r>
              <a:t>Affected females produce 50% normal and 50% affected offspring</a:t>
            </a:r>
          </a:p>
        </p:txBody>
      </p:sp>
      <p:sp>
        <p:nvSpPr>
          <p:cNvPr id="3155" name="Shape 3155"/>
          <p:cNvSpPr/>
          <p:nvPr/>
        </p:nvSpPr>
        <p:spPr>
          <a:xfrm>
            <a:off x="6248400" y="901700"/>
            <a:ext cx="1358900" cy="6477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tabLst>
                <a:tab pos="520700" algn="l"/>
              </a:tabLst>
              <a:defRPr sz="2000">
                <a:solidFill>
                  <a:srgbClr val="201B17"/>
                </a:solidFill>
                <a:latin typeface="Helvetica"/>
                <a:ea typeface="Helvetica"/>
                <a:cs typeface="Helvetica"/>
                <a:sym typeface="Helvetica"/>
              </a:defRPr>
            </a:lvl1pPr>
          </a:lstStyle>
          <a:p>
            <a:pPr>
              <a:defRPr>
                <a:solidFill>
                  <a:srgbClr val="006994"/>
                </a:solidFill>
                <a:latin typeface="+mn-lt"/>
                <a:ea typeface="+mn-ea"/>
                <a:cs typeface="+mn-cs"/>
                <a:sym typeface="Arial"/>
              </a:defRPr>
            </a:pPr>
            <a:r>
              <a:rPr>
                <a:solidFill>
                  <a:srgbClr val="201B17"/>
                </a:solidFill>
                <a:latin typeface="Helvetica"/>
                <a:ea typeface="Helvetica"/>
                <a:cs typeface="Helvetica"/>
                <a:sym typeface="Helvetica"/>
              </a:rPr>
              <a:t>Unaffected female</a:t>
            </a:r>
          </a:p>
        </p:txBody>
      </p:sp>
      <p:sp>
        <p:nvSpPr>
          <p:cNvPr id="3156" name="Shape 3156"/>
          <p:cNvSpPr/>
          <p:nvPr/>
        </p:nvSpPr>
        <p:spPr>
          <a:xfrm>
            <a:off x="9639300" y="901700"/>
            <a:ext cx="1675557" cy="3048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tabLst>
                <a:tab pos="520700" algn="l"/>
              </a:tabLst>
              <a:defRPr sz="2000">
                <a:solidFill>
                  <a:srgbClr val="000000"/>
                </a:solidFill>
                <a:latin typeface="Helvetica"/>
                <a:ea typeface="Helvetica"/>
                <a:cs typeface="Helvetica"/>
                <a:sym typeface="Helvetica"/>
              </a:defRPr>
            </a:lvl1pPr>
          </a:lstStyle>
          <a:p>
            <a:pPr>
              <a:defRPr>
                <a:latin typeface="+mn-lt"/>
                <a:ea typeface="+mn-ea"/>
                <a:cs typeface="+mn-cs"/>
                <a:sym typeface="Arial"/>
              </a:defRPr>
            </a:pPr>
            <a:r>
              <a:rPr>
                <a:latin typeface="Helvetica"/>
                <a:ea typeface="Helvetica"/>
                <a:cs typeface="Helvetica"/>
                <a:sym typeface="Helvetica"/>
              </a:rPr>
              <a:t>Affected male</a:t>
            </a:r>
          </a:p>
        </p:txBody>
      </p:sp>
      <p:pic>
        <p:nvPicPr>
          <p:cNvPr id="3157" name="Karyotype-Klinefelter's.jpg"/>
          <p:cNvPicPr>
            <a:picLocks noChangeAspect="1"/>
          </p:cNvPicPr>
          <p:nvPr/>
        </p:nvPicPr>
        <p:blipFill>
          <a:blip r:embed="rId3">
            <a:extLst/>
          </a:blip>
          <a:stretch>
            <a:fillRect/>
          </a:stretch>
        </p:blipFill>
        <p:spPr>
          <a:xfrm>
            <a:off x="7150100" y="4724400"/>
            <a:ext cx="4713574" cy="3594100"/>
          </a:xfrm>
          <a:prstGeom prst="rect">
            <a:avLst/>
          </a:prstGeom>
          <a:ln w="12700">
            <a:miter lim="400000"/>
          </a:ln>
        </p:spPr>
      </p:pic>
      <p:grpSp>
        <p:nvGrpSpPr>
          <p:cNvPr id="3160" name="Group 3160"/>
          <p:cNvGrpSpPr/>
          <p:nvPr/>
        </p:nvGrpSpPr>
        <p:grpSpPr>
          <a:xfrm>
            <a:off x="7145534" y="7543800"/>
            <a:ext cx="4826001" cy="2204872"/>
            <a:chOff x="0" y="0"/>
            <a:chExt cx="4826000" cy="2204871"/>
          </a:xfrm>
        </p:grpSpPr>
        <p:sp>
          <p:nvSpPr>
            <p:cNvPr id="3158" name="Shape 3158"/>
            <p:cNvSpPr/>
            <p:nvPr/>
          </p:nvSpPr>
          <p:spPr>
            <a:xfrm>
              <a:off x="0" y="896771"/>
              <a:ext cx="4826000" cy="1308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lvl1pPr>
            </a:lstStyle>
            <a:p>
              <a:r>
                <a:t>Some X-linked dominant conditions, such as Aicardi syndrome, are lethal to boys. They are usually seen only in girls but may be seen in males with Klinefelter syndrome (XXY)</a:t>
              </a:r>
            </a:p>
          </p:txBody>
        </p:sp>
        <p:sp>
          <p:nvSpPr>
            <p:cNvPr id="3159" name="Shape 3159"/>
            <p:cNvSpPr/>
            <p:nvPr/>
          </p:nvSpPr>
          <p:spPr>
            <a:xfrm>
              <a:off x="3027165" y="0"/>
              <a:ext cx="1270001" cy="889000"/>
            </a:xfrm>
            <a:prstGeom prst="ellipse">
              <a:avLst/>
            </a:prstGeom>
            <a:noFill/>
            <a:ln w="381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5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1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15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 grpId="1" build="p" bldLvl="5" animBg="1" advAuto="0"/>
      <p:bldP spid="3160" grpId="2" animBg="1" advAuto="0"/>
    </p:bldLst>
  </p:timing>
</p:sld>
</file>

<file path=ppt/theme/theme1.xml><?xml version="1.0" encoding="utf-8"?>
<a:theme xmlns:a="http://schemas.openxmlformats.org/drawingml/2006/main" name="White">
  <a:themeElements>
    <a:clrScheme name="Custom 81">
      <a:dk1>
        <a:srgbClr val="949494"/>
      </a:dk1>
      <a:lt1>
        <a:srgbClr val="00699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6695"/>
      </a:hlink>
      <a:folHlink>
        <a:srgbClr val="C4E0ED"/>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9561</Words>
  <Application>Microsoft Macintosh PowerPoint</Application>
  <PresentationFormat>Custom</PresentationFormat>
  <Paragraphs>1834</Paragraphs>
  <Slides>112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112</vt:i4>
      </vt:variant>
    </vt:vector>
  </HeadingPairs>
  <TitlesOfParts>
    <vt:vector size="122" baseType="lpstr">
      <vt:lpstr>Arial</vt:lpstr>
      <vt:lpstr>Gill Sans</vt:lpstr>
      <vt:lpstr>Helvetica</vt:lpstr>
      <vt:lpstr>Hoefler Text</vt:lpstr>
      <vt:lpstr>Lucida Grande</vt:lpstr>
      <vt:lpstr>Myriad Pro</vt:lpstr>
      <vt:lpstr>Myriad Pro Semibold</vt:lpstr>
      <vt:lpstr>Palatino</vt:lpstr>
      <vt:lpstr>Savoye LET</vt:lpstr>
      <vt:lpstr>White</vt:lpstr>
      <vt:lpstr>PowerPoint Presentation</vt:lpstr>
      <vt:lpstr>PowerPoint Presentation</vt:lpstr>
      <vt:lpstr>Sources of Variation</vt:lpstr>
      <vt:lpstr>Sources of Variation</vt:lpstr>
      <vt:lpstr>Qualitative and Quantitative</vt:lpstr>
      <vt:lpstr>Phenotype</vt:lpstr>
      <vt:lpstr>Influences on Phenotype</vt:lpstr>
      <vt:lpstr>Temperature Effects on Phenotype</vt:lpstr>
      <vt:lpstr>Temperature Effects on Phenotype</vt:lpstr>
      <vt:lpstr>Altitude Effects on Phenotype</vt:lpstr>
      <vt:lpstr>Chemical Effects on Phenotype</vt:lpstr>
      <vt:lpstr>Types of Mutation 1</vt:lpstr>
      <vt:lpstr>Types of Mutation 2</vt:lpstr>
      <vt:lpstr>Types of Mutation 3</vt:lpstr>
      <vt:lpstr>Point Mutations 1</vt:lpstr>
      <vt:lpstr>Point Mutations 2</vt:lpstr>
      <vt:lpstr>Missense Substitution</vt:lpstr>
      <vt:lpstr>Nonsense Substitution</vt:lpstr>
      <vt:lpstr>Reading Frame Shift by Insertion</vt:lpstr>
      <vt:lpstr>Partial Reading Frame Shift</vt:lpstr>
      <vt:lpstr>Sickle Cell Anemia</vt:lpstr>
      <vt:lpstr>Sickle Cell Disease</vt:lpstr>
      <vt:lpstr>Sickle Cell Mutation</vt:lpstr>
      <vt:lpstr>Cystic Fibrosis</vt:lpstr>
      <vt:lpstr>Cystic Fibrosis Mutation</vt:lpstr>
      <vt:lpstr>Cystic Fibrosis</vt:lpstr>
      <vt:lpstr>Causes of Block Mutations</vt:lpstr>
      <vt:lpstr>Block Mutations: Deletion</vt:lpstr>
      <vt:lpstr>Deletion Example</vt:lpstr>
      <vt:lpstr>Block Mutations: Translocation</vt:lpstr>
      <vt:lpstr>Translocation Example</vt:lpstr>
      <vt:lpstr>Block Mutations: Inversion</vt:lpstr>
      <vt:lpstr>Inversion Example</vt:lpstr>
      <vt:lpstr>Block Mutations: Duplication</vt:lpstr>
      <vt:lpstr>Duplication Example</vt:lpstr>
      <vt:lpstr>Gene Duplication</vt:lpstr>
      <vt:lpstr>Colobine Monkeys</vt:lpstr>
      <vt:lpstr>Antarctic Eel Pout</vt:lpstr>
      <vt:lpstr>Non-disjunction in Meiosis</vt:lpstr>
      <vt:lpstr>Non-Disjunction: Meiosis I</vt:lpstr>
      <vt:lpstr>Non-Disjunction: Meiosis II</vt:lpstr>
      <vt:lpstr>Faulty Sperm Production</vt:lpstr>
      <vt:lpstr>Faulty Egg Production</vt:lpstr>
      <vt:lpstr>Aneuploidy in Sex Chromosomes</vt:lpstr>
      <vt:lpstr>Barr Bodies in Aneuploidy</vt:lpstr>
      <vt:lpstr>Sex Aneuploidy Phenotypes</vt:lpstr>
      <vt:lpstr>Klinefelter Syndrome</vt:lpstr>
      <vt:lpstr>Turner Syndrome</vt:lpstr>
      <vt:lpstr>Gregor Mendel</vt:lpstr>
      <vt:lpstr>Mendel’s Pea Experiments</vt:lpstr>
      <vt:lpstr>Mendel’s Pea Experiments</vt:lpstr>
      <vt:lpstr>Mendel’s Pea Experiments</vt:lpstr>
      <vt:lpstr>Results of Mendel’s Experiments</vt:lpstr>
      <vt:lpstr>Mendel’s View of Inheritance</vt:lpstr>
      <vt:lpstr>Mendel’s Law of Segregation</vt:lpstr>
      <vt:lpstr>Law of Independent Assortment</vt:lpstr>
      <vt:lpstr>Law of Independent Assortment</vt:lpstr>
      <vt:lpstr>Homologous Chromosomes</vt:lpstr>
      <vt:lpstr>Alleles</vt:lpstr>
      <vt:lpstr>Alleles</vt:lpstr>
      <vt:lpstr>Monohybrid Cross</vt:lpstr>
      <vt:lpstr>Test Cross and Backcross</vt:lpstr>
      <vt:lpstr>Monohybrid Cross 1</vt:lpstr>
      <vt:lpstr>Monohybrid Cross 2</vt:lpstr>
      <vt:lpstr>Monohybrid Cross 3</vt:lpstr>
      <vt:lpstr>Monohybrid Cross 4</vt:lpstr>
      <vt:lpstr>Monohybrid Cross 5</vt:lpstr>
      <vt:lpstr>Monohybrid Cross 6</vt:lpstr>
      <vt:lpstr>Codominance</vt:lpstr>
      <vt:lpstr>Codominance in Cattle</vt:lpstr>
      <vt:lpstr>Codominance in Cattle</vt:lpstr>
      <vt:lpstr>Multiple Alleles in Blood</vt:lpstr>
      <vt:lpstr>Multiple Alleles in Blood</vt:lpstr>
      <vt:lpstr>Multiple Alleles in Blood</vt:lpstr>
      <vt:lpstr>Multiple Alleles in Blood</vt:lpstr>
      <vt:lpstr>Dihybrid Crosses</vt:lpstr>
      <vt:lpstr>Dihybrid Cross Explained</vt:lpstr>
      <vt:lpstr>Dihybrid Cross 1</vt:lpstr>
      <vt:lpstr>Dihybrid Cross 2</vt:lpstr>
      <vt:lpstr>Dihybrid Cross 3</vt:lpstr>
      <vt:lpstr>PowerPoint Presentation</vt:lpstr>
      <vt:lpstr>Linked Genes</vt:lpstr>
      <vt:lpstr>Linked Genes 1</vt:lpstr>
      <vt:lpstr>Linked Genes 2</vt:lpstr>
      <vt:lpstr>Linked Genes in Drosophila 1</vt:lpstr>
      <vt:lpstr>Linked Genes in Drosophila 2</vt:lpstr>
      <vt:lpstr>Recombination 1</vt:lpstr>
      <vt:lpstr>Recombination in Drosophila</vt:lpstr>
      <vt:lpstr>Mitochondrial DNA</vt:lpstr>
      <vt:lpstr>mtDNA and Human Ancestry</vt:lpstr>
      <vt:lpstr>DNA Methylation</vt:lpstr>
      <vt:lpstr>Imprinting and Genetic Disorders</vt:lpstr>
      <vt:lpstr>PowerPoint Presentation</vt:lpstr>
      <vt:lpstr>Sex Determination</vt:lpstr>
      <vt:lpstr>Sex Determination</vt:lpstr>
      <vt:lpstr>Sex Linkage</vt:lpstr>
      <vt:lpstr>Sex Linkage</vt:lpstr>
      <vt:lpstr>Sex Linked Recessive Inheritance</vt:lpstr>
      <vt:lpstr>Sex Linked Dominant Inheritance</vt:lpstr>
      <vt:lpstr>Sex Linkage in Humans</vt:lpstr>
      <vt:lpstr>Autosomal &amp; Sex-Linked Genes</vt:lpstr>
      <vt:lpstr>Polygeny</vt:lpstr>
      <vt:lpstr>Skin Colour in Humans</vt:lpstr>
      <vt:lpstr>Polygeny in Skin Colour</vt:lpstr>
      <vt:lpstr>Pedigree Analysis</vt:lpstr>
      <vt:lpstr>Pedigree Chart Symbols</vt:lpstr>
      <vt:lpstr>Inheritance of Autosomal Recessive Traits</vt:lpstr>
      <vt:lpstr>Inheritance of Autosomal Dominant Traits</vt:lpstr>
      <vt:lpstr>PowerPoint Presentation</vt:lpstr>
      <vt:lpstr>Conditions of Use</vt:lpstr>
      <vt:lpstr>Photo Credits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BIOZONE International</cp:lastModifiedBy>
  <cp:revision>1</cp:revision>
  <dcterms:modified xsi:type="dcterms:W3CDTF">2017-12-18T00:25:11Z</dcterms:modified>
</cp:coreProperties>
</file>